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81" r:id="rId2"/>
    <p:sldId id="282" r:id="rId3"/>
    <p:sldId id="280" r:id="rId4"/>
    <p:sldId id="258" r:id="rId5"/>
    <p:sldId id="349" r:id="rId6"/>
    <p:sldId id="352" r:id="rId7"/>
    <p:sldId id="346" r:id="rId8"/>
    <p:sldId id="345" r:id="rId9"/>
    <p:sldId id="347" r:id="rId10"/>
    <p:sldId id="348" r:id="rId11"/>
    <p:sldId id="351" r:id="rId12"/>
    <p:sldId id="344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8" r:id="rId32"/>
    <p:sldId id="321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79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277" r:id="rId70"/>
    <p:sldId id="322" r:id="rId71"/>
    <p:sldId id="324" r:id="rId72"/>
    <p:sldId id="323" r:id="rId73"/>
    <p:sldId id="325" r:id="rId74"/>
    <p:sldId id="326" r:id="rId75"/>
    <p:sldId id="327" r:id="rId76"/>
    <p:sldId id="330" r:id="rId77"/>
    <p:sldId id="331" r:id="rId78"/>
    <p:sldId id="329" r:id="rId79"/>
    <p:sldId id="328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0BC77-42B8-4F2B-89E1-D25BC4D4B0B8}" type="datetimeFigureOut">
              <a:rPr lang="fr-FR" smtClean="0"/>
              <a:pPr/>
              <a:t>03/06/2012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B5F3B-5DFA-4675-8B5F-3B9DF1D36C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43</a:t>
            </a:fld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45</a:t>
            </a:fld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47</a:t>
            </a:fld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51</a:t>
            </a:fld>
            <a:endParaRPr lang="fr-F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53</a:t>
            </a:fld>
            <a:endParaRPr lang="fr-F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54</a:t>
            </a:fld>
            <a:endParaRPr lang="fr-F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55</a:t>
            </a:fld>
            <a:endParaRPr 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56</a:t>
            </a:fld>
            <a:endParaRPr 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57</a:t>
            </a:fld>
            <a:endParaRPr 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58</a:t>
            </a:fld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59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60</a:t>
            </a:fld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61</a:t>
            </a:fld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62</a:t>
            </a:fld>
            <a:endParaRPr 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63</a:t>
            </a:fld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64</a:t>
            </a:fld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65</a:t>
            </a:fld>
            <a:endParaRPr 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66</a:t>
            </a:fld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67</a:t>
            </a:fld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68</a:t>
            </a:fld>
            <a:endParaRPr lang="fr-F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69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70</a:t>
            </a:fld>
            <a:endParaRPr lang="fr-F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71</a:t>
            </a:fld>
            <a:endParaRPr lang="fr-F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72</a:t>
            </a:fld>
            <a:endParaRPr lang="fr-F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73</a:t>
            </a:fld>
            <a:endParaRPr lang="fr-F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74</a:t>
            </a:fld>
            <a:endParaRPr lang="fr-F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75</a:t>
            </a:fld>
            <a:endParaRPr lang="fr-F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76</a:t>
            </a:fld>
            <a:endParaRPr lang="fr-F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77</a:t>
            </a:fld>
            <a:endParaRPr lang="fr-F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78</a:t>
            </a:fld>
            <a:endParaRPr lang="fr-F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79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80</a:t>
            </a:fld>
            <a:endParaRPr lang="fr-F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81</a:t>
            </a:fld>
            <a:endParaRPr lang="fr-F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82</a:t>
            </a:fld>
            <a:endParaRPr lang="fr-F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83</a:t>
            </a:fld>
            <a:endParaRPr lang="fr-F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84</a:t>
            </a:fld>
            <a:endParaRPr lang="fr-F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85</a:t>
            </a:fld>
            <a:endParaRPr lang="fr-FR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86</a:t>
            </a:fld>
            <a:endParaRPr lang="fr-FR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87</a:t>
            </a:fld>
            <a:endParaRPr lang="fr-FR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88</a:t>
            </a:fld>
            <a:endParaRPr lang="fr-FR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89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90</a:t>
            </a:fld>
            <a:endParaRPr lang="fr-FR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C8574A-E6D2-44C1-8173-E4A02C75E7FE}" type="slidenum">
              <a:rPr lang="fr-FR" smtClean="0"/>
              <a:pPr>
                <a:defRPr/>
              </a:pPr>
              <a:t>91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8D85-E5A7-40F5-AFF5-069F4B93A203}" type="datetimeFigureOut">
              <a:rPr lang="fr-FR" smtClean="0"/>
              <a:pPr/>
              <a:t>03/06/2012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D834-9138-44F9-B1A2-C81E005903A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8D85-E5A7-40F5-AFF5-069F4B93A203}" type="datetimeFigureOut">
              <a:rPr lang="fr-FR" smtClean="0"/>
              <a:pPr/>
              <a:t>03/06/2012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D834-9138-44F9-B1A2-C81E005903A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8D85-E5A7-40F5-AFF5-069F4B93A203}" type="datetimeFigureOut">
              <a:rPr lang="fr-FR" smtClean="0"/>
              <a:pPr/>
              <a:t>03/06/2012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D834-9138-44F9-B1A2-C81E005903A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8D85-E5A7-40F5-AFF5-069F4B93A203}" type="datetimeFigureOut">
              <a:rPr lang="fr-FR" smtClean="0"/>
              <a:pPr/>
              <a:t>03/06/2012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D834-9138-44F9-B1A2-C81E005903A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8D85-E5A7-40F5-AFF5-069F4B93A203}" type="datetimeFigureOut">
              <a:rPr lang="fr-FR" smtClean="0"/>
              <a:pPr/>
              <a:t>03/06/2012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D834-9138-44F9-B1A2-C81E005903A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8D85-E5A7-40F5-AFF5-069F4B93A203}" type="datetimeFigureOut">
              <a:rPr lang="fr-FR" smtClean="0"/>
              <a:pPr/>
              <a:t>03/06/2012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D834-9138-44F9-B1A2-C81E005903A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8D85-E5A7-40F5-AFF5-069F4B93A203}" type="datetimeFigureOut">
              <a:rPr lang="fr-FR" smtClean="0"/>
              <a:pPr/>
              <a:t>03/06/2012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D834-9138-44F9-B1A2-C81E005903A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8D85-E5A7-40F5-AFF5-069F4B93A203}" type="datetimeFigureOut">
              <a:rPr lang="fr-FR" smtClean="0"/>
              <a:pPr/>
              <a:t>03/06/2012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D834-9138-44F9-B1A2-C81E005903A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8D85-E5A7-40F5-AFF5-069F4B93A203}" type="datetimeFigureOut">
              <a:rPr lang="fr-FR" smtClean="0"/>
              <a:pPr/>
              <a:t>03/06/2012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D834-9138-44F9-B1A2-C81E005903A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8D85-E5A7-40F5-AFF5-069F4B93A203}" type="datetimeFigureOut">
              <a:rPr lang="fr-FR" smtClean="0"/>
              <a:pPr/>
              <a:t>03/06/2012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D834-9138-44F9-B1A2-C81E005903A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8D85-E5A7-40F5-AFF5-069F4B93A203}" type="datetimeFigureOut">
              <a:rPr lang="fr-FR" smtClean="0"/>
              <a:pPr/>
              <a:t>03/06/2012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D834-9138-44F9-B1A2-C81E005903A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48D85-E5A7-40F5-AFF5-069F4B93A203}" type="datetimeFigureOut">
              <a:rPr lang="fr-FR" smtClean="0"/>
              <a:pPr/>
              <a:t>03/06/2012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3D834-9138-44F9-B1A2-C81E005903A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4.png"/><Relationship Id="rId4" Type="http://schemas.openxmlformats.org/officeDocument/2006/relationships/image" Target="../media/image5.gi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Les systèmes communicants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5" name="Arrondir un rectangle avec un coin diagonal 4"/>
          <p:cNvSpPr/>
          <p:nvPr/>
        </p:nvSpPr>
        <p:spPr>
          <a:xfrm>
            <a:off x="539552" y="1124744"/>
            <a:ext cx="8532440" cy="2016224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fr-FR" sz="3600" i="1" dirty="0" smtClean="0">
                <a:solidFill>
                  <a:schemeClr val="tx2"/>
                </a:solidFill>
              </a:rPr>
              <a:t>Formation de Spécialité SIN</a:t>
            </a:r>
          </a:p>
          <a:p>
            <a:pPr algn="ctr">
              <a:defRPr/>
            </a:pPr>
            <a:endParaRPr lang="fr-FR" sz="3600" i="1" dirty="0" smtClean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fr-FR" sz="3600" i="1" dirty="0" err="1" smtClean="0">
                <a:solidFill>
                  <a:schemeClr val="tx2"/>
                </a:solidFill>
              </a:rPr>
              <a:t>Pairformance</a:t>
            </a:r>
            <a:r>
              <a:rPr lang="fr-FR" sz="3600" i="1" dirty="0" smtClean="0">
                <a:solidFill>
                  <a:schemeClr val="tx2"/>
                </a:solidFill>
              </a:rPr>
              <a:t> : SIN4</a:t>
            </a:r>
            <a:endParaRPr lang="fr-FR" sz="3600" i="1" dirty="0" smtClean="0">
              <a:solidFill>
                <a:schemeClr val="tx2"/>
              </a:solidFill>
            </a:endParaRPr>
          </a:p>
          <a:p>
            <a:pPr algn="ctr">
              <a:defRPr/>
            </a:pPr>
            <a:endParaRPr lang="fr-FR" sz="3600" i="1" dirty="0" smtClean="0">
              <a:solidFill>
                <a:schemeClr val="tx2"/>
              </a:solidFill>
            </a:endParaRPr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511187" y="3819442"/>
            <a:ext cx="2163501" cy="2090574"/>
          </a:xfrm>
          <a:prstGeom prst="ellipse">
            <a:avLst/>
          </a:prstGeom>
          <a:blipFill dpi="0" rotWithShape="1">
            <a:blip r:embed="rId3" cstate="print">
              <a:alphaModFix amt="93000"/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 extrusionH="12700">
            <a:bevelT w="889000" h="381000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Acquisition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2665817" y="3791892"/>
            <a:ext cx="2181311" cy="2107783"/>
          </a:xfrm>
          <a:prstGeom prst="ellipse">
            <a:avLst/>
          </a:prstGeom>
          <a:blipFill dpi="0" rotWithShape="1">
            <a:blip r:embed="rId4" cstate="print">
              <a:alphaModFix amt="93000"/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 extrusionH="12700">
            <a:bevelT w="889000" h="381000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Traitement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lèche droite 9"/>
          <p:cNvSpPr/>
          <p:nvPr/>
        </p:nvSpPr>
        <p:spPr>
          <a:xfrm>
            <a:off x="2105727" y="4773502"/>
            <a:ext cx="855958" cy="186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>
            <a:spLocks noChangeAspect="1"/>
          </p:cNvSpPr>
          <p:nvPr/>
        </p:nvSpPr>
        <p:spPr>
          <a:xfrm>
            <a:off x="4825041" y="3787073"/>
            <a:ext cx="2168153" cy="2095069"/>
          </a:xfrm>
          <a:prstGeom prst="ellipse">
            <a:avLst/>
          </a:prstGeom>
          <a:blipFill dpi="0" rotWithShape="1">
            <a:blip r:embed="rId5" cstate="print">
              <a:alphaModFix amt="93000"/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 extrusionH="12700">
            <a:bevelT w="889000" h="381000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Transport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4240675" y="4755969"/>
            <a:ext cx="855958" cy="186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>
            <a:spLocks noChangeAspect="1"/>
          </p:cNvSpPr>
          <p:nvPr/>
        </p:nvSpPr>
        <p:spPr>
          <a:xfrm>
            <a:off x="7009343" y="3811349"/>
            <a:ext cx="2134657" cy="2062702"/>
          </a:xfrm>
          <a:prstGeom prst="ellipse">
            <a:avLst/>
          </a:prstGeom>
          <a:blipFill dpi="0" rotWithShape="1">
            <a:blip r:embed="rId6" cstate="print">
              <a:alphaModFix amt="93000"/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 extrusionH="12700">
            <a:bevelT w="889000" h="381000"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Restitution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lèche droite 13"/>
          <p:cNvSpPr/>
          <p:nvPr/>
        </p:nvSpPr>
        <p:spPr>
          <a:xfrm>
            <a:off x="6360789" y="4780246"/>
            <a:ext cx="855958" cy="186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Linux dans les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371714" name="Picture 2" descr="http://nauges.typepad.com/.a/6a00d8345167aa69e20147e290c1df970b-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53530"/>
            <a:ext cx="8352928" cy="600447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Linux dans les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376834" name="Picture 2" descr="http://chromebygoogle.net/wp-content/plugins/rss-poster/cache/0c749_smartphone-os-np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8471782" cy="45365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5805264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i="1" dirty="0" smtClean="0">
                <a:solidFill>
                  <a:schemeClr val="tx2"/>
                </a:solidFill>
              </a:rPr>
              <a:t>Génie logiciel</a:t>
            </a: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r>
              <a:rPr lang="fr-FR" i="1" dirty="0" smtClean="0">
                <a:solidFill>
                  <a:schemeClr val="tx2"/>
                </a:solidFill>
              </a:rPr>
              <a:t>Interaction entre l’utilisateur et le matériel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fr-FR" i="1" dirty="0" smtClean="0">
                <a:solidFill>
                  <a:schemeClr val="tx2"/>
                </a:solidFill>
              </a:rPr>
              <a:t>IHM : Interface Homme-Machine (WYSIWYG)</a:t>
            </a: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r>
              <a:rPr lang="fr-FR" i="1" dirty="0" smtClean="0">
                <a:solidFill>
                  <a:schemeClr val="tx2"/>
                </a:solidFill>
              </a:rPr>
              <a:t>Programme :  compilé ou interprété (on parle alors de script)</a:t>
            </a:r>
          </a:p>
          <a:p>
            <a:pPr>
              <a:buBlip>
                <a:blip r:embed="rId3"/>
              </a:buBlip>
              <a:defRPr/>
            </a:pPr>
            <a:endParaRPr lang="fr-FR" i="1" dirty="0">
              <a:solidFill>
                <a:schemeClr val="tx2"/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fr-FR" i="1" dirty="0" smtClean="0">
                <a:solidFill>
                  <a:schemeClr val="tx2"/>
                </a:solidFill>
              </a:rPr>
              <a:t>Compilé : génère une application portable qui s’appuie sur le SE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fr-FR" i="1" dirty="0" smtClean="0">
                <a:solidFill>
                  <a:schemeClr val="tx2"/>
                </a:solidFill>
              </a:rPr>
              <a:t>Interprété : fichier texte interprété par un programme résidant sur l’ordinateur</a:t>
            </a:r>
          </a:p>
          <a:p>
            <a:pPr lvl="1">
              <a:buFont typeface="Wingdings" pitchFamily="2" charset="2"/>
              <a:buChar char="Ø"/>
              <a:defRPr/>
            </a:pPr>
            <a:endParaRPr lang="fr-FR" i="1" dirty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r>
              <a:rPr lang="fr-FR" i="1" dirty="0" smtClean="0">
                <a:solidFill>
                  <a:schemeClr val="tx2"/>
                </a:solidFill>
              </a:rPr>
              <a:t>Langage de programmation et environnement de développement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fr-FR" i="1" dirty="0" smtClean="0">
                <a:solidFill>
                  <a:schemeClr val="tx2"/>
                </a:solidFill>
              </a:rPr>
              <a:t>C++</a:t>
            </a:r>
            <a:r>
              <a:rPr lang="fr-FR" i="1" dirty="0" err="1" smtClean="0">
                <a:solidFill>
                  <a:schemeClr val="tx2"/>
                </a:solidFill>
              </a:rPr>
              <a:t>Builder</a:t>
            </a:r>
            <a:r>
              <a:rPr lang="fr-FR" i="1" dirty="0" smtClean="0">
                <a:solidFill>
                  <a:schemeClr val="tx2"/>
                </a:solidFill>
              </a:rPr>
              <a:t> (développement d’application pour Windows en C++)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fr-FR" i="1" dirty="0" smtClean="0">
                <a:solidFill>
                  <a:schemeClr val="tx2"/>
                </a:solidFill>
              </a:rPr>
              <a:t>Visual Studio (Suite de développement multi-langages de Microsoft)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fr-FR" i="1" dirty="0" smtClean="0">
                <a:solidFill>
                  <a:schemeClr val="tx2"/>
                </a:solidFill>
              </a:rPr>
              <a:t>QT (développement d’application </a:t>
            </a:r>
            <a:r>
              <a:rPr lang="fr-FR" i="1" dirty="0" err="1" smtClean="0">
                <a:solidFill>
                  <a:schemeClr val="tx2"/>
                </a:solidFill>
              </a:rPr>
              <a:t>multi-plateformes</a:t>
            </a:r>
            <a:r>
              <a:rPr lang="fr-FR" i="1" dirty="0" smtClean="0">
                <a:solidFill>
                  <a:schemeClr val="tx2"/>
                </a:solidFill>
              </a:rPr>
              <a:t> et multi-langages</a:t>
            </a:r>
            <a:r>
              <a:rPr lang="fr-FR" i="1" dirty="0" smtClean="0">
                <a:solidFill>
                  <a:schemeClr val="tx2"/>
                </a:solidFill>
              </a:rPr>
              <a:t>)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fr-FR" i="1" dirty="0" smtClean="0">
                <a:solidFill>
                  <a:schemeClr val="tx2"/>
                </a:solidFill>
              </a:rPr>
              <a:t> </a:t>
            </a:r>
            <a:r>
              <a:rPr lang="fr-FR" i="1" dirty="0" smtClean="0">
                <a:solidFill>
                  <a:schemeClr val="tx2"/>
                </a:solidFill>
              </a:rPr>
              <a:t>Eclipse </a:t>
            </a:r>
            <a:r>
              <a:rPr lang="fr-FR" i="1" dirty="0" smtClean="0">
                <a:solidFill>
                  <a:schemeClr val="tx2"/>
                </a:solidFill>
              </a:rPr>
              <a:t>(développement </a:t>
            </a:r>
            <a:r>
              <a:rPr lang="fr-FR" i="1" dirty="0" smtClean="0">
                <a:solidFill>
                  <a:schemeClr val="tx2"/>
                </a:solidFill>
              </a:rPr>
              <a:t>libre, extensible, universel et polyvalent.)</a:t>
            </a:r>
            <a:endParaRPr lang="fr-FR" i="1" dirty="0" smtClean="0">
              <a:solidFill>
                <a:schemeClr val="tx2"/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fr-FR" i="1" dirty="0" err="1" smtClean="0">
                <a:solidFill>
                  <a:schemeClr val="tx2"/>
                </a:solidFill>
              </a:rPr>
              <a:t>MindStorm</a:t>
            </a:r>
            <a:r>
              <a:rPr lang="fr-FR" i="1" dirty="0" smtClean="0">
                <a:solidFill>
                  <a:schemeClr val="tx2"/>
                </a:solidFill>
              </a:rPr>
              <a:t> (langage graphique de programmation des module Lego)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fr-FR" i="1" dirty="0" err="1" smtClean="0">
                <a:solidFill>
                  <a:schemeClr val="tx2"/>
                </a:solidFill>
              </a:rPr>
              <a:t>App</a:t>
            </a:r>
            <a:r>
              <a:rPr lang="fr-FR" i="1" dirty="0" smtClean="0">
                <a:solidFill>
                  <a:schemeClr val="tx2"/>
                </a:solidFill>
              </a:rPr>
              <a:t> </a:t>
            </a:r>
            <a:r>
              <a:rPr lang="fr-FR" i="1" dirty="0" err="1" smtClean="0">
                <a:solidFill>
                  <a:schemeClr val="tx2"/>
                </a:solidFill>
              </a:rPr>
              <a:t>Inventor</a:t>
            </a:r>
            <a:r>
              <a:rPr lang="fr-FR" i="1" dirty="0" smtClean="0">
                <a:solidFill>
                  <a:schemeClr val="tx2"/>
                </a:solidFill>
              </a:rPr>
              <a:t> (développement d’application pour Androïde, graphique)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fr-FR" i="1" dirty="0" smtClean="0">
                <a:solidFill>
                  <a:schemeClr val="tx2"/>
                </a:solidFill>
              </a:rPr>
              <a:t>…</a:t>
            </a:r>
          </a:p>
          <a:p>
            <a:pPr lvl="1">
              <a:buFont typeface="Wingdings" pitchFamily="2" charset="2"/>
              <a:buChar char="Ø"/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872208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Définition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Permet de disposer de plusieurs environnements d’exécution sur un seul ordinateur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112165"/>
            <a:ext cx="3456384" cy="276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096344"/>
            <a:ext cx="4451061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49685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359024" y="1484784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Pourquoi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virtualiser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?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Réduire les coût (nombre de machines réelles, consommation d’énergie, infrastructure, …)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Installer plusieurs systèmes d’exploitations sans  gestion de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multi-boot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Machines virtuelles faciles à créer, à gérer, à sauvegarder et à transporter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5841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755576" y="1196752"/>
            <a:ext cx="8784976" cy="4176464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Comment ça marche 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 système de base 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b="14000"/>
          <a:stretch>
            <a:fillRect/>
          </a:stretch>
        </p:blipFill>
        <p:spPr bwMode="auto">
          <a:xfrm>
            <a:off x="3131840" y="2996952"/>
            <a:ext cx="403244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5841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611560" y="1124744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Comment ça marche 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virtualisation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Image 8" descr="wmware_host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2996952"/>
            <a:ext cx="3888432" cy="368292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716016" y="3284984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  Les instructions sont exécutées</a:t>
            </a:r>
            <a:br>
              <a:rPr lang="fr-FR" dirty="0" smtClean="0"/>
            </a:br>
            <a:r>
              <a:rPr lang="fr-FR" dirty="0" smtClean="0"/>
              <a:t>    nativement par le processeur de l'hôte</a:t>
            </a:r>
          </a:p>
          <a:p>
            <a:pPr marL="72000" indent="-504000">
              <a:buFontTx/>
              <a:buChar char="-"/>
            </a:pP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  Les performances sont souvent proches</a:t>
            </a:r>
            <a:br>
              <a:rPr lang="fr-FR" dirty="0" smtClean="0"/>
            </a:br>
            <a:r>
              <a:rPr lang="fr-FR" dirty="0" smtClean="0"/>
              <a:t>     d'une machine réelle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  Perte de performances lors d’appels au</a:t>
            </a:r>
            <a:br>
              <a:rPr lang="fr-FR" dirty="0" smtClean="0"/>
            </a:br>
            <a:r>
              <a:rPr lang="fr-FR" dirty="0" smtClean="0"/>
              <a:t>    matériel (comme une carte graphique)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5841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11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Comment ça marche 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paravirtualisation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Image 11" descr="wmware_hypervis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068960"/>
            <a:ext cx="5112568" cy="302929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652120" y="3717032"/>
            <a:ext cx="3817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  Basés sur un </a:t>
            </a:r>
            <a:r>
              <a:rPr lang="fr-FR" dirty="0" err="1" smtClean="0"/>
              <a:t>hyperviseur</a:t>
            </a:r>
            <a:r>
              <a:rPr lang="fr-FR" dirty="0" smtClean="0"/>
              <a:t>  qui </a:t>
            </a:r>
          </a:p>
          <a:p>
            <a:r>
              <a:rPr lang="fr-FR" dirty="0" smtClean="0"/>
              <a:t>   remplace  l’OS hôte.</a:t>
            </a:r>
          </a:p>
          <a:p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 Destiner au milieu de l’entreprise</a:t>
            </a:r>
            <a:br>
              <a:rPr lang="fr-FR" dirty="0" smtClean="0"/>
            </a:br>
            <a:r>
              <a:rPr lang="fr-FR" dirty="0" smtClean="0"/>
              <a:t>   car très robuste et performant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5841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666554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produits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Virtual Box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852936"/>
            <a:ext cx="3017682" cy="32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3779912" y="3645024"/>
            <a:ext cx="559961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logiciel de </a:t>
            </a:r>
            <a:r>
              <a:rPr lang="fr-FR" dirty="0" err="1" smtClean="0"/>
              <a:t>virtualisation</a:t>
            </a:r>
            <a:r>
              <a:rPr lang="fr-FR" dirty="0" smtClean="0"/>
              <a:t> de systèmes d'exploitation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utilisant les ressources matérielles du système hôte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licence GPL ou PUEL (propriétaire ORACLE)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version pour Windows, Linux et Mac OS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5841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11" name="Espace réservé du contenu 1"/>
          <p:cNvSpPr txBox="1">
            <a:spLocks/>
          </p:cNvSpPr>
          <p:nvPr/>
        </p:nvSpPr>
        <p:spPr>
          <a:xfrm>
            <a:off x="636119" y="1069960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produits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Microsoft Virtual PC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51920" y="3501008"/>
            <a:ext cx="51090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Solution d'ordinateur virtuel de Microsoft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version pour Windows gratuite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version pour Mac OS payante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problèmes dans la </a:t>
            </a:r>
            <a:r>
              <a:rPr lang="fr-FR" dirty="0" err="1" smtClean="0"/>
              <a:t>virtualisation</a:t>
            </a:r>
            <a:r>
              <a:rPr lang="fr-FR" dirty="0" smtClean="0"/>
              <a:t> de linux </a:t>
            </a:r>
            <a:br>
              <a:rPr lang="fr-FR" dirty="0" smtClean="0"/>
            </a:br>
            <a:r>
              <a:rPr lang="fr-FR" dirty="0" smtClean="0"/>
              <a:t>  (gestion de la carte graphique, de la souris, …)</a:t>
            </a:r>
            <a:endParaRPr lang="fr-FR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995" y="3334544"/>
            <a:ext cx="32099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Les systèmes communicants</a:t>
            </a: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539552" y="1124744"/>
            <a:ext cx="8532440" cy="5472608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 smtClean="0">
                <a:solidFill>
                  <a:schemeClr val="tx2"/>
                </a:solidFill>
              </a:rPr>
              <a:t>De nombreux objets industriels ou du quotidien embarquent de l'intelligence : </a:t>
            </a:r>
          </a:p>
          <a:p>
            <a:pPr marL="360363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fr-FR" sz="1600" b="1" i="1" dirty="0" smtClean="0">
                <a:solidFill>
                  <a:schemeClr val="tx2"/>
                </a:solidFill>
              </a:rPr>
              <a:t>les appareils électroménagers, </a:t>
            </a:r>
          </a:p>
          <a:p>
            <a:pPr marL="360363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fr-FR" sz="1600" b="1" i="1" dirty="0" smtClean="0">
                <a:solidFill>
                  <a:schemeClr val="tx2"/>
                </a:solidFill>
              </a:rPr>
              <a:t>les véhicules automobiles, </a:t>
            </a:r>
          </a:p>
          <a:p>
            <a:pPr marL="360363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fr-FR" sz="1600" b="1" i="1" dirty="0" smtClean="0">
                <a:solidFill>
                  <a:schemeClr val="tx2"/>
                </a:solidFill>
              </a:rPr>
              <a:t>les assistants personnels, </a:t>
            </a:r>
          </a:p>
          <a:p>
            <a:pPr marL="360363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fr-FR" sz="1600" b="1" i="1" dirty="0" smtClean="0">
                <a:solidFill>
                  <a:schemeClr val="tx2"/>
                </a:solidFill>
              </a:rPr>
              <a:t>les téléphones mobiles, </a:t>
            </a:r>
          </a:p>
          <a:p>
            <a:pPr marL="360363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fr-FR" sz="1600" b="1" i="1" dirty="0" smtClean="0">
                <a:solidFill>
                  <a:schemeClr val="tx2"/>
                </a:solidFill>
              </a:rPr>
              <a:t>les téléviseurs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 smtClean="0">
                <a:solidFill>
                  <a:schemeClr val="tx2"/>
                </a:solidFill>
              </a:rPr>
              <a:t>mais aussi </a:t>
            </a:r>
          </a:p>
          <a:p>
            <a:pPr marL="360363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fr-FR" sz="1600" b="1" i="1" dirty="0" smtClean="0">
                <a:solidFill>
                  <a:schemeClr val="tx2"/>
                </a:solidFill>
              </a:rPr>
              <a:t>les automates industriels, </a:t>
            </a:r>
          </a:p>
          <a:p>
            <a:pPr marL="360363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fr-FR" sz="1600" b="1" i="1" dirty="0" smtClean="0">
                <a:solidFill>
                  <a:schemeClr val="tx2"/>
                </a:solidFill>
              </a:rPr>
              <a:t>les appareils de mesures,  </a:t>
            </a:r>
            <a:r>
              <a:rPr lang="fr-FR" sz="1600" b="1" i="1" dirty="0" err="1" smtClean="0">
                <a:solidFill>
                  <a:schemeClr val="tx2"/>
                </a:solidFill>
              </a:rPr>
              <a:t>etc</a:t>
            </a:r>
            <a:r>
              <a:rPr lang="fr-FR" sz="1600" b="1" i="1" dirty="0" smtClean="0">
                <a:solidFill>
                  <a:schemeClr val="tx2"/>
                </a:solidFill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i="1" dirty="0" smtClean="0">
              <a:solidFill>
                <a:schemeClr val="tx2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i="1" dirty="0" smtClean="0">
                <a:solidFill>
                  <a:schemeClr val="tx2"/>
                </a:solidFill>
              </a:rPr>
              <a:t>Ils se doivent désormais d’être communicants et accessible depuis internet.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i="1" dirty="0" smtClean="0">
              <a:solidFill>
                <a:schemeClr val="tx2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dirty="0" smtClean="0">
                <a:solidFill>
                  <a:schemeClr val="tx2"/>
                </a:solidFill>
              </a:rPr>
              <a:t>Complexité des tâches à réaliser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dirty="0" smtClean="0">
                <a:solidFill>
                  <a:schemeClr val="tx2"/>
                </a:solidFill>
              </a:rPr>
              <a:t>=&gt; implantation de systèmes d’exploitation dans l’électronique embraquée.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i="1" dirty="0" smtClean="0">
              <a:solidFill>
                <a:schemeClr val="tx2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 smtClean="0">
                <a:solidFill>
                  <a:schemeClr val="tx2"/>
                </a:solidFill>
              </a:rPr>
              <a:t>Ces derniers confèrent robustesse, légèreté et interopérabilité. En outre, ils permettent, par l’intermédiaires de pilotes, d’accéder facilement aux ports de communications les plus répandus (série, </a:t>
            </a:r>
            <a:r>
              <a:rPr lang="fr-FR" sz="1600" b="1" i="1" dirty="0" err="1" smtClean="0">
                <a:solidFill>
                  <a:schemeClr val="tx2"/>
                </a:solidFill>
              </a:rPr>
              <a:t>usb</a:t>
            </a:r>
            <a:r>
              <a:rPr lang="fr-FR" sz="1600" b="1" i="1" dirty="0" smtClean="0">
                <a:solidFill>
                  <a:schemeClr val="tx2"/>
                </a:solidFill>
              </a:rPr>
              <a:t>, Ethernet).</a:t>
            </a: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5841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683568" y="1047512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produits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VMware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851920" y="3573016"/>
            <a:ext cx="56124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ensemble de produits propriétaires de </a:t>
            </a:r>
            <a:r>
              <a:rPr lang="fr-FR" dirty="0" err="1" smtClean="0"/>
              <a:t>virtualisation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  d'architectures x86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système hôtes </a:t>
            </a:r>
            <a:r>
              <a:rPr lang="fr-FR" dirty="0" err="1" smtClean="0"/>
              <a:t>windows</a:t>
            </a:r>
            <a:r>
              <a:rPr lang="fr-FR" dirty="0" smtClean="0"/>
              <a:t>, linux ou Mac OS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possibilité d'émuler une machine multiprocesseur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interface graphique 3D </a:t>
            </a:r>
            <a:r>
              <a:rPr lang="fr-FR" dirty="0" err="1" smtClean="0"/>
              <a:t>virtualisée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t="24616" b="25460"/>
          <a:stretch>
            <a:fillRect/>
          </a:stretch>
        </p:blipFill>
        <p:spPr bwMode="auto">
          <a:xfrm>
            <a:off x="666554" y="3573016"/>
            <a:ext cx="302895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5841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11" name="Espace réservé du contenu 1"/>
          <p:cNvSpPr txBox="1">
            <a:spLocks/>
          </p:cNvSpPr>
          <p:nvPr/>
        </p:nvSpPr>
        <p:spPr>
          <a:xfrm>
            <a:off x="660650" y="1047512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Quelques produits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VMware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VMware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Workstation 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707904" y="3356992"/>
            <a:ext cx="5753498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permet la création de machines virtuelles sur tout OS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leader et pionnier de la </a:t>
            </a:r>
            <a:r>
              <a:rPr lang="fr-FR" dirty="0" err="1" smtClean="0"/>
              <a:t>virtualisation</a:t>
            </a:r>
            <a:r>
              <a:rPr lang="fr-FR" dirty="0" smtClean="0"/>
              <a:t> des PC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souple, intuitif et performant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création de réseaux de machines virtuels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développement, test, démonstration </a:t>
            </a:r>
            <a:br>
              <a:rPr lang="fr-FR" dirty="0" smtClean="0"/>
            </a:br>
            <a:r>
              <a:rPr lang="fr-FR" dirty="0" smtClean="0"/>
              <a:t>  et déploiement de logiciels</a:t>
            </a:r>
            <a:endParaRPr lang="fr-FR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284984"/>
            <a:ext cx="2903238" cy="292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5841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Quelques produits </a:t>
            </a:r>
            <a:r>
              <a:rPr lang="fr-FR" sz="3200" dirty="0" err="1" smtClean="0"/>
              <a:t>VMware</a:t>
            </a:r>
            <a:endParaRPr lang="fr-FR" sz="3200" dirty="0" smtClean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2800" dirty="0" err="1" smtClean="0"/>
              <a:t>VMware</a:t>
            </a:r>
            <a:r>
              <a:rPr lang="fr-FR" sz="2800" dirty="0" smtClean="0"/>
              <a:t> Player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347864" y="3645024"/>
            <a:ext cx="5569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simulation de PC</a:t>
            </a:r>
            <a:r>
              <a:rPr lang="fr-FR" dirty="0" smtClean="0"/>
              <a:t>, installation de systèmes d’exploitation, </a:t>
            </a:r>
          </a:p>
          <a:p>
            <a:r>
              <a:rPr lang="fr-FR" dirty="0" smtClean="0"/>
              <a:t>développement, déploiement de logiciels, </a:t>
            </a:r>
          </a:p>
          <a:p>
            <a:r>
              <a:rPr lang="fr-FR" dirty="0" smtClean="0"/>
              <a:t>gestion de serveur, …</a:t>
            </a:r>
            <a:endParaRPr lang="fr-FR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068960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5841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11" name="Espace réservé du contenu 1"/>
          <p:cNvSpPr txBox="1">
            <a:spLocks/>
          </p:cNvSpPr>
          <p:nvPr/>
        </p:nvSpPr>
        <p:spPr>
          <a:xfrm>
            <a:off x="660650" y="1047512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Quelques produits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VMware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VMware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ESX /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ESXi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531566" y="3573016"/>
            <a:ext cx="561243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hyperviseurs</a:t>
            </a:r>
            <a:r>
              <a:rPr lang="fr-FR" dirty="0" smtClean="0"/>
              <a:t>  qui  partitionnent les serveurs </a:t>
            </a:r>
            <a:br>
              <a:rPr lang="fr-FR" dirty="0" smtClean="0"/>
            </a:br>
            <a:r>
              <a:rPr lang="fr-FR" dirty="0" smtClean="0"/>
              <a:t>  physiques en plusieurs machines virtuelles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ESXi</a:t>
            </a:r>
            <a:r>
              <a:rPr lang="fr-FR" dirty="0" smtClean="0"/>
              <a:t> : version gratuite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exécute des systèmes d’exploitation Windows, </a:t>
            </a:r>
            <a:br>
              <a:rPr lang="fr-FR" dirty="0" smtClean="0"/>
            </a:br>
            <a:r>
              <a:rPr lang="fr-FR" dirty="0" smtClean="0"/>
              <a:t>  Linux, Solaris et NetWare non modifiés </a:t>
            </a:r>
            <a:br>
              <a:rPr lang="fr-FR" dirty="0" smtClean="0"/>
            </a:br>
            <a:r>
              <a:rPr lang="fr-FR" dirty="0" smtClean="0"/>
              <a:t>  sur les machines virtuelles.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/>
              <a:t>  basés sur une distribution </a:t>
            </a:r>
            <a:r>
              <a:rPr lang="fr-FR" dirty="0" err="1" smtClean="0"/>
              <a:t>RedHat</a:t>
            </a:r>
            <a:r>
              <a:rPr lang="fr-FR" dirty="0" smtClean="0"/>
              <a:t> Linux 5 modifiée</a:t>
            </a:r>
            <a:endParaRPr lang="fr-FR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56992"/>
            <a:ext cx="2736304" cy="291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5841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Création d’une machine virtuelle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Typique ou personnalisée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717032"/>
            <a:ext cx="1512168" cy="162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068960"/>
            <a:ext cx="345987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5841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11" name="Espace réservé du contenu 1"/>
          <p:cNvSpPr txBox="1">
            <a:spLocks/>
          </p:cNvSpPr>
          <p:nvPr/>
        </p:nvSpPr>
        <p:spPr>
          <a:xfrm>
            <a:off x="683568" y="1008864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10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Création d’une machine virtuelle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Installation de l’OS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96952"/>
            <a:ext cx="3846934" cy="352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lèche droite 12"/>
          <p:cNvSpPr/>
          <p:nvPr/>
        </p:nvSpPr>
        <p:spPr>
          <a:xfrm>
            <a:off x="3707904" y="4177216"/>
            <a:ext cx="1152128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022489" y="4105208"/>
            <a:ext cx="268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partir d’un CD ou DVD</a:t>
            </a:r>
            <a:endParaRPr lang="fr-FR" dirty="0"/>
          </a:p>
        </p:txBody>
      </p:sp>
      <p:sp>
        <p:nvSpPr>
          <p:cNvPr id="16" name="Flèche droite 15"/>
          <p:cNvSpPr/>
          <p:nvPr/>
        </p:nvSpPr>
        <p:spPr>
          <a:xfrm>
            <a:off x="3707904" y="4941168"/>
            <a:ext cx="1152128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022489" y="4859868"/>
            <a:ext cx="278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partir d’un fichier image</a:t>
            </a:r>
            <a:endParaRPr lang="fr-FR" dirty="0"/>
          </a:p>
        </p:txBody>
      </p:sp>
      <p:sp>
        <p:nvSpPr>
          <p:cNvPr id="18" name="Flèche droite 17"/>
          <p:cNvSpPr/>
          <p:nvPr/>
        </p:nvSpPr>
        <p:spPr>
          <a:xfrm>
            <a:off x="3707904" y="5661248"/>
            <a:ext cx="1152128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266210" y="558924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Installer l’OS plus tard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5841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0" name="Espace réservé du contenu 1"/>
          <p:cNvSpPr txBox="1">
            <a:spLocks/>
          </p:cNvSpPr>
          <p:nvPr/>
        </p:nvSpPr>
        <p:spPr>
          <a:xfrm>
            <a:off x="683568" y="1055882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Création d’une machine virtuelle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Choix de l’OS invité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852936"/>
            <a:ext cx="4025652" cy="364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212976"/>
            <a:ext cx="2736304" cy="295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5841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683568" y="1035598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Création d’une machine virtuelle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Personnalisation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lang="fr-FR" sz="2800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Ajout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Modification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Suppression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924944"/>
            <a:ext cx="4445918" cy="377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5841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688622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Création d’une machine virtuelle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Démarrage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736304"/>
            <a:ext cx="4875078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5841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Création d’une machine virtuelle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Insérer le CD de l’OS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021" y="3284984"/>
            <a:ext cx="23907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4796" y="4005064"/>
            <a:ext cx="59817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Les systèmes communicants</a:t>
            </a:r>
          </a:p>
        </p:txBody>
      </p:sp>
      <p:sp>
        <p:nvSpPr>
          <p:cNvPr id="7" name="Arrondir un rectangle avec un coin diagonal 6"/>
          <p:cNvSpPr/>
          <p:nvPr/>
        </p:nvSpPr>
        <p:spPr>
          <a:xfrm>
            <a:off x="611560" y="4653136"/>
            <a:ext cx="8352928" cy="136815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i="1" dirty="0" smtClean="0">
                <a:solidFill>
                  <a:schemeClr val="tx2"/>
                </a:solidFill>
              </a:rPr>
              <a:t>Matériel</a:t>
            </a:r>
          </a:p>
          <a:p>
            <a:pPr>
              <a:buBlip>
                <a:blip r:embed="rId3"/>
              </a:buBlip>
              <a:defRPr/>
            </a:pPr>
            <a:r>
              <a:rPr lang="fr-FR" i="1" dirty="0">
                <a:solidFill>
                  <a:schemeClr val="tx2"/>
                </a:solidFill>
              </a:rPr>
              <a:t>Ordinateur PC (Environnement domestique ou professionnel, bornes interactives, …)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fr-FR" i="1" dirty="0" smtClean="0">
                <a:solidFill>
                  <a:schemeClr val="tx2"/>
                </a:solidFill>
              </a:rPr>
              <a:t>Ordinateur embarqué (téléphonie mobile, automobile, robotique, …)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fr-FR" i="1" dirty="0" smtClean="0">
                <a:solidFill>
                  <a:schemeClr val="tx2"/>
                </a:solidFill>
              </a:rPr>
              <a:t>Carte microcontrôleur (systèmes autonomes et dédiés, …)</a:t>
            </a:r>
          </a:p>
        </p:txBody>
      </p:sp>
      <p:sp>
        <p:nvSpPr>
          <p:cNvPr id="14" name="Arrondir un rectangle avec un coin diagonal 13"/>
          <p:cNvSpPr/>
          <p:nvPr/>
        </p:nvSpPr>
        <p:spPr>
          <a:xfrm>
            <a:off x="611560" y="3068960"/>
            <a:ext cx="8352928" cy="1368152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i="1" dirty="0" smtClean="0">
                <a:solidFill>
                  <a:schemeClr val="tx2"/>
                </a:solidFill>
              </a:rPr>
              <a:t>Système d’exploitation</a:t>
            </a:r>
          </a:p>
          <a:p>
            <a:pPr>
              <a:buBlip>
                <a:blip r:embed="rId3"/>
              </a:buBlip>
              <a:defRPr/>
            </a:pPr>
            <a:r>
              <a:rPr lang="fr-FR" i="1" dirty="0" smtClean="0">
                <a:solidFill>
                  <a:schemeClr val="tx2"/>
                </a:solidFill>
              </a:rPr>
              <a:t>Propriétaires (Mac OS, Microsoft DOS et Windows, Unix)</a:t>
            </a:r>
          </a:p>
          <a:p>
            <a:pPr>
              <a:buBlip>
                <a:blip r:embed="rId3"/>
              </a:buBlip>
              <a:defRPr/>
            </a:pPr>
            <a:r>
              <a:rPr lang="fr-FR" i="1" dirty="0" smtClean="0">
                <a:solidFill>
                  <a:schemeClr val="tx2"/>
                </a:solidFill>
              </a:rPr>
              <a:t>Libre (Linux, Androïde, …)</a:t>
            </a:r>
          </a:p>
          <a:p>
            <a:pPr>
              <a:buBlip>
                <a:blip r:embed="rId3"/>
              </a:buBlip>
              <a:defRPr/>
            </a:pPr>
            <a:r>
              <a:rPr lang="fr-FR" i="1" dirty="0" smtClean="0">
                <a:solidFill>
                  <a:schemeClr val="tx2"/>
                </a:solidFill>
              </a:rPr>
              <a:t>Maison (OS9, constructeurs automobiles, …)</a:t>
            </a: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11560" y="1484784"/>
            <a:ext cx="8352928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i="1" dirty="0" smtClean="0">
                <a:solidFill>
                  <a:schemeClr val="tx2"/>
                </a:solidFill>
              </a:rPr>
              <a:t>Logiciels</a:t>
            </a:r>
          </a:p>
          <a:p>
            <a:pPr>
              <a:buBlip>
                <a:blip r:embed="rId3"/>
              </a:buBlip>
              <a:defRPr/>
            </a:pPr>
            <a:r>
              <a:rPr lang="fr-FR" i="1" dirty="0" smtClean="0">
                <a:solidFill>
                  <a:schemeClr val="tx2"/>
                </a:solidFill>
              </a:rPr>
              <a:t>Propriétaires (Suite Office, </a:t>
            </a:r>
            <a:r>
              <a:rPr lang="fr-FR" i="1" dirty="0" err="1" smtClean="0">
                <a:solidFill>
                  <a:schemeClr val="tx2"/>
                </a:solidFill>
              </a:rPr>
              <a:t>SolidWorks</a:t>
            </a:r>
            <a:r>
              <a:rPr lang="fr-FR" i="1" dirty="0" smtClean="0">
                <a:solidFill>
                  <a:schemeClr val="tx2"/>
                </a:solidFill>
              </a:rPr>
              <a:t>, …)</a:t>
            </a:r>
          </a:p>
          <a:p>
            <a:pPr>
              <a:buBlip>
                <a:blip r:embed="rId3"/>
              </a:buBlip>
              <a:defRPr/>
            </a:pPr>
            <a:r>
              <a:rPr lang="fr-FR" i="1" dirty="0" smtClean="0">
                <a:solidFill>
                  <a:schemeClr val="tx2"/>
                </a:solidFill>
              </a:rPr>
              <a:t>Libre (Open Office, Google Sketch Up, …)</a:t>
            </a: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5841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Création d’une machine virtuelle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Installation de l’OS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284984"/>
            <a:ext cx="5049685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fr-FR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virtualisation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33843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TP</a:t>
            </a:r>
            <a:r>
              <a:rPr kumimoji="0" lang="fr-F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SIN411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Machine virtuelle et linux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Ubuntu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800" noProof="0" dirty="0" smtClean="0"/>
              <a:t>Création d’une machine virtuelle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Installation de linux </a:t>
            </a:r>
            <a:r>
              <a:rPr kumimoji="0" lang="fr-FR" sz="28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Ubuntu</a:t>
            </a:r>
            <a:endParaRPr kumimoji="0" lang="fr-FR" sz="2800" b="0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800" dirty="0" smtClean="0"/>
              <a:t>Configuration de l’environnement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Logiciels de bases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800" dirty="0" smtClean="0"/>
              <a:t>Installation de logiciels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système d’exploitation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dirty="0" smtClean="0"/>
              <a:t>Définition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Interface entre le matériel</a:t>
            </a:r>
            <a:r>
              <a:rPr kumimoji="0" lang="fr-FR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les logiciels utilisateur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043608" y="2492896"/>
            <a:ext cx="7128792" cy="436510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131840" y="2852936"/>
            <a:ext cx="2952328" cy="1253753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0799663"/>
              </a:avLst>
            </a:prstTxWarp>
            <a:spAutoFit/>
          </a:bodyPr>
          <a:lstStyle/>
          <a:p>
            <a:pPr algn="ctr"/>
            <a:r>
              <a:rPr lang="fr-F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Utilisateur</a:t>
            </a:r>
          </a:p>
        </p:txBody>
      </p:sp>
      <p:sp>
        <p:nvSpPr>
          <p:cNvPr id="12" name="Ellipse 11"/>
          <p:cNvSpPr/>
          <p:nvPr/>
        </p:nvSpPr>
        <p:spPr>
          <a:xfrm>
            <a:off x="2051720" y="3068960"/>
            <a:ext cx="5184576" cy="33123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3203848" y="3429000"/>
            <a:ext cx="2952328" cy="12537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99663"/>
              </a:avLst>
            </a:prstTxWarp>
            <a:spAutoFit/>
          </a:bodyPr>
          <a:lstStyle/>
          <a:p>
            <a:pPr algn="ctr"/>
            <a:r>
              <a:rPr lang="fr-FR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Shell</a:t>
            </a:r>
            <a:endParaRPr lang="fr-FR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771800" y="3645024"/>
            <a:ext cx="3672408" cy="21602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3203848" y="3975447"/>
            <a:ext cx="2952328" cy="12537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99663"/>
              </a:avLst>
            </a:prstTxWarp>
            <a:spAutoFit/>
          </a:bodyPr>
          <a:lstStyle/>
          <a:p>
            <a:pPr algn="ctr"/>
            <a:r>
              <a:rPr lang="fr-F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Fichiers</a:t>
            </a:r>
            <a:endParaRPr lang="fr-FR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3635896" y="4149080"/>
            <a:ext cx="2024608" cy="1304528"/>
          </a:xfrm>
          <a:prstGeom prst="ellipse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3275856" y="4437112"/>
            <a:ext cx="2952328" cy="12537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99663"/>
              </a:avLst>
            </a:prstTxWarp>
            <a:spAutoFit/>
          </a:bodyPr>
          <a:lstStyle/>
          <a:p>
            <a:pPr algn="ctr"/>
            <a:r>
              <a:rPr lang="fr-FR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Noyeau</a:t>
            </a:r>
            <a:endParaRPr lang="fr-FR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3995936" y="4581128"/>
            <a:ext cx="1368152" cy="648072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275856" y="4911551"/>
            <a:ext cx="2952328" cy="12537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99663"/>
              </a:avLst>
            </a:prstTxWarp>
            <a:spAutoFit/>
          </a:bodyPr>
          <a:lstStyle/>
          <a:p>
            <a:pPr algn="ctr"/>
            <a:r>
              <a:rPr lang="fr-F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Matériel</a:t>
            </a:r>
            <a:endParaRPr lang="fr-FR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système d’exploitation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principales commandes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shell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427984" y="3789040"/>
            <a:ext cx="4499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Intermédiaire entre l’utilisateur et le système d’exploitation</a:t>
            </a:r>
            <a:endParaRPr lang="fr-F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636912"/>
            <a:ext cx="3024336" cy="403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système d’exploitation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principales commandes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 terminal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shell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36104" y="5657671"/>
            <a:ext cx="7596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Une interface homme-machine permettant à l’utilisateur de saisir des commandes </a:t>
            </a:r>
            <a:r>
              <a:rPr lang="fr-FR" sz="2400" dirty="0" err="1" smtClean="0"/>
              <a:t>shell</a:t>
            </a:r>
            <a:r>
              <a:rPr lang="fr-FR" sz="2400" dirty="0" smtClean="0"/>
              <a:t> pour administrer son ordinateur sans utiliser d’interface graphique</a:t>
            </a:r>
            <a:endParaRPr lang="fr-FR" sz="2400" dirty="0"/>
          </a:p>
        </p:txBody>
      </p:sp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564904"/>
            <a:ext cx="540060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système d’exploitation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principales commandes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800" dirty="0" smtClean="0"/>
              <a:t>Protocole </a:t>
            </a:r>
            <a:r>
              <a:rPr lang="fr-FR" sz="2800" dirty="0" err="1" smtClean="0"/>
              <a:t>ssh</a:t>
            </a:r>
            <a:r>
              <a:rPr lang="fr-FR" sz="2800" dirty="0" smtClean="0"/>
              <a:t> (</a:t>
            </a:r>
            <a:r>
              <a:rPr lang="fr-FR" sz="2800" dirty="0" err="1" smtClean="0"/>
              <a:t>secure</a:t>
            </a:r>
            <a:r>
              <a:rPr lang="fr-FR" sz="2800" dirty="0" smtClean="0"/>
              <a:t> Shell)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5576" y="2564904"/>
            <a:ext cx="7596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Permet de prendre la main à distance sur un système linux</a:t>
            </a:r>
          </a:p>
          <a:p>
            <a:r>
              <a:rPr lang="fr-FR" sz="2400" dirty="0" smtClean="0"/>
              <a:t>Permet d’échanger des données de manière cryptées entre deux ordinateurs </a:t>
            </a:r>
          </a:p>
          <a:p>
            <a:endParaRPr lang="fr-FR" sz="2400" dirty="0" smtClean="0"/>
          </a:p>
          <a:p>
            <a:endParaRPr lang="fr-FR" sz="2400" dirty="0" smtClean="0"/>
          </a:p>
          <a:p>
            <a:endParaRPr lang="fr-FR" sz="2400" dirty="0" smtClean="0"/>
          </a:p>
          <a:p>
            <a:endParaRPr lang="fr-FR" sz="2400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755576" y="3717032"/>
          <a:ext cx="7416824" cy="504056"/>
        </p:xfrm>
        <a:graphic>
          <a:graphicData uri="http://schemas.openxmlformats.org/drawingml/2006/table">
            <a:tbl>
              <a:tblPr/>
              <a:tblGrid>
                <a:gridCol w="7416824"/>
              </a:tblGrid>
              <a:tr h="50405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595"/>
                        </a:spcAft>
                      </a:pPr>
                      <a:r>
                        <a:rPr lang="fr-FR" sz="2800" b="1" dirty="0">
                          <a:latin typeface="Courier New"/>
                          <a:ea typeface="Times New Roman"/>
                          <a:cs typeface="Times New Roman"/>
                        </a:rPr>
                        <a:t># </a:t>
                      </a:r>
                      <a:r>
                        <a:rPr lang="fr-FR" sz="2800" b="1" dirty="0" err="1">
                          <a:latin typeface="Courier New"/>
                          <a:ea typeface="Times New Roman"/>
                          <a:cs typeface="Times New Roman"/>
                        </a:rPr>
                        <a:t>ssh</a:t>
                      </a:r>
                      <a:r>
                        <a:rPr lang="fr-FR" sz="2800" b="1" dirty="0">
                          <a:latin typeface="Courier New"/>
                          <a:ea typeface="Times New Roman"/>
                          <a:cs typeface="Times New Roman"/>
                        </a:rPr>
                        <a:t> 192.168.1.1 </a:t>
                      </a:r>
                      <a:endParaRPr lang="fr-FR" sz="2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368" marR="60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Image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941168"/>
            <a:ext cx="12961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4365104"/>
            <a:ext cx="2376264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572000" y="5201181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mbria" pitchFamily="18" charset="0"/>
                <a:cs typeface="Courier New" pitchFamily="49" charset="0"/>
              </a:rPr>
              <a:t>sudo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mbria" pitchFamily="18" charset="0"/>
                <a:cs typeface="Courier New" pitchFamily="49" charset="0"/>
              </a:rPr>
              <a:t>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mbria" pitchFamily="18" charset="0"/>
                <a:cs typeface="Courier New" pitchFamily="49" charset="0"/>
              </a:rPr>
              <a:t>apt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mbria" pitchFamily="18" charset="0"/>
                <a:cs typeface="Courier New" pitchFamily="49" charset="0"/>
              </a:rPr>
              <a:t>-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mbria" pitchFamily="18" charset="0"/>
                <a:cs typeface="Courier New" pitchFamily="49" charset="0"/>
              </a:rPr>
              <a:t>get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mbria" pitchFamily="18" charset="0"/>
                <a:cs typeface="Courier New" pitchFamily="49" charset="0"/>
              </a:rPr>
              <a:t>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mbria" pitchFamily="18" charset="0"/>
                <a:cs typeface="Courier New" pitchFamily="49" charset="0"/>
              </a:rPr>
              <a:t>install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mbria" pitchFamily="18" charset="0"/>
                <a:cs typeface="Courier New" pitchFamily="49" charset="0"/>
              </a:rPr>
              <a:t>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mbria" pitchFamily="18" charset="0"/>
                <a:cs typeface="Courier New" pitchFamily="49" charset="0"/>
              </a:rPr>
              <a:t>ssh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système d’exploitation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principales commandes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800" dirty="0" smtClean="0"/>
              <a:t>Qu’est-ce qu’une commande ?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5576" y="2564904"/>
            <a:ext cx="8064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Fichier exécutable agissant sur le système ou sur des fichiers</a:t>
            </a:r>
          </a:p>
          <a:p>
            <a:endParaRPr lang="fr-FR" sz="2400" dirty="0" smtClean="0"/>
          </a:p>
          <a:p>
            <a:r>
              <a:rPr lang="fr-FR" sz="2400" dirty="0" smtClean="0"/>
              <a:t>Situées généralement dans le dossier </a:t>
            </a:r>
            <a:r>
              <a:rPr lang="fr-FR" sz="2400" dirty="0" smtClean="0">
                <a:latin typeface="Courier New" pitchFamily="49" charset="0"/>
                <a:cs typeface="Courier New" pitchFamily="49" charset="0"/>
              </a:rPr>
              <a:t>/</a:t>
            </a:r>
            <a:r>
              <a:rPr lang="fr-FR" sz="2400" dirty="0" err="1" smtClean="0">
                <a:latin typeface="Courier New" pitchFamily="49" charset="0"/>
                <a:cs typeface="Courier New" pitchFamily="49" charset="0"/>
              </a:rPr>
              <a:t>bin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La variable système </a:t>
            </a:r>
            <a:r>
              <a:rPr lang="fr-FR" sz="2400" dirty="0" smtClean="0">
                <a:latin typeface="Courier New" pitchFamily="49" charset="0"/>
                <a:cs typeface="Courier New" pitchFamily="49" charset="0"/>
              </a:rPr>
              <a:t>PATH</a:t>
            </a:r>
            <a:r>
              <a:rPr lang="fr-FR" sz="2400" dirty="0" smtClean="0"/>
              <a:t> contient une liste de dossiers qui contiennent les commandes accessibles</a:t>
            </a:r>
          </a:p>
          <a:p>
            <a:endParaRPr lang="fr-FR" sz="2400" dirty="0" smtClean="0"/>
          </a:p>
          <a:p>
            <a:r>
              <a:rPr lang="fr-FR" sz="2400" dirty="0" smtClean="0"/>
              <a:t>La commande </a:t>
            </a:r>
            <a:r>
              <a:rPr lang="fr-FR" sz="2400" dirty="0" err="1" smtClean="0">
                <a:latin typeface="Courier New" pitchFamily="49" charset="0"/>
                <a:cs typeface="Courier New" pitchFamily="49" charset="0"/>
              </a:rPr>
              <a:t>whereis</a:t>
            </a:r>
            <a:r>
              <a:rPr lang="fr-FR" sz="2400" dirty="0" smtClean="0"/>
              <a:t> permet de connaitre l’emplacement d’une commande </a:t>
            </a:r>
          </a:p>
          <a:p>
            <a:endParaRPr lang="fr-FR" sz="2400" dirty="0" smtClean="0"/>
          </a:p>
          <a:p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système d’exploitation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principales commandes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800" dirty="0" smtClean="0"/>
              <a:t>Format d’une commande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5576" y="2564904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latin typeface="Courier New" pitchFamily="49" charset="0"/>
                <a:cs typeface="Courier New" pitchFamily="49" charset="0"/>
              </a:rPr>
              <a:t>nom_cmd</a:t>
            </a:r>
            <a:r>
              <a:rPr lang="fr-FR" sz="2400" b="1" dirty="0" smtClean="0">
                <a:latin typeface="Courier New" pitchFamily="49" charset="0"/>
                <a:cs typeface="Courier New" pitchFamily="49" charset="0"/>
              </a:rPr>
              <a:t> [ option ... ] [ argument ... ]</a:t>
            </a:r>
            <a:endParaRPr lang="fr-FR" sz="2400" dirty="0">
              <a:latin typeface="Courier New" pitchFamily="49" charset="0"/>
              <a:cs typeface="Courier New" pitchFamily="49" charset="0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539552" y="3284984"/>
          <a:ext cx="8604448" cy="1905000"/>
        </p:xfrm>
        <a:graphic>
          <a:graphicData uri="http://schemas.openxmlformats.org/drawingml/2006/table">
            <a:tbl>
              <a:tblPr/>
              <a:tblGrid>
                <a:gridCol w="8604448"/>
              </a:tblGrid>
              <a:tr h="8049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 err="1">
                          <a:latin typeface="Courier New"/>
                          <a:ea typeface="Times New Roman"/>
                        </a:rPr>
                        <a:t>ls</a:t>
                      </a:r>
                      <a:r>
                        <a:rPr lang="fr-FR" sz="2000" dirty="0">
                          <a:latin typeface="Courier New"/>
                          <a:ea typeface="Times New Roman"/>
                        </a:rPr>
                        <a:t> –l /home/m* </a:t>
                      </a:r>
                      <a:endParaRPr lang="fr-FR" sz="20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079500" algn="l"/>
                        </a:tabLst>
                      </a:pPr>
                      <a:r>
                        <a:rPr lang="fr-FR" sz="2000" dirty="0" err="1">
                          <a:latin typeface="Courier New"/>
                          <a:ea typeface="Times New Roman"/>
                        </a:rPr>
                        <a:t>ls</a:t>
                      </a:r>
                      <a:r>
                        <a:rPr lang="fr-FR" sz="2000" dirty="0">
                          <a:latin typeface="Courier New"/>
                          <a:ea typeface="Times New Roman"/>
                        </a:rPr>
                        <a:t> : nom de la commande qui Affiche les informations </a:t>
                      </a:r>
                      <a:r>
                        <a:rPr lang="fr-FR" sz="2000" dirty="0" smtClean="0">
                          <a:latin typeface="Courier New"/>
                          <a:ea typeface="Times New Roman"/>
                        </a:rPr>
                        <a:t>	des </a:t>
                      </a:r>
                      <a:r>
                        <a:rPr lang="fr-FR" sz="2000" dirty="0">
                          <a:latin typeface="Courier New"/>
                          <a:ea typeface="Times New Roman"/>
                        </a:rPr>
                        <a:t>fichiers</a:t>
                      </a:r>
                      <a:endParaRPr lang="fr-FR" sz="20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2000" dirty="0">
                          <a:latin typeface="Courier New"/>
                          <a:ea typeface="Times New Roman"/>
                        </a:rPr>
                        <a:t>-l : option</a:t>
                      </a:r>
                      <a:endParaRPr lang="fr-FR" sz="20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2000" dirty="0">
                          <a:latin typeface="Courier New"/>
                          <a:ea typeface="Times New Roman"/>
                        </a:rPr>
                        <a:t>/home/m* : argument</a:t>
                      </a:r>
                      <a:endParaRPr lang="fr-FR" sz="20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fr-FR" sz="2000" dirty="0">
                          <a:latin typeface="Courier New"/>
                          <a:ea typeface="Times New Roman"/>
                        </a:rPr>
                        <a:t>* : méta-caractère. Remplace une ou plusieurs lettres</a:t>
                      </a:r>
                      <a:endParaRPr lang="fr-FR" sz="2000" dirty="0">
                        <a:latin typeface="Times New Roman"/>
                        <a:ea typeface="Times New Roman"/>
                      </a:endParaRPr>
                    </a:p>
                  </a:txBody>
                  <a:tcPr marL="60368" marR="60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83568" y="5373216"/>
            <a:ext cx="54949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/>
              <a:t>Pour obtenir de l’aide sur une commande :</a:t>
            </a:r>
          </a:p>
          <a:p>
            <a:r>
              <a:rPr lang="fr-FR" sz="2400" dirty="0" smtClean="0"/>
              <a:t>utilisez comme option </a:t>
            </a:r>
            <a:r>
              <a:rPr lang="fr-FR" sz="2400" b="1" dirty="0" smtClean="0">
                <a:latin typeface="Courier New" pitchFamily="49" charset="0"/>
                <a:cs typeface="Courier New" pitchFamily="49" charset="0"/>
              </a:rPr>
              <a:t>–help</a:t>
            </a:r>
          </a:p>
          <a:p>
            <a:r>
              <a:rPr lang="fr-FR" sz="2400" dirty="0" smtClean="0">
                <a:cs typeface="Courier New" pitchFamily="49" charset="0"/>
              </a:rPr>
              <a:t>Ex :  </a:t>
            </a:r>
            <a:r>
              <a:rPr lang="fr-FR" sz="2400" b="1" dirty="0" err="1" smtClean="0">
                <a:latin typeface="Courier New" pitchFamily="49" charset="0"/>
                <a:cs typeface="Courier New" pitchFamily="49" charset="0"/>
              </a:rPr>
              <a:t>ls</a:t>
            </a:r>
            <a:r>
              <a:rPr lang="fr-FR" sz="2400" b="1" dirty="0" smtClean="0">
                <a:latin typeface="Courier New" pitchFamily="49" charset="0"/>
                <a:cs typeface="Courier New" pitchFamily="49" charset="0"/>
              </a:rPr>
              <a:t> --help</a:t>
            </a:r>
            <a:endParaRPr lang="fr-FR" sz="2400" b="1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système d’exploitation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principales commandes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800" dirty="0" smtClean="0"/>
              <a:t>Les utilisateurs et les groupes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5576" y="2996952"/>
            <a:ext cx="75927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Utilisateur = propriétaire de fichiers ou de processus</a:t>
            </a:r>
          </a:p>
          <a:p>
            <a:endParaRPr lang="fr-FR" sz="2400" dirty="0" smtClean="0"/>
          </a:p>
          <a:p>
            <a:r>
              <a:rPr lang="fr-FR" sz="2400" dirty="0" smtClean="0"/>
              <a:t>Groupe = ensemble d’utilisateurs </a:t>
            </a:r>
          </a:p>
          <a:p>
            <a:endParaRPr lang="fr-FR" sz="2400" dirty="0" smtClean="0"/>
          </a:p>
          <a:p>
            <a:r>
              <a:rPr lang="fr-FR" sz="2400" dirty="0" smtClean="0"/>
              <a:t>Définition des droits d’accès aux fichiers et aux commandes</a:t>
            </a:r>
          </a:p>
          <a:p>
            <a:endParaRPr lang="fr-FR" sz="2400" dirty="0" smtClean="0"/>
          </a:p>
          <a:p>
            <a:r>
              <a:rPr lang="fr-FR" sz="2400" b="1" dirty="0" err="1" smtClean="0">
                <a:latin typeface="Courier New" pitchFamily="49" charset="0"/>
                <a:cs typeface="Courier New" pitchFamily="49" charset="0"/>
              </a:rPr>
              <a:t>root</a:t>
            </a:r>
            <a:r>
              <a:rPr lang="fr-FR" sz="2400" dirty="0" smtClean="0"/>
              <a:t>  possède tous les droits sur le système</a:t>
            </a:r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système d’exploitation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principales commandes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800" dirty="0" smtClean="0"/>
              <a:t>Les utilisateurs et les groupes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564904"/>
            <a:ext cx="824045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Qu’est ce qu’un système embarqué ?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864096"/>
            <a:ext cx="8280920" cy="5993904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69875" indent="-269875">
              <a:buBlip>
                <a:blip r:embed="rId3"/>
              </a:buBlip>
              <a:defRPr/>
            </a:pPr>
            <a:r>
              <a:rPr lang="fr-FR" b="1" i="1" dirty="0" smtClean="0">
                <a:solidFill>
                  <a:schemeClr val="tx2"/>
                </a:solidFill>
              </a:rPr>
              <a:t>Un système embarqué (</a:t>
            </a:r>
            <a:r>
              <a:rPr lang="fr-FR" b="1" i="1" dirty="0" err="1" smtClean="0">
                <a:solidFill>
                  <a:schemeClr val="tx2"/>
                </a:solidFill>
              </a:rPr>
              <a:t>embedded</a:t>
            </a:r>
            <a:r>
              <a:rPr lang="fr-FR" b="1" i="1" dirty="0" smtClean="0">
                <a:solidFill>
                  <a:schemeClr val="tx2"/>
                </a:solidFill>
              </a:rPr>
              <a:t> system) est un système ou un </a:t>
            </a:r>
            <a:r>
              <a:rPr lang="fr-FR" b="1" i="1" dirty="0" smtClean="0">
                <a:solidFill>
                  <a:schemeClr val="tx2"/>
                </a:solidFill>
              </a:rPr>
              <a:t>périphérique informatique </a:t>
            </a:r>
            <a:r>
              <a:rPr lang="fr-FR" b="1" i="1" dirty="0" smtClean="0">
                <a:solidFill>
                  <a:schemeClr val="tx2"/>
                </a:solidFill>
              </a:rPr>
              <a:t>qui assure une fonction dédiée et qui est généralement conçu </a:t>
            </a:r>
            <a:r>
              <a:rPr lang="fr-FR" b="1" i="1" dirty="0" smtClean="0">
                <a:solidFill>
                  <a:schemeClr val="tx2"/>
                </a:solidFill>
              </a:rPr>
              <a:t>pour être </a:t>
            </a:r>
            <a:r>
              <a:rPr lang="fr-FR" b="1" i="1" dirty="0" smtClean="0">
                <a:solidFill>
                  <a:schemeClr val="tx2"/>
                </a:solidFill>
              </a:rPr>
              <a:t>utilisé avec une application logicielle </a:t>
            </a:r>
            <a:r>
              <a:rPr lang="fr-FR" b="1" i="1" dirty="0" smtClean="0">
                <a:solidFill>
                  <a:schemeClr val="tx2"/>
                </a:solidFill>
              </a:rPr>
              <a:t>spécifique  qui  s’appuie la plupart du temps sur un système d’exploitation</a:t>
            </a:r>
          </a:p>
          <a:p>
            <a:pPr marL="269875" indent="-269875">
              <a:buBlip>
                <a:blip r:embed="rId3"/>
              </a:buBlip>
              <a:defRPr/>
            </a:pPr>
            <a:endParaRPr lang="fr-FR" b="1" i="1" dirty="0" smtClean="0">
              <a:solidFill>
                <a:schemeClr val="tx2"/>
              </a:solidFill>
            </a:endParaRPr>
          </a:p>
          <a:p>
            <a:pPr marL="269875" indent="-269875">
              <a:buBlip>
                <a:blip r:embed="rId3"/>
              </a:buBlip>
              <a:defRPr/>
            </a:pPr>
            <a:endParaRPr lang="fr-FR" b="1" i="1" dirty="0" smtClean="0">
              <a:solidFill>
                <a:schemeClr val="tx2"/>
              </a:solidFill>
            </a:endParaRPr>
          </a:p>
          <a:p>
            <a:pPr marL="269875" indent="-269875">
              <a:buBlip>
                <a:blip r:embed="rId3"/>
              </a:buBlip>
              <a:defRPr/>
            </a:pPr>
            <a:r>
              <a:rPr lang="fr-FR" b="1" i="1" dirty="0" smtClean="0">
                <a:solidFill>
                  <a:schemeClr val="tx2"/>
                </a:solidFill>
              </a:rPr>
              <a:t>Synonyme </a:t>
            </a:r>
            <a:r>
              <a:rPr lang="fr-FR" b="1" i="1" dirty="0" smtClean="0">
                <a:solidFill>
                  <a:schemeClr val="tx2"/>
                </a:solidFill>
              </a:rPr>
              <a:t>: système </a:t>
            </a:r>
            <a:r>
              <a:rPr lang="fr-FR" b="1" i="1" dirty="0" smtClean="0">
                <a:solidFill>
                  <a:schemeClr val="tx2"/>
                </a:solidFill>
              </a:rPr>
              <a:t>enfoui</a:t>
            </a:r>
          </a:p>
          <a:p>
            <a:pPr marL="269875" indent="-269875">
              <a:buBlip>
                <a:blip r:embed="rId3"/>
              </a:buBlip>
              <a:defRPr/>
            </a:pPr>
            <a:endParaRPr lang="fr-FR" b="1" i="1" dirty="0" smtClean="0">
              <a:solidFill>
                <a:schemeClr val="tx2"/>
              </a:solidFill>
            </a:endParaRPr>
          </a:p>
          <a:p>
            <a:pPr marL="269875" indent="-269875">
              <a:buBlip>
                <a:blip r:embed="rId3"/>
              </a:buBlip>
              <a:defRPr/>
            </a:pPr>
            <a:r>
              <a:rPr lang="fr-FR" b="1" i="1" dirty="0" smtClean="0">
                <a:solidFill>
                  <a:schemeClr val="tx2"/>
                </a:solidFill>
              </a:rPr>
              <a:t>Les </a:t>
            </a:r>
            <a:r>
              <a:rPr lang="fr-FR" b="1" i="1" dirty="0" smtClean="0">
                <a:solidFill>
                  <a:schemeClr val="tx2"/>
                </a:solidFill>
              </a:rPr>
              <a:t>systèmes embarqués sont en général utilisés dans un </a:t>
            </a:r>
            <a:r>
              <a:rPr lang="fr-FR" b="1" i="1" dirty="0" smtClean="0">
                <a:solidFill>
                  <a:schemeClr val="tx2"/>
                </a:solidFill>
              </a:rPr>
              <a:t>environnement matériel contraint</a:t>
            </a:r>
          </a:p>
          <a:p>
            <a:pPr marL="269875" indent="-269875">
              <a:buBlip>
                <a:blip r:embed="rId3"/>
              </a:buBlip>
              <a:defRPr/>
            </a:pPr>
            <a:endParaRPr lang="fr-FR" b="1" i="1" dirty="0" smtClean="0">
              <a:solidFill>
                <a:schemeClr val="tx2"/>
              </a:solidFill>
            </a:endParaRPr>
          </a:p>
          <a:p>
            <a:endParaRPr lang="fr-FR" i="1" dirty="0" smtClean="0"/>
          </a:p>
          <a:p>
            <a:endParaRPr lang="fr-FR" i="1" dirty="0" smtClean="0"/>
          </a:p>
          <a:p>
            <a:r>
              <a:rPr lang="fr-FR" i="1" dirty="0" smtClean="0">
                <a:solidFill>
                  <a:srgbClr val="002060"/>
                </a:solidFill>
              </a:rPr>
              <a:t>ex </a:t>
            </a:r>
            <a:r>
              <a:rPr lang="fr-FR" i="1" dirty="0" smtClean="0">
                <a:solidFill>
                  <a:srgbClr val="002060"/>
                </a:solidFill>
              </a:rPr>
              <a:t>: Tableau de bord d’un véhicule</a:t>
            </a:r>
          </a:p>
          <a:p>
            <a:r>
              <a:rPr lang="fr-FR" i="1" dirty="0" smtClean="0">
                <a:solidFill>
                  <a:srgbClr val="002060"/>
                </a:solidFill>
              </a:rPr>
              <a:t>géré par un programme embarqué</a:t>
            </a:r>
            <a:endParaRPr lang="fr-FR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3389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3534" y="4005064"/>
            <a:ext cx="326850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système d’exploitation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principales commandes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800" dirty="0" smtClean="0"/>
              <a:t>Les redirecteurs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498" y="2492896"/>
            <a:ext cx="854450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système d’exploitation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principales commandes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800" dirty="0" smtClean="0"/>
              <a:t>Les redirecteurs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611560" y="2564904"/>
          <a:ext cx="8352928" cy="320040"/>
        </p:xfrm>
        <a:graphic>
          <a:graphicData uri="http://schemas.openxmlformats.org/drawingml/2006/table">
            <a:tbl>
              <a:tblPr/>
              <a:tblGrid>
                <a:gridCol w="8352928"/>
              </a:tblGrid>
              <a:tr h="13415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100" dirty="0">
                          <a:latin typeface="Courier New"/>
                          <a:ea typeface="Cambria"/>
                        </a:rPr>
                        <a:t># </a:t>
                      </a:r>
                      <a:r>
                        <a:rPr lang="fr-FR" sz="2100" dirty="0" err="1">
                          <a:latin typeface="Courier New"/>
                          <a:ea typeface="Cambria"/>
                        </a:rPr>
                        <a:t>echo</a:t>
                      </a:r>
                      <a:r>
                        <a:rPr lang="fr-FR" sz="2100" dirty="0">
                          <a:latin typeface="Courier New"/>
                          <a:ea typeface="Cambria"/>
                        </a:rPr>
                        <a:t> message à transmettre sur ttyS0 &gt; /</a:t>
                      </a:r>
                      <a:r>
                        <a:rPr lang="fr-FR" sz="2100" dirty="0" err="1">
                          <a:latin typeface="Courier New"/>
                          <a:ea typeface="Cambria"/>
                        </a:rPr>
                        <a:t>dev</a:t>
                      </a:r>
                      <a:r>
                        <a:rPr lang="fr-FR" sz="2100" dirty="0">
                          <a:latin typeface="Courier New"/>
                          <a:ea typeface="Cambria"/>
                        </a:rPr>
                        <a:t>/ttyS0</a:t>
                      </a:r>
                      <a:endParaRPr lang="fr-FR" sz="2100" dirty="0">
                        <a:latin typeface="Times New Roman"/>
                        <a:ea typeface="Cambria"/>
                      </a:endParaRPr>
                    </a:p>
                  </a:txBody>
                  <a:tcPr marL="60368" marR="60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611560" y="2996952"/>
          <a:ext cx="8352928" cy="1219200"/>
        </p:xfrm>
        <a:graphic>
          <a:graphicData uri="http://schemas.openxmlformats.org/drawingml/2006/table">
            <a:tbl>
              <a:tblPr/>
              <a:tblGrid>
                <a:gridCol w="8352928"/>
              </a:tblGrid>
              <a:tr h="40245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latin typeface="Courier New"/>
                          <a:ea typeface="Cambria"/>
                        </a:rPr>
                        <a:t># cat &lt; /</a:t>
                      </a:r>
                      <a:r>
                        <a:rPr lang="fr-FR" sz="2000" dirty="0" err="1">
                          <a:latin typeface="Courier New"/>
                          <a:ea typeface="Cambria"/>
                        </a:rPr>
                        <a:t>dev</a:t>
                      </a:r>
                      <a:r>
                        <a:rPr lang="fr-FR" sz="2000" dirty="0">
                          <a:latin typeface="Courier New"/>
                          <a:ea typeface="Cambria"/>
                        </a:rPr>
                        <a:t>/ttyS0</a:t>
                      </a:r>
                      <a:endParaRPr lang="fr-FR" sz="2000" dirty="0">
                        <a:latin typeface="Times New Roman"/>
                        <a:ea typeface="Cambria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 dirty="0">
                          <a:latin typeface="Courier New"/>
                          <a:ea typeface="Cambria"/>
                        </a:rPr>
                        <a:t># </a:t>
                      </a:r>
                      <a:r>
                        <a:rPr lang="fr-FR" sz="2000" dirty="0" smtClean="0">
                          <a:latin typeface="Courier New"/>
                          <a:ea typeface="Cambria"/>
                        </a:rPr>
                        <a:t>reçu sur le </a:t>
                      </a:r>
                      <a:r>
                        <a:rPr lang="fr-FR" sz="2000" dirty="0">
                          <a:latin typeface="Courier New"/>
                          <a:ea typeface="Cambria"/>
                        </a:rPr>
                        <a:t>port série ttyS0 (appuyez sur Ctrl+C pour terminer)</a:t>
                      </a:r>
                      <a:endParaRPr lang="fr-FR" sz="2000" dirty="0">
                        <a:latin typeface="Times New Roman"/>
                        <a:ea typeface="Cambria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 dirty="0">
                          <a:latin typeface="Courier New"/>
                          <a:ea typeface="Cambria"/>
                        </a:rPr>
                        <a:t># Ctrl+C	</a:t>
                      </a:r>
                      <a:endParaRPr lang="fr-FR" sz="2000" dirty="0">
                        <a:latin typeface="Times New Roman"/>
                        <a:ea typeface="Cambria"/>
                      </a:endParaRPr>
                    </a:p>
                  </a:txBody>
                  <a:tcPr marL="60368" marR="60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Image 9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4509120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3347864" y="5117936"/>
          <a:ext cx="5724128" cy="975360"/>
        </p:xfrm>
        <a:graphic>
          <a:graphicData uri="http://schemas.openxmlformats.org/drawingml/2006/table">
            <a:tbl>
              <a:tblPr/>
              <a:tblGrid>
                <a:gridCol w="5724128"/>
              </a:tblGrid>
              <a:tr h="13843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Courier New"/>
                          <a:ea typeface="Cambria"/>
                          <a:cs typeface="Times New Roman"/>
                        </a:rPr>
                        <a:t>#</a:t>
                      </a:r>
                      <a:r>
                        <a:rPr lang="fr-FR" sz="1600" dirty="0" smtClean="0">
                          <a:latin typeface="Courier New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fr-FR" sz="1600" dirty="0" err="1">
                          <a:latin typeface="Courier New"/>
                          <a:ea typeface="Cambria"/>
                          <a:cs typeface="Times New Roman"/>
                        </a:rPr>
                        <a:t>echo</a:t>
                      </a:r>
                      <a:r>
                        <a:rPr lang="fr-FR" sz="1600" dirty="0">
                          <a:latin typeface="Courier New"/>
                          <a:ea typeface="Cambria"/>
                          <a:cs typeface="Times New Roman"/>
                        </a:rPr>
                        <a:t> 82 &gt; /</a:t>
                      </a:r>
                      <a:r>
                        <a:rPr lang="fr-FR" sz="1600" dirty="0" err="1">
                          <a:latin typeface="Courier New"/>
                          <a:ea typeface="Cambria"/>
                          <a:cs typeface="Times New Roman"/>
                        </a:rPr>
                        <a:t>sys</a:t>
                      </a:r>
                      <a:r>
                        <a:rPr lang="fr-FR" sz="1600" dirty="0">
                          <a:latin typeface="Courier New"/>
                          <a:ea typeface="Cambria"/>
                          <a:cs typeface="Times New Roman"/>
                        </a:rPr>
                        <a:t>/class/</a:t>
                      </a:r>
                      <a:r>
                        <a:rPr lang="fr-FR" sz="1600" dirty="0" err="1">
                          <a:latin typeface="Courier New"/>
                          <a:ea typeface="Cambria"/>
                          <a:cs typeface="Times New Roman"/>
                        </a:rPr>
                        <a:t>gpio</a:t>
                      </a:r>
                      <a:r>
                        <a:rPr lang="fr-FR" sz="1600" dirty="0">
                          <a:latin typeface="Courier New"/>
                          <a:ea typeface="Cambria"/>
                          <a:cs typeface="Times New Roman"/>
                        </a:rPr>
                        <a:t>/export</a:t>
                      </a:r>
                      <a:endParaRPr lang="fr-FR" sz="1600" dirty="0">
                        <a:latin typeface="Arial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Courier New"/>
                          <a:ea typeface="Cambria"/>
                          <a:cs typeface="Times New Roman"/>
                        </a:rPr>
                        <a:t>#</a:t>
                      </a:r>
                      <a:r>
                        <a:rPr lang="fr-FR" sz="1600" dirty="0" smtClean="0">
                          <a:latin typeface="Courier New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fr-FR" sz="1600" dirty="0" err="1">
                          <a:latin typeface="Courier New"/>
                          <a:ea typeface="Cambria"/>
                          <a:cs typeface="Times New Roman"/>
                        </a:rPr>
                        <a:t>echo</a:t>
                      </a:r>
                      <a:r>
                        <a:rPr lang="fr-FR" sz="1600" dirty="0">
                          <a:latin typeface="Courier New"/>
                          <a:ea typeface="Cambria"/>
                          <a:cs typeface="Times New Roman"/>
                        </a:rPr>
                        <a:t> out &gt; </a:t>
                      </a:r>
                      <a:r>
                        <a:rPr lang="fr-FR" sz="1600" dirty="0" smtClean="0">
                          <a:latin typeface="Courier New"/>
                          <a:ea typeface="Cambria"/>
                          <a:cs typeface="Times New Roman"/>
                        </a:rPr>
                        <a:t>/</a:t>
                      </a:r>
                      <a:r>
                        <a:rPr lang="fr-FR" sz="1600" dirty="0" err="1" smtClean="0">
                          <a:latin typeface="Courier New"/>
                          <a:ea typeface="Cambria"/>
                          <a:cs typeface="Times New Roman"/>
                        </a:rPr>
                        <a:t>sys</a:t>
                      </a:r>
                      <a:r>
                        <a:rPr lang="fr-FR" sz="1600" dirty="0" smtClean="0">
                          <a:latin typeface="Courier New"/>
                          <a:ea typeface="Cambria"/>
                          <a:cs typeface="Times New Roman"/>
                        </a:rPr>
                        <a:t>/class/</a:t>
                      </a:r>
                      <a:r>
                        <a:rPr lang="fr-FR" sz="1600" dirty="0" err="1" smtClean="0">
                          <a:latin typeface="Courier New"/>
                          <a:ea typeface="Cambria"/>
                          <a:cs typeface="Times New Roman"/>
                        </a:rPr>
                        <a:t>gpio</a:t>
                      </a:r>
                      <a:r>
                        <a:rPr lang="fr-FR" sz="1600" dirty="0" smtClean="0">
                          <a:latin typeface="Courier New"/>
                          <a:ea typeface="Cambria"/>
                          <a:cs typeface="Times New Roman"/>
                        </a:rPr>
                        <a:t>/gpio82/direction</a:t>
                      </a:r>
                      <a:endParaRPr lang="fr-FR" sz="1600" dirty="0">
                        <a:latin typeface="Arial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Courier New"/>
                          <a:ea typeface="Cambria"/>
                          <a:cs typeface="Times New Roman"/>
                        </a:rPr>
                        <a:t>#</a:t>
                      </a:r>
                      <a:r>
                        <a:rPr lang="fr-FR" sz="1600" dirty="0" smtClean="0">
                          <a:latin typeface="Courier New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fr-FR" sz="1600" dirty="0" err="1">
                          <a:latin typeface="Courier New"/>
                          <a:ea typeface="Cambria"/>
                          <a:cs typeface="Times New Roman"/>
                        </a:rPr>
                        <a:t>echo</a:t>
                      </a:r>
                      <a:r>
                        <a:rPr lang="fr-FR" sz="1600" dirty="0">
                          <a:latin typeface="Courier New"/>
                          <a:ea typeface="Cambria"/>
                          <a:cs typeface="Times New Roman"/>
                        </a:rPr>
                        <a:t> 1 &gt; /</a:t>
                      </a:r>
                      <a:r>
                        <a:rPr lang="fr-FR" sz="1600" dirty="0" err="1">
                          <a:latin typeface="Courier New"/>
                          <a:ea typeface="Cambria"/>
                          <a:cs typeface="Times New Roman"/>
                        </a:rPr>
                        <a:t>sys</a:t>
                      </a:r>
                      <a:r>
                        <a:rPr lang="fr-FR" sz="1600" dirty="0">
                          <a:latin typeface="Courier New"/>
                          <a:ea typeface="Cambria"/>
                          <a:cs typeface="Times New Roman"/>
                        </a:rPr>
                        <a:t>/class/</a:t>
                      </a:r>
                      <a:r>
                        <a:rPr lang="fr-FR" sz="1600" dirty="0" err="1">
                          <a:latin typeface="Courier New"/>
                          <a:ea typeface="Cambria"/>
                          <a:cs typeface="Times New Roman"/>
                        </a:rPr>
                        <a:t>gpio</a:t>
                      </a:r>
                      <a:r>
                        <a:rPr lang="fr-FR" sz="1600" dirty="0">
                          <a:latin typeface="Courier New"/>
                          <a:ea typeface="Cambria"/>
                          <a:cs typeface="Times New Roman"/>
                        </a:rPr>
                        <a:t>/gpio82/value </a:t>
                      </a:r>
                      <a:endParaRPr lang="fr-FR" sz="1600" dirty="0">
                        <a:latin typeface="Arial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fr-FR" sz="1600" b="1" dirty="0" smtClean="0">
                          <a:latin typeface="Courier New"/>
                          <a:ea typeface="Cambria"/>
                          <a:cs typeface="Times New Roman"/>
                        </a:rPr>
                        <a:t>#</a:t>
                      </a:r>
                      <a:r>
                        <a:rPr lang="fr-FR" sz="1600" dirty="0" smtClean="0">
                          <a:latin typeface="Courier New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fr-FR" sz="1600" dirty="0" err="1">
                          <a:latin typeface="Courier New"/>
                          <a:ea typeface="Cambria"/>
                          <a:cs typeface="Times New Roman"/>
                        </a:rPr>
                        <a:t>echo</a:t>
                      </a:r>
                      <a:r>
                        <a:rPr lang="fr-FR" sz="1600" dirty="0">
                          <a:latin typeface="Courier New"/>
                          <a:ea typeface="Cambria"/>
                          <a:cs typeface="Times New Roman"/>
                        </a:rPr>
                        <a:t> 0 &gt; /</a:t>
                      </a:r>
                      <a:r>
                        <a:rPr lang="fr-FR" sz="1600" dirty="0" err="1">
                          <a:latin typeface="Courier New"/>
                          <a:ea typeface="Cambria"/>
                          <a:cs typeface="Times New Roman"/>
                        </a:rPr>
                        <a:t>sys</a:t>
                      </a:r>
                      <a:r>
                        <a:rPr lang="fr-FR" sz="1600" dirty="0">
                          <a:latin typeface="Courier New"/>
                          <a:ea typeface="Cambria"/>
                          <a:cs typeface="Times New Roman"/>
                        </a:rPr>
                        <a:t>/class/</a:t>
                      </a:r>
                      <a:r>
                        <a:rPr lang="fr-FR" sz="1600" dirty="0" err="1">
                          <a:latin typeface="Courier New"/>
                          <a:ea typeface="Cambria"/>
                          <a:cs typeface="Times New Roman"/>
                        </a:rPr>
                        <a:t>gpio</a:t>
                      </a:r>
                      <a:r>
                        <a:rPr lang="fr-FR" sz="1600" dirty="0">
                          <a:latin typeface="Courier New"/>
                          <a:ea typeface="Cambria"/>
                          <a:cs typeface="Times New Roman"/>
                        </a:rPr>
                        <a:t>/gpio82/value</a:t>
                      </a:r>
                      <a:endParaRPr lang="fr-FR" sz="1600" dirty="0">
                        <a:latin typeface="Arial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système d’exploitation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 système de fichier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800" dirty="0" smtClean="0"/>
              <a:t>Organisation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5576" y="2996952"/>
            <a:ext cx="825501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Système de fichiers = type de formatage appliqué à une partition</a:t>
            </a:r>
          </a:p>
          <a:p>
            <a:endParaRPr lang="fr-FR" sz="2400" dirty="0" smtClean="0"/>
          </a:p>
          <a:p>
            <a:r>
              <a:rPr lang="fr-FR" sz="2400" dirty="0" smtClean="0"/>
              <a:t>Linux = système de fichiers organisé à partir </a:t>
            </a:r>
          </a:p>
          <a:p>
            <a:pPr>
              <a:tabLst>
                <a:tab pos="900113" algn="l"/>
              </a:tabLst>
            </a:pPr>
            <a:r>
              <a:rPr lang="fr-FR" sz="2400" dirty="0" smtClean="0"/>
              <a:t>	d'une arborescence unique</a:t>
            </a:r>
          </a:p>
          <a:p>
            <a:pPr>
              <a:tabLst>
                <a:tab pos="900113" algn="l"/>
              </a:tabLst>
            </a:pPr>
            <a:endParaRPr lang="fr-FR" sz="2400" dirty="0" smtClean="0"/>
          </a:p>
          <a:p>
            <a:pPr>
              <a:tabLst>
                <a:tab pos="900113" algn="l"/>
              </a:tabLst>
            </a:pPr>
            <a:r>
              <a:rPr lang="fr-FR" sz="2400" dirty="0" smtClean="0"/>
              <a:t>Compatible avec la plupart des systèmes de fichiers existant </a:t>
            </a:r>
          </a:p>
          <a:p>
            <a:pPr>
              <a:tabLst>
                <a:tab pos="900113" algn="l"/>
              </a:tabLst>
            </a:pPr>
            <a:r>
              <a:rPr lang="fr-FR" sz="2400" dirty="0" smtClean="0"/>
              <a:t>(FAT, FAT 32 ou NTFS de Microsoft, …)</a:t>
            </a:r>
          </a:p>
          <a:p>
            <a:pPr>
              <a:tabLst>
                <a:tab pos="900113" algn="l"/>
              </a:tabLst>
            </a:pPr>
            <a:endParaRPr lang="fr-FR" sz="2400" dirty="0" smtClean="0"/>
          </a:p>
          <a:p>
            <a:pPr>
              <a:tabLst>
                <a:tab pos="900113" algn="l"/>
              </a:tabLst>
            </a:pPr>
            <a:r>
              <a:rPr lang="fr-FR" sz="2400" b="1" dirty="0" smtClean="0"/>
              <a:t>Système de fichier généralement utilisé sous linux est </a:t>
            </a:r>
            <a:r>
              <a:rPr lang="fr-FR" sz="2400" b="1" i="1" dirty="0" smtClean="0"/>
              <a:t>ext4</a:t>
            </a:r>
            <a:r>
              <a:rPr lang="fr-FR" sz="2400" b="1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système d’exploitation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 système de fichier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800" dirty="0" smtClean="0"/>
              <a:t>Les droits d’accès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568" y="2564904"/>
            <a:ext cx="82089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/>
              <a:t>Un fichier, comme un dossier, possède trois séries de droits d’accès :</a:t>
            </a:r>
          </a:p>
          <a:p>
            <a:endParaRPr lang="fr-FR" sz="2000" dirty="0" smtClean="0"/>
          </a:p>
          <a:p>
            <a:pPr marL="630238" lvl="0" indent="-269875">
              <a:buFont typeface="Arial" pitchFamily="34" charset="0"/>
              <a:buChar char="•"/>
            </a:pPr>
            <a:r>
              <a:rPr lang="fr-FR" sz="2000" dirty="0" smtClean="0"/>
              <a:t>Ceux du propriétaire,</a:t>
            </a:r>
          </a:p>
          <a:p>
            <a:pPr marL="630238" lvl="0" indent="-269875">
              <a:buFont typeface="Arial" pitchFamily="34" charset="0"/>
              <a:buChar char="•"/>
            </a:pPr>
            <a:r>
              <a:rPr lang="fr-FR" sz="2000" dirty="0" smtClean="0"/>
              <a:t>Ceux du groupe,</a:t>
            </a:r>
          </a:p>
          <a:p>
            <a:pPr marL="630238" lvl="0" indent="-269875">
              <a:buFont typeface="Arial" pitchFamily="34" charset="0"/>
              <a:buChar char="•"/>
            </a:pPr>
            <a:r>
              <a:rPr lang="fr-FR" sz="2000" dirty="0" smtClean="0"/>
              <a:t>Ceux de tous les utilisateurs.</a:t>
            </a:r>
          </a:p>
          <a:p>
            <a:pPr marL="630238" lvl="0" indent="-269875">
              <a:buFont typeface="Arial" pitchFamily="34" charset="0"/>
              <a:buChar char="•"/>
            </a:pPr>
            <a:endParaRPr lang="fr-FR" sz="2000" dirty="0" smtClean="0"/>
          </a:p>
          <a:p>
            <a:r>
              <a:rPr lang="fr-FR" sz="2000" b="1" dirty="0" smtClean="0"/>
              <a:t>Ils sont représentés par les lettres :</a:t>
            </a:r>
          </a:p>
          <a:p>
            <a:endParaRPr lang="fr-FR" sz="2000" dirty="0" smtClean="0"/>
          </a:p>
          <a:p>
            <a:pPr marL="630238" indent="-269875">
              <a:buFont typeface="Arial" pitchFamily="34" charset="0"/>
              <a:buChar char="•"/>
            </a:pPr>
            <a:r>
              <a:rPr lang="fr-FR" sz="2000" b="1" dirty="0" smtClean="0"/>
              <a:t>r : (</a:t>
            </a:r>
            <a:r>
              <a:rPr lang="fr-FR" sz="2000" b="1" dirty="0" err="1" smtClean="0"/>
              <a:t>read</a:t>
            </a:r>
            <a:r>
              <a:rPr lang="fr-FR" sz="2000" b="1" dirty="0" smtClean="0"/>
              <a:t>) </a:t>
            </a:r>
            <a:r>
              <a:rPr lang="fr-FR" sz="2000" dirty="0" smtClean="0"/>
              <a:t>droits d’accès en lecture</a:t>
            </a:r>
          </a:p>
          <a:p>
            <a:pPr marL="630238" indent="-269875">
              <a:buFont typeface="Arial" pitchFamily="34" charset="0"/>
              <a:buChar char="•"/>
            </a:pPr>
            <a:r>
              <a:rPr lang="fr-FR" sz="2000" b="1" dirty="0" smtClean="0"/>
              <a:t>w : (</a:t>
            </a:r>
            <a:r>
              <a:rPr lang="fr-FR" sz="2000" b="1" dirty="0" err="1" smtClean="0"/>
              <a:t>write</a:t>
            </a:r>
            <a:r>
              <a:rPr lang="fr-FR" sz="2000" b="1" dirty="0" smtClean="0"/>
              <a:t>) </a:t>
            </a:r>
            <a:r>
              <a:rPr lang="fr-FR" sz="2000" dirty="0" smtClean="0"/>
              <a:t>droit d’accès en écriture</a:t>
            </a:r>
          </a:p>
          <a:p>
            <a:pPr marL="630238" indent="-269875">
              <a:buFont typeface="Arial" pitchFamily="34" charset="0"/>
              <a:buChar char="•"/>
            </a:pPr>
            <a:r>
              <a:rPr lang="fr-FR" sz="2000" b="1" dirty="0" smtClean="0"/>
              <a:t>x : (</a:t>
            </a:r>
            <a:r>
              <a:rPr lang="fr-FR" sz="2000" b="1" dirty="0" err="1" smtClean="0"/>
              <a:t>execution</a:t>
            </a:r>
            <a:r>
              <a:rPr lang="fr-FR" sz="2000" b="1" dirty="0" smtClean="0"/>
              <a:t>) </a:t>
            </a:r>
            <a:r>
              <a:rPr lang="fr-FR" sz="2000" dirty="0" smtClean="0"/>
              <a:t>droits d’accès en exécution.</a:t>
            </a:r>
            <a:endParaRPr lang="fr-FR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système d’exploitation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 système de fichier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800" dirty="0" smtClean="0"/>
              <a:t>Les droits d’accès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7664" y="2780928"/>
            <a:ext cx="66247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ourier New" pitchFamily="49" charset="0"/>
                <a:cs typeface="Courier New" pitchFamily="49" charset="0"/>
              </a:rPr>
              <a:t>Binaire ----- Droit ----- Octal </a:t>
            </a:r>
            <a:br>
              <a:rPr lang="fr-FR" sz="2000" dirty="0" smtClean="0">
                <a:latin typeface="Courier New" pitchFamily="49" charset="0"/>
                <a:cs typeface="Courier New" pitchFamily="49" charset="0"/>
              </a:rPr>
            </a:br>
            <a:r>
              <a:rPr lang="fr-FR" sz="2000" dirty="0" smtClean="0">
                <a:latin typeface="Courier New" pitchFamily="49" charset="0"/>
                <a:cs typeface="Courier New" pitchFamily="49" charset="0"/>
              </a:rPr>
              <a:t> 000 -------- (---) ------- 0 </a:t>
            </a:r>
            <a:br>
              <a:rPr lang="fr-FR" sz="2000" dirty="0" smtClean="0">
                <a:latin typeface="Courier New" pitchFamily="49" charset="0"/>
                <a:cs typeface="Courier New" pitchFamily="49" charset="0"/>
              </a:rPr>
            </a:br>
            <a:r>
              <a:rPr lang="fr-FR" sz="2000" dirty="0" smtClean="0">
                <a:latin typeface="Courier New" pitchFamily="49" charset="0"/>
                <a:cs typeface="Courier New" pitchFamily="49" charset="0"/>
              </a:rPr>
              <a:t> 001 -------- (--x) ------- 1 </a:t>
            </a:r>
            <a:br>
              <a:rPr lang="fr-FR" sz="2000" dirty="0" smtClean="0">
                <a:latin typeface="Courier New" pitchFamily="49" charset="0"/>
                <a:cs typeface="Courier New" pitchFamily="49" charset="0"/>
              </a:rPr>
            </a:br>
            <a:r>
              <a:rPr lang="fr-FR" sz="2000" dirty="0" smtClean="0">
                <a:latin typeface="Courier New" pitchFamily="49" charset="0"/>
                <a:cs typeface="Courier New" pitchFamily="49" charset="0"/>
              </a:rPr>
              <a:t> 010 -------- (-w-) ------- 2 </a:t>
            </a:r>
            <a:br>
              <a:rPr lang="fr-FR" sz="2000" dirty="0" smtClean="0">
                <a:latin typeface="Courier New" pitchFamily="49" charset="0"/>
                <a:cs typeface="Courier New" pitchFamily="49" charset="0"/>
              </a:rPr>
            </a:br>
            <a:r>
              <a:rPr lang="fr-FR" sz="2000" dirty="0" smtClean="0">
                <a:latin typeface="Courier New" pitchFamily="49" charset="0"/>
                <a:cs typeface="Courier New" pitchFamily="49" charset="0"/>
              </a:rPr>
              <a:t> 011 -------- (-</a:t>
            </a:r>
            <a:r>
              <a:rPr lang="fr-FR" sz="2000" dirty="0" err="1" smtClean="0">
                <a:latin typeface="Courier New" pitchFamily="49" charset="0"/>
                <a:cs typeface="Courier New" pitchFamily="49" charset="0"/>
              </a:rPr>
              <a:t>wx</a:t>
            </a:r>
            <a:r>
              <a:rPr lang="fr-FR" sz="2000" dirty="0" smtClean="0">
                <a:latin typeface="Courier New" pitchFamily="49" charset="0"/>
                <a:cs typeface="Courier New" pitchFamily="49" charset="0"/>
              </a:rPr>
              <a:t>) ------- 3 </a:t>
            </a:r>
            <a:br>
              <a:rPr lang="fr-FR" sz="2000" dirty="0" smtClean="0">
                <a:latin typeface="Courier New" pitchFamily="49" charset="0"/>
                <a:cs typeface="Courier New" pitchFamily="49" charset="0"/>
              </a:rPr>
            </a:br>
            <a:r>
              <a:rPr lang="fr-FR" sz="2000" dirty="0" smtClean="0">
                <a:latin typeface="Courier New" pitchFamily="49" charset="0"/>
                <a:cs typeface="Courier New" pitchFamily="49" charset="0"/>
              </a:rPr>
              <a:t> 100 -------- (r--) ------- 4 </a:t>
            </a:r>
            <a:br>
              <a:rPr lang="fr-FR" sz="2000" dirty="0" smtClean="0">
                <a:latin typeface="Courier New" pitchFamily="49" charset="0"/>
                <a:cs typeface="Courier New" pitchFamily="49" charset="0"/>
              </a:rPr>
            </a:br>
            <a:r>
              <a:rPr lang="fr-FR" sz="2000" dirty="0" smtClean="0">
                <a:latin typeface="Courier New" pitchFamily="49" charset="0"/>
                <a:cs typeface="Courier New" pitchFamily="49" charset="0"/>
              </a:rPr>
              <a:t> 101 -------- (r-x) ------- 5 </a:t>
            </a:r>
            <a:br>
              <a:rPr lang="fr-FR" sz="2000" dirty="0" smtClean="0">
                <a:latin typeface="Courier New" pitchFamily="49" charset="0"/>
                <a:cs typeface="Courier New" pitchFamily="49" charset="0"/>
              </a:rPr>
            </a:br>
            <a:r>
              <a:rPr lang="fr-FR" sz="2000" dirty="0" smtClean="0">
                <a:latin typeface="Courier New" pitchFamily="49" charset="0"/>
                <a:cs typeface="Courier New" pitchFamily="49" charset="0"/>
              </a:rPr>
              <a:t> 110 -------- (</a:t>
            </a:r>
            <a:r>
              <a:rPr lang="fr-FR" sz="2000" dirty="0" err="1" smtClean="0">
                <a:latin typeface="Courier New" pitchFamily="49" charset="0"/>
                <a:cs typeface="Courier New" pitchFamily="49" charset="0"/>
              </a:rPr>
              <a:t>rw</a:t>
            </a:r>
            <a:r>
              <a:rPr lang="fr-FR" sz="2000" dirty="0" smtClean="0">
                <a:latin typeface="Courier New" pitchFamily="49" charset="0"/>
                <a:cs typeface="Courier New" pitchFamily="49" charset="0"/>
              </a:rPr>
              <a:t>-) ------- 6 </a:t>
            </a:r>
            <a:br>
              <a:rPr lang="fr-FR" sz="2000" dirty="0" smtClean="0">
                <a:latin typeface="Courier New" pitchFamily="49" charset="0"/>
                <a:cs typeface="Courier New" pitchFamily="49" charset="0"/>
              </a:rPr>
            </a:br>
            <a:r>
              <a:rPr lang="fr-FR" sz="2000" dirty="0" smtClean="0">
                <a:latin typeface="Courier New" pitchFamily="49" charset="0"/>
                <a:cs typeface="Courier New" pitchFamily="49" charset="0"/>
              </a:rPr>
              <a:t> 111 -------- (</a:t>
            </a:r>
            <a:r>
              <a:rPr lang="fr-FR" sz="2000" dirty="0" err="1" smtClean="0">
                <a:latin typeface="Courier New" pitchFamily="49" charset="0"/>
                <a:cs typeface="Courier New" pitchFamily="49" charset="0"/>
              </a:rPr>
              <a:t>rwx</a:t>
            </a:r>
            <a:r>
              <a:rPr lang="fr-FR" sz="2000" dirty="0" smtClean="0">
                <a:latin typeface="Courier New" pitchFamily="49" charset="0"/>
                <a:cs typeface="Courier New" pitchFamily="49" charset="0"/>
              </a:rPr>
              <a:t>) ------- 7 </a:t>
            </a:r>
          </a:p>
          <a:p>
            <a:endParaRPr lang="fr-FR" sz="20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système d’exploitation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Les commandes réseau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800" dirty="0" err="1" smtClean="0"/>
              <a:t>ifconfig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683568" y="2564904"/>
          <a:ext cx="8208912" cy="4114800"/>
        </p:xfrm>
        <a:graphic>
          <a:graphicData uri="http://schemas.openxmlformats.org/drawingml/2006/table">
            <a:tbl>
              <a:tblPr/>
              <a:tblGrid>
                <a:gridCol w="8208912"/>
              </a:tblGrid>
              <a:tr h="221248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latin typeface="Courier New"/>
                          <a:ea typeface="Cambria"/>
                        </a:rPr>
                        <a:t>Affichage des paramètres réseaux de toutes les interfaces</a:t>
                      </a:r>
                      <a:endParaRPr lang="fr-FR" sz="2000" dirty="0">
                        <a:latin typeface="Times New Roman"/>
                        <a:ea typeface="Cambria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latin typeface="Courier New"/>
                          <a:ea typeface="Cambria"/>
                        </a:rPr>
                        <a:t>$ </a:t>
                      </a:r>
                      <a:r>
                        <a:rPr lang="fr-FR" sz="2000" b="1" dirty="0" err="1">
                          <a:latin typeface="Courier New"/>
                          <a:ea typeface="Cambria"/>
                        </a:rPr>
                        <a:t>ifconfig</a:t>
                      </a:r>
                      <a:endParaRPr lang="fr-FR" sz="2000" b="1" dirty="0">
                        <a:latin typeface="Times New Roman"/>
                        <a:ea typeface="Cambria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latin typeface="Courier New"/>
                          <a:ea typeface="Cambria"/>
                        </a:rPr>
                        <a:t>Configuration de l’interface eth0 en automatique (DHCP)</a:t>
                      </a:r>
                      <a:endParaRPr lang="fr-FR" sz="2000" dirty="0">
                        <a:latin typeface="Times New Roman"/>
                        <a:ea typeface="Cambria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latin typeface="Courier New"/>
                          <a:ea typeface="Cambria"/>
                        </a:rPr>
                        <a:t>$ </a:t>
                      </a:r>
                      <a:r>
                        <a:rPr lang="fr-FR" sz="2000" b="1" dirty="0" err="1">
                          <a:latin typeface="Courier New"/>
                          <a:ea typeface="Cambria"/>
                        </a:rPr>
                        <a:t>ifconfig</a:t>
                      </a:r>
                      <a:r>
                        <a:rPr lang="fr-FR" sz="2000" b="1" dirty="0">
                          <a:latin typeface="Courier New"/>
                          <a:ea typeface="Cambria"/>
                        </a:rPr>
                        <a:t> eth0 auto</a:t>
                      </a:r>
                      <a:endParaRPr lang="fr-FR" sz="2000" b="1" dirty="0">
                        <a:latin typeface="Times New Roman"/>
                        <a:ea typeface="Cambria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latin typeface="Courier New"/>
                          <a:ea typeface="Cambria"/>
                        </a:rPr>
                        <a:t>Configuration manuelle de eth0</a:t>
                      </a:r>
                      <a:endParaRPr lang="fr-FR" sz="2000" dirty="0">
                        <a:latin typeface="Times New Roman"/>
                        <a:ea typeface="Cambria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latin typeface="Courier New"/>
                          <a:ea typeface="Cambria"/>
                        </a:rPr>
                        <a:t># </a:t>
                      </a:r>
                      <a:r>
                        <a:rPr lang="fr-FR" sz="2000" b="1" dirty="0" err="1">
                          <a:latin typeface="Courier New"/>
                          <a:ea typeface="Cambria"/>
                        </a:rPr>
                        <a:t>ifconfig</a:t>
                      </a:r>
                      <a:r>
                        <a:rPr lang="fr-FR" sz="2000" b="1" dirty="0">
                          <a:latin typeface="Courier New"/>
                          <a:ea typeface="Cambria"/>
                        </a:rPr>
                        <a:t> eth0 192.168.1.15 </a:t>
                      </a:r>
                      <a:r>
                        <a:rPr lang="fr-FR" sz="2000" b="1" dirty="0" err="1">
                          <a:latin typeface="Courier New"/>
                          <a:ea typeface="Cambria"/>
                        </a:rPr>
                        <a:t>netmask</a:t>
                      </a:r>
                      <a:r>
                        <a:rPr lang="fr-FR" sz="2000" b="1" dirty="0">
                          <a:latin typeface="Courier New"/>
                          <a:ea typeface="Cambria"/>
                        </a:rPr>
                        <a:t> 255.255.255.0</a:t>
                      </a:r>
                      <a:endParaRPr lang="fr-FR" sz="2000" b="1" dirty="0">
                        <a:latin typeface="Times New Roman"/>
                        <a:ea typeface="Cambria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latin typeface="Courier New"/>
                          <a:ea typeface="Cambria"/>
                        </a:rPr>
                        <a:t>Activer ou désactiver l’interface eth0</a:t>
                      </a:r>
                      <a:endParaRPr lang="fr-FR" sz="2000" dirty="0">
                        <a:latin typeface="Times New Roman"/>
                        <a:ea typeface="Cambria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latin typeface="Courier New"/>
                          <a:ea typeface="Cambria"/>
                        </a:rPr>
                        <a:t># </a:t>
                      </a:r>
                      <a:r>
                        <a:rPr lang="fr-FR" sz="2000" b="1" dirty="0" err="1">
                          <a:latin typeface="Courier New"/>
                          <a:ea typeface="Cambria"/>
                        </a:rPr>
                        <a:t>ifconfig</a:t>
                      </a:r>
                      <a:r>
                        <a:rPr lang="fr-FR" sz="2000" b="1" dirty="0">
                          <a:latin typeface="Courier New"/>
                          <a:ea typeface="Cambria"/>
                        </a:rPr>
                        <a:t> eth0 up|down</a:t>
                      </a:r>
                      <a:endParaRPr lang="fr-FR" sz="2000" b="1" dirty="0">
                        <a:latin typeface="Times New Roman"/>
                        <a:ea typeface="Cambria"/>
                      </a:endParaRPr>
                    </a:p>
                  </a:txBody>
                  <a:tcPr marL="63014" marR="630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système d’exploitation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Programmation en C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800" dirty="0" smtClean="0"/>
              <a:t>Compilateur </a:t>
            </a:r>
            <a:r>
              <a:rPr lang="fr-FR" sz="2800" dirty="0" err="1" smtClean="0"/>
              <a:t>gcc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3568" y="2564904"/>
            <a:ext cx="8136904" cy="1569660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#include&lt;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stdio.h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&gt; main()</a:t>
            </a:r>
          </a:p>
          <a:p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{    </a:t>
            </a:r>
          </a:p>
          <a:p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printf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("Hello World"); </a:t>
            </a:r>
          </a:p>
          <a:p>
            <a:r>
              <a:rPr lang="fr-FR" sz="24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fr-FR" sz="2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568" y="4437112"/>
            <a:ext cx="8136904" cy="461665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#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gcc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helloword.c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-o executable</a:t>
            </a:r>
            <a:endParaRPr lang="fr-FR" sz="2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3568" y="5229201"/>
            <a:ext cx="8136904" cy="461665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400" b="1" dirty="0" smtClean="0">
                <a:latin typeface="Courier New" pitchFamily="49" charset="0"/>
                <a:cs typeface="Courier New" pitchFamily="49" charset="0"/>
              </a:rPr>
              <a:t># ./</a:t>
            </a:r>
            <a:r>
              <a:rPr lang="fr-FR" sz="2400" b="1" dirty="0" err="1" smtClean="0">
                <a:latin typeface="Courier New" pitchFamily="49" charset="0"/>
                <a:cs typeface="Courier New" pitchFamily="49" charset="0"/>
              </a:rPr>
              <a:t>executable</a:t>
            </a:r>
            <a:endParaRPr lang="fr-FR" sz="24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système d’exploitation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338437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TP SIN412 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Commandes</a:t>
            </a:r>
            <a:r>
              <a:rPr kumimoji="0" lang="fr-F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bases linux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baseline="0" dirty="0" smtClean="0"/>
              <a:t>Programmation</a:t>
            </a:r>
            <a:r>
              <a:rPr lang="fr-FR" sz="3200" dirty="0" smtClean="0"/>
              <a:t> en C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800" dirty="0" smtClean="0"/>
              <a:t>Les commandes de bases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800" dirty="0" smtClean="0"/>
              <a:t>Le système de fichiers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800" dirty="0" smtClean="0"/>
              <a:t>Les commandes réseaux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800" dirty="0" smtClean="0"/>
              <a:t>Programmation en C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94421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Mise en place d’un serveur web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400" dirty="0" smtClean="0"/>
              <a:t>Serveur : Programme sur ordinateur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Sites web : Dossier contenant des fichiers html,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php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média, …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400" dirty="0" smtClean="0"/>
              <a:t>Pages web : fichiers html interprétés par le navigateur du client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219450"/>
            <a:ext cx="76200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05125" y="1762125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908720"/>
            <a:ext cx="775335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0352" y="1124744"/>
            <a:ext cx="5183648" cy="443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94421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HTML : HyperText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Marku</a:t>
            </a:r>
            <a:r>
              <a:rPr lang="fr-FR" sz="3200" dirty="0" smtClean="0"/>
              <a:t>p </a:t>
            </a:r>
            <a:r>
              <a:rPr lang="fr-FR" sz="3200" dirty="0" err="1" smtClean="0"/>
              <a:t>Language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langage de balisage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définit essentiellement la structure de la page web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interprété au niveau du client par un navigateur web 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1" y="3084174"/>
            <a:ext cx="8604449" cy="240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45" y="3356992"/>
            <a:ext cx="8535556" cy="320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0.06036 L -0.00261 -0.272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Qu’est ce qu’un système embarqué ?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3727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7456" y="1340768"/>
            <a:ext cx="4896544" cy="512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27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196752"/>
            <a:ext cx="1152128" cy="184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2744" name="Picture 8" descr="http://www.zoneindustrie.com/var/plain_site/storage/images/entreprises/lextronic/boitier_openrisc_alekto/45237-2-fre-FR/boitier_openrisc_alekto_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221088"/>
            <a:ext cx="2232248" cy="2187604"/>
          </a:xfrm>
          <a:prstGeom prst="rect">
            <a:avLst/>
          </a:prstGeom>
          <a:noFill/>
        </p:spPr>
      </p:pic>
      <p:pic>
        <p:nvPicPr>
          <p:cNvPr id="37274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2780928"/>
            <a:ext cx="2088232" cy="96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2747" name="AutoShape 11" descr="data:image/jpeg;base64,/9j/4AAQSkZJRgABAQAAAQABAAD/2wCEAAkGBhQSEBUUExMVFRUUGBgYGBcYGBoYFxcXFhUcFxcXHBgYHCYfHBwjGxQYHy8gJCcpLCwsFR4xNTAqNSYrLCkBCQoKDQwOFA8PFCwcHBwtKSkpNSksKSksLCkpLSkpKSopMikpLC8pLCopKSkpLC0pKikpKSkpLCkpLSksKS0pKf/AABEIAL8BCAMBIgACEQEDEQH/xAAcAAABBQEBAQAAAAAAAAAAAAAAAgMEBQYHAQj/xABPEAACAQIDAwgGBAoJAgUFAAABAgMAEQQSIQUxQQYTIlFhcYGxBzJCkaGyFHKCwSMkM1Jig6Kz0fAVQ0RTY5KUw+Fz8YSjpMLTCBY0VHT/xAAXAQEBAQEAAAAAAAAAAAAAAAAAAQMC/8QAHhEBAQEBAAICAwAAAAAAAAAAAAERAhIhMVEiYYH/2gAMAwEAAhEDEQA/AO40UUUBRRRQFFFFAUUUUBRRRQFFQNrbdhwqhp5AgY2GhJJ7AoJqtX0g4A/2qId5K+YFBoaKqYuV2Db1cXAf1ifxqXHteFvVmiPc6nyNBLopCSg7iD3Gl0BRRRQFFFFAUUUUBRRRQFFFFAUUUUBRRRQFFFFAUUUUBRRRQFFFFAUUUUBRSJZQqlmIVVFySbAAbySdwrGcoPSVHHdMMDK2W4kXK8ak9mdS1uy1Brsfj44YzJK4RF3sdAP56q5/yh9KgJaPClRqLTZ4SSONoncHsufdWN2ptjEYh+clMhawFwmIRQOoCNsgqC+JbizeLzAe54CPjQSJ8ZJK5dizO5uWANyf1WK+6vC8n+MP9WB2/n1AM6HeyHXi2GPzQqfea8RUO4RnuXDE/wDlyg0EmWX84n7RI0/W4U0wzx8TF4/RfNkQ04iMNyuNPZSYfup2NKeRxvMg3bzih8yvQMqF9kJ4CLzjxI8qjDHYtdUhkA/QfEH4rKRUiTED2mG/2nX/AHsPTJ5s/wB0f9IfPIaCXgeUuNubviogOJlxHH7DgeNWCctMWu7GSj600bfvIVqnWPqXhwQeceIHlTvTH96BpwxYHwdloLyP0jY0bsXfvGEfydamRekvHj21bvw6n91MayjzHizb+LS/7mHI+NRmkQ8Yz3thz80K/E0G+X0q40b4oT3w4lT+yGpa+mWcevBB/nlT54q54oQ7hHu9kYfyjmU06oYeqHH1VlH7rENQdFT03Aethk8MVF5MAamQ+miI78LL9mSF/J65a7uN5kHf9KX5keosso9or1dJkH73DXoO0x+l7DHfBi1/U3HvVjTyelnA+0Z0+tBKPJTXCrx/4X/pL+8lDTirxVfFVHmmJ8hQd4j9KmzD/a1H1lkX5lqXB6QtnP6uNw/jIo87V8/tzv8AidW7Feedh7qh4jnifyunU6ym1u2SGg+mouU+Eb1cVh27pUPk1TYsbG3qujdzA+Rr5M6ZPSfDsN50hv8AtqBUiOND7MZ7hA3wimWg+sb0V8jS7UYaRllA9pTIjD7POMtdT9EHpMYuuBxTli35CRiSeyNid4Psnw6rB2aiiigKKKKAooqm27ysw+FBDyKZAtxEGUO3V6xAF+skUFzWZ5S8u4cLdReSTLdQFYx34ZnUG3hc1g+UPL3E4m6xq8UTLlMapHNmvvu6Sg67rADSsqICN0bDXhDiU/dSfdQWW3+WOIxTXlmWNbWyRTPFH16rJFqT2k7qplK/nK3e2Ef4lVPxp44or7ZX9Zik3fXSkNjhxlBPbiIz++hB+NB6uGB3Rg90UR+MU1LELDcr+EeJHySPTWUNwVv9G/8ADzpQwd/6q/dhwd3bFMaBbTtxdh3yYgeP4SNqZfEKdC6nsMsJ+EsI8qeyMPZYD6mLQfsswpJxZGnOEd8047tJIj5UDORTwQ/ZwjfAMnlQCqsq2Clt34MqPfFOBalfSVPtqf12Hb4PGpoEQO5VPcmFbf8AUdDQQodssfUViepJJ7jwDmpDbSHF2He8g+eAj9qnBs639SRfqgcbu2OWvbFfzl/1aeYYfGgY51W1uh72wrH9qMH416sIO5FPdHAT/wCXLfypb4vrl98x/wB2E+dILq3FG72wj/MooHBEw3I/gk4+SZvKh5WG9nHe2JHf66N5U39FB9gHuihb93L91KGGYbkYd0WIX93KfKgakxI3Fx9qSM/CWAeVNEIf7s+GEP3pUhpmXezL2Z8UveLMhqJJjT+ep75k/wB2AedA4IOpP8sQ/wBqcV6A43CQdwxa/KzD41Xz529UQm4O84UtfrzADSmMPs6TQlG0t6ih9OPqsPP+NBZvORvdvGSUfvID51HaVD7SHvfDN80QPxFKWOQcHUDrTFL43V3FevijxkPjLMPC0kTUDQRDuVCexMMT+xKD5U4IyNyt16JKP3c7fAU02IU73U/rcO3weMeVRsVOq6ZUJ7Y4Sp+1HYeFqol4jFlPWZwbaAviVJ7ucBH3VV4rHl9+YqN6sQxGm8NYGo7tv4DiOA14UQQliL6APGp7VkJtbwB99ENsx6VtSgzdhW4H31puQeFy7WwYGuXFst+xchHmffVCyBYrbs0UoHWT9JAHebD4Vf7Fw0onGIBMWWR5YxpmBe2uvYq7x4UH1IKKhbFxRlw0Mjes8aMe9lBPxoqKm03POqKzuwVVBLMTYAAXJJO4U5XM/Tnj3TCwRqxCyyEOBpmCpcA9lze3YOqgpuU3pnMjSRYZWWLcJlbLKesrdSFB7r93DFTcoA5u7zsTxcwyn3tGD8ao70kmgu/6QgO/44WFvirKa9GLg4NEO+GVPklIqgLUktQadMeg9WaMacJsWnmGFOLjr6Ca/di//lit76yWajNQa7MT2319fBSX+APvr04Pri1//lhb4xSA1kg1Gag1pw1v6sj9RiU+RzQcXl3yBdd3O4tP3iHzrKpiCNxI7iRT6bWlG6aQdzsPvoND9Pv/AF1+z6VGfhNFRbNwDbv/ANOTytVGNuz/AN657zfzrw7ZkO/m2+tFEfNKC+GB/wAG/dhUPxhl+6vBBl9gr+qxafIxqiG0+uKA/qlHy2NOJte39Ug7mmXyloLj6Xb+tsf+viF/eR14cWCfygbXjiIG/exA/GoKcoCOEo+riJR8xal/0/feZ/GRGHueE0ErmQfZDb/YwcnkRQcB/hH/AEpA98UpFQztOM77+MGHb42WvPpUJ/M8cMF+MUooJnNleBX7ONj+UsBTZxlv663/AIiVf3kVNri4uDRDxxSfKxpwY/qm92JmH72OgaMwPtg/rsK/zoppBwwJ9RT+qwrn9iRTTz4i/tk9+Iwz/CRBSDBf2b/qcJJ8rCqGzgf8Ij/w8o+McppErlBqxQdrY1NftBhTWNRIx0owpINs+GMYNv0o5bdWtuNVLzMWNgBbUxgsUIHYxN+v40RIxu1HPRV5BcaXkMisD1Zhp/I0qv5wb+BNiBwPAjs/7U8kGdsq+q+bKT7JVc5F+uwt4g080P4J24vBE7fWOJUX9w86BMWCIPStcHExsOF4oc1/e3wFPRSWyKq5ntg2C9eRWYg2+sBbtqVzDzSuItwmxLF+GSZRH5Kffpuq82fstIRZR0txbiezsFQZ3F7KOHiDt0nJGnBbtcjTjc1q5A2RHZcrSRq5tYA5kBuFGii9xbhakzQBhZgCOoi9KYkgC97AKOwAWAHZ2UH0Ds2LLDGo3KiD3KBRT0C2VR1AeVeUU5XG/ThtqOSSLDqbyQks/UM66L32AP2hXZK+dvSdg2TamIzC2dg69qlBYjxBHhQZFl7RScnd/PhTjU2aBtlptr9VPLYkA6C4ueoX31J5Q4ScgtLbKhURsGUgqwJUAr0TYAaDUX1oK6543r0E9R91avY3I6N4sKZsUYmxlxCeaLqZFlMbRscwK2PN9KxBznq1ePJAmPCI2WKWSXFxyMecZs0DgFSi3ub3ACDW+vXQY/NRnrYYj0fzLKU52MKIPpOeTPEOaD5DmV0zKwPssNw8Cy3Iufn+Zz4cvljZLzIolWUHIY+cyl72tYC+7TUUGWzV5mqxx+zWhleKRVDxsVYdE2YbxmG/wNRjEDwHl5UDF6L09zK9XxP8aDCvbvN9fdvoGr16Gr0wdp/nwpJiNt9z3f8APd76BeavQ1J5rt+FqAnaPj/CgcBr29Isa9saD00k16aQT2Gg8NNsBSi9IL0C4pQLqR0G3gcDwYdo+I0r2TCsFa+jR82VI9pJSAut91iCO+1MM1Wc63zIPWaLCZR15VDEacdN3bVQsqsb9SricWo7hCAo95FO7K2K8yoX6EYjRCOLhGLeZ37tNL0nDxhMZGJ9eclLMPzTKwBPEcQbWO62tawa7tR5679agajgVFyqLAfzftPbXtqUzAbyBfr7r+QJ8KoZcc+IIEdwn4B721W8pzXt2L+yaBWP2mW6EJ1YCzbrH6QsR8N+tXKrdvGqEyCEc3EM0lpFYi/9286kdt3HlV/suEgwqxuQYwTvudAaD6EFFe0UUVwz02i20o+2FD7nk/hXc64f6cx+PwHrhHweT+NBzt6bNJlksL00HZtwJ/ntNAphSSl+vsry5Hst7v4GknEdd/cf4UF/sjlficNl5t1OQBULxpIUAZmAQsCV6TsdOsdQtZ4fliIYMIsQLyQ/SjLzgIVvpVsyhlfNuv0rg3rG/Shffv8ADh3U4MUOz30Gqm5aOwYczEqnCthQFz2WNpBIG6TMSwPEk3vrU/A8uUSTnHw5Mi4eLDpIkuV4xGpVnQtGwDMCBe1xbQ6msWs4/nt/7V4Z77qCXi3QyMY1ZUJ0DsHYd7AAE3vrYV7gsOHlRWNgzopPUGYAnXTcajrORaxtfNwU+qtx6wPGkwTF1zE3syroqr6yOxFlGuqb6C/w3J0FVzl1ZiVCkAXbnGRQC9hc5DZSQWNwPVqNtTYwhRWD5rkBh0eiWjWQDosSNGIswU9Emx1tBj2zLHchtcm8tJmKl2TKWVx0RkGlJxO05JIgXcsoDZVzMVXL0dMxPBR5bqBMIXMuYErcZrbyL6gdtvuq7knwWbSMEE9coFsyAWsV9kyXuN46rXoZsSAPyeoLKbPxTedV046dtStk7IfFYlMPGyq0l9WvlFoy53a7gRQWjYzDGyKiZljXI7hVTnBCAQ3RXNdsxvISMyrwJprBYWBpm51owpGuRiqq91yhGN8wZiVY2IRSzDRVvaSeibGjc+Hb7Ug81NQZPR1jVLDIjEbsrMQ+l+i2Sw106RXd1a1NgTszZEUuUHMGs90VrksJ0TSysQqq5PtaITcgU+nJlCF1k1KICLENnWI88NPySmYg79w6QubQcVyKx0akthSQupKvG2ncGufdTL8ncWp6MEjjLvitILMSLXjJGtjcduo1qhEkGXDRsYwfpBbLICSVEbKrLYGwF2BuRvy7qqYna9iTp19tXeElxsSSRrHOq2zOjRmwBB6eVhpom8fm79Ko2ksbnMO9SPuoHqbyjXTfSVxKk2BF6UTQIeMEbrVq+S0K80XyjNe2a3SsFCkX7we+/ZWVLagcToK1fJOW8B03OfIE+dvCgkYrYavOk2Ygowa1rg5SCPKpO2NprGHcgA5WkCDS4W2g7LsBSNo4/mub0vzkqR+DHU+4VTYPAc4sb4liBIskY11zSzXUe4Hu0ohTZppC7nLDFMGuSBlX6Pc/Fl/zmmpXOXmIF1VJomNhduaiFjfh0pDp1ntpTzSYwFUARHhNxpa/0gJftOSM++nGxYDhINc0kUmfrE8hLjduyxr/ACKBGZYTljs8rGMhuFmZIGG/9Fu69aXZa3xEXbJH84rKErho7XzTFHB3HI8YeceN5B7hWj2PjgmIiEnrJkkYAgk5WBcKBvOjG3Z3UH0JRXitcAjcaKK9rkvpU2Yk+1sFHISqPG+a28hM75R2m1vGutVx304syYrBSIxVlDlWBsQVYEEEcdaDF7XjjxMM02Gw0mHSBkBF2aN43JXMCw6LggXFyLPfS2uk5OoowuFUvGqtKiZWRnzh4IpMoyjo3eViWP51Y/bvK/FYqJIZpbxxkkKqqgJPFggAJH3mrfklypSNY1kxDwLGVJC5umUGQA5VIKlAikG1sml76Z9y56d82b7XWSN4wS2Ac8xLJqkqAskxS/SUWRRoxO8jS4pR2JCWI5nBnp4ZLidU6M6ks1mPGwyDe3VQOUGHKW/pJSeaeO8kCNcvJnBPODco0C7jxqV9NiJzDGYFlMuHYM0US35hSHNwNXPs/mW0rD859t74fpG2TyGhxEsaHD5BIZQzriFkCCMHL0QdSbeqNVvrUnE+i3AdL8YK5ZOaJaNh+EzIuUXGvSkUXGmu/Q1N5MZExMDn6EVjaclo+cLKJQQuW11LEnpEjcdDWgkw8eYlZ4VOfoZmniAiLp0dHGd7CSzaC7LobVpz11ntn1Od9Pn3lJsCTDY98L+UdXyLkHrZjZbDrNxp21L2ryYnwhy4lDEx1AOtx2MpIPhe1Xu3NvpHyjknuMiuyc4Bny3iMfOW4lSwPX0OunNtDDQ4B1OOGMlxEiyIqboGXMJGJYkjMrgEWW5RdNLjZix0Liw373H7FPYN7xHW9pIhut/VTdW/dvpgNZL9TG/bmW3891O4I/g2BI/KQ2t/0p+zfqB31Qmc9E/U8pnpyT8gu7USbt35Q7vfTWI9XvUqOsnnWNvcaWwPNAEW/KCw4a99AjHEEtcX/Cy6Xt8fjWk5ASW2xhdd72Pjh27O2s3jRcXINmctYaEhkDA7t1z8DWk5Btba+D7ZFGv6UBXyNQN8uOUGNw208UiYmZAJWKhZWsFY3WwvYaW04VWQ+kbaC/2uQ/WCN8ymlekON32pjCTmAmdQbjcpsoGvAWFZi9XBt8N6VcfuMqtfgYoyT7lvWl5aekTFYLHSQKkRRRGVzo1+lErHUML9JiPC3CuV4TMGVwD0WBBsbXUg1rfSzjml2m5NtEi3fpRLIfi59wqZBYL6ZJiRnwuHa249MEd1ybVPT0zhvXwaHtEtvOM1y014OyrkHUvSjOsmHwUiplz9Mga5RJGCAWt2HvyHqrPQ4OBoYSwAu8YciQBmDuwexzMAQLXBjXLa92Bub30myK2GwDoMqui2SwtlWO66DdbORpp0u6sKkygEFSWvcEDhY6Xvprru8akTq4TiFtLYbg5A8DYVqeRg/Fm+v/7FrJE9Ne+tfyLH4qfrn5FqqlbWxqRrdtZEVpoxra6DKL2+v59VQDE0jPNKcsUckMttdyQFjYd7r32PGp20sHHzqvMbq68wF19aVt/da+tVo53G2J6CtFMt9ctzMAo77KP8pohazMzJBDdUjlygi+q8wzm/iT8ONMSzCGMxRayGJ0dhe6vBHw8ZDr3U5isVzivFhlIWRFctY3zc+kN9DoMsZ8Ben3lWCTKnSlaYZjrbJiZM1u/LEvwNA1Nlw7MW6czOLjeMkuSMnd/ht7+2p+y9giTaSM5ukn4PQkEGQFAe67A+FUipzUayykmUxZkH5rxM0vS96fGtdydcnEYYnQmSIkdV2UkUHe40ygAbgAPdRSqKKK5D6el6eDP/AFh7sn8a69XJfT2NMF9ab/boOQTb6YanpaZoEGrrZ23lijQfhGKoYzHpzTBpzKWPSvfKxW2Xje/A18UcZidmks6lcqWuGBvfW/YOGnbfSJegn7XxcciqsYNo3YJmAB5oRQxx3t7R5lmYDS7HXWoUOIkT1ZHX6rEeRoCdEnMNCBlucxvxAtu8al7IljWQmQAqI5LXUN0ubbJZW0JzWtfSqK8R0pErSDCYOU5+cMKtrbMhItnaRebtdbLGMutmaZQN1q8k5PQhSwxGbLnzFQGBKI5ZVNwCbx3HS1V1PfBWbMjBmS5UDXV2KqNDvYEEC9tARfdcXpe0SvOvlvlB6N2DWFuDBmHuY6EC5teoQa1K4XsbHjbSgm7MgWSQI2gObXIrahSQOluBI/4NRA1xu4btw17B/OlJXrFvA9v/ADQVbqv3fxoJ2ztl86CbrdbIt812Zkcqt1It0Ym1OmovvJCtg7Z+jYqDEZec5pw+W+W4ClRqQbWv1cKh4fGSR5gpK5hY24ixHgbMdRrYnrNMZ6DbvyqwWIzicYmNJZC7oIonNmfMQsqurDeRfKTWFOyVJJEyBeF1luBwv+Dy306+unKtMFE74aVQQEEkTHM4VQ2SYDQ8SL6/o9tSTEkk+FpszZWDWNPxnDMzJ01lMi5JNQQp5sqRaxvU7E7NhmVicThmmbKBJ9LjsAAEW6vlNlUDTecvbWUxOzJY7Z42W+guOO63fpu31FY9ZrnwnlenXV2Tn6IxXJ+VZHVAZFRmAdAWVwptmUrfQ2vWl5PcgJXiSRoZHSTNoiFmUqcpDC1wDbTrqswKQGCTOI83T9YdP8meayHr50dLsIvpeqvKKvUvUyXDm5dzW69IEMkeCwYYFQbRlGBDDmg2Q6nqJvfs3VgJXsN+t93WLcNNddKcEQ00rRf/AG6hiWS8oCorPaxYl4w1lUqvWSCGcFVJJU6GyZMN97jM+2neK2PIwfin2z8q1k8dhubnMZIPNyMlxuJRit/hWu5Gj8UH1z8q1US9sxLlSRz0YG54jiwRToPEr/JqtVmkdUjGWCGeFgbaBBE0rXJ7SO7MKlbS2Y0uI1bKhhZAx3Z3kFlsdCdAbcbVBxWKOIV48MlkkhYkWF7iYQg3+pH7j2UQpJREEggF3XPC7W9bJE0lxrp05CfA0yyrhosxN5TCpU7+bfDxhSCL7wZOrhUjGTpBnEXTkZllWQWP5WVYivuUi/bSBEsLZpQHkeWRDHp0RPIWVvFY93U/CgbbChXaSfUtKy83xtOEjDd1kf3Vqtlf/kwn/Fj+cVm9k4B5ck81ySsLC9jfKXbX/Mp8a0+zdmSTyhI1LMerhrvJ4AddB3aigUUUVyT0+nTB/Wl/2663XIfT/wD2L60v+1QclbVvGrXF8lVS/wCGR5UUPJCCxKqbbyRlYjMLqDcX42NqgvZvGriXlTeJ0EUQeQBXnCDnWUACxbNoCAL2AvbXrrPvz2eP9dTPeszhCHbpJ0LkKcthf1rEjTdramVymUpawuRcZr34DeR41IwuGyMpz3AJJFiBci1xSI4GV75xlL5ityAbE2JB0JAY+89dauTMgUS5MxAva+Y6eFqlps6YAtlut7Bje3de1r9lRsRC+diApBYH2S2muhOoHdW1wuPjKl3xLgLDza4QIcrsUyElr5QM1pL2zXHYDWffV5zJrrmS/NQOQ+0sKjO2KC3FguZSwAuc9gAelu+6oZwRxU00mFhkaJTmJCk82hJy5so03fA1WYXAiRHGViQHfMBcABrG44Ddr+kK1fJBHxOAjw+GxcWDlSd3kLSmEyBlXm5ARq2XKy5Ru0PGus96ynEnV6+2cihUP03sinpkDNbXRQtxmY7rXA33IAJq32jtuPFEZ8ZibCwVGhGRANAFWOay+C0rlsYWnxIhcSFViZ3UBUeZCsczoBplZnZu+9tLVmsHi36Lfg7QdIBgmoL3tY6ydJtxvpfhRo0eFiUFgmMQJxV0l797RMv/AGpqXZ8hU/hIJL+oE5osx04Nla1uoHuqtw0TsBGEUmS0gI1cLlOgsbWtqVIvdRVpF0ix5ojnBlQLm6JAW5DEnhe639upqqCTGMehlAINt2Vgb7j/AM167Fd/A2PfWn2VsZJdowIzAAxiSQgZtIi0lhfeckKjxNM8oIsNPG82D51EgZUkilsfymbLKrA65irAhgCLi2mg6cs/FNerXB7YaFHUAFZMubpSKeiGAsY3U7pG0NxupHJfk+MRI4aQRRxI0ruQWsiEA2UbySwsLjfUra2x0dkfDyCXDMSisFKSKygFldW1z2YEHUEHvoLeHa2SBZpJogzKVWBQ7PbpBnYm6Rk5mte/DSwtUZeU+ZukbKw3HMFIMkjuNFsc3OAEga5Bfso4dvSspt9HVEC2QxQk2JtpnQs56ySTxNTIsa5ZV5vDMWTN+Ti1GUtbo2sejuOtxbfU1Vlt/acTxsi82t2jPRBt0Oc6N2UGwEoAPZawFqzWRTuI/wAwue6/ZVt9JDqHbDxdJiqsDKuqgXFxLYGzDQClYnk/G0WJcu0csGU82wuHBkEb2J1BVmG+9776aKEPS48YykFXYFfVIYjLffax0v2Vc4DkbNOF5hGcWYF9yswJIClrC9uBPCs/isLJFIY5UZHXerAgjwNVAT01760fJ/bQhw8a2BzOd5sRoNdx0rND1l76t9mbAeaKN1K2UkEEkbrHgD11UavbGFZjDm6Kxyh5DcWVY1Yk3va1xa/bVfFPzbR4eAWaORY2fTpKY2la/ZdifCpPKLPLNJDAGyPE7kMQbtJKN56/XA7DaoG0scsSSJhzmaROcEg3hs6Yew06g2v6R66gbRlw0aj15miZH3Hm3hRp+3UM6/5b1O2TsZiwmmN3/Auut9Vgym/bdj4rUrZ2w8kjSSavzkrDXS0gC7u5fjWq2BydkxT5U0Ues53KPvPZQRNjbCkxMgjiXvO5UHWa6zsHk/HhI8qC7H1nO9j9w6hT+ydkR4aMJGLDieLHrJqbRRRRRQFce/8AqBbXB79OdJ7rx12GuNenlWM+GvfJzclurNmGbxtloOTMdaCNK9mAAud1ShglO6WM/aA8zQWmIxOG6XqMwiYIwisufpMMyWTKQ2RV9fo5rsTbL6qYUtZBCQWjYmRslkkeRpEBLKbxpzS9G5uGteqv+i24FT3MD5UltlSfmmqHdrYWMRgxKmT8Hlk5y8j3jvJmjzGxD3GirlsB0swNQtkYNZJQrmy5ZGJBt+TheQa5WsCUGtjod1D4Bx7JppoGHA0FzNyUI1jljCNlIzPa4ZI2ZrhQCAZgL2FwL2FRZ+SUqKzOUAVXbUkGyZuDKPW5trDfoL2uLw48TKmivIuoNgxAuNAbA7wNKWdpzEEGRyDmuCb3zhg173/Pb/MeJoI8L5TuuLEEHcQRYjTs+48KkYHk6k2Yq7rlKjpCMjM98qhjKpZjlawC3Nt1RgKn7K2oYCxVQ2a17lhoCeicpGZDfVWuDYdVQR4NjKCMs6gtqLrMhIO4i0Z9/ZU5YyACMUmRTe4ZiAx1Fhkvfont07KlPyrdgAUHs3sbBsotawA6JsDY3sV37gGds7bWeMKIypBTUtm0Qy2F7A6Ce2pOiDuAe4blLzMzzRpmmyhI5XI6ChObZuaC5S7Lm3kgc4dDoac23y2lxMIh5uGGO4ZlhQLzjg3zsTck31teqIR0COgmbI2tzDtdBJHImSRCbZkLBtGGqkMqkHXdqCLirba3KmJ0ihwuFXDwxSCS2YtJI9gCXbtAt4DXhWey15a1BHkjEctmGZQ269syXuNeF149tepKtiCrZiwsb6Bdbgi2p9XXTcdNamx4pgLaEdTKrj3OCBrV7Fs3OsQWEM0ixsZOaiEI5yTIQcqLbLxOY6q3RA1AVcEkOpBcDL0bqD0svHTdmvr1Wq0iUPhpREDI8jwxqoBMhZmMhFhv0h4dYqTLsQdIKsRAZyLq4YwrAkyydCbLf8KqMBexNxextm5NqPplYoACLISo6Vs243N7C9yb2HVTDXUUjxImgyYuCPCYKOKPEKZVyAqqiWMgb3JBsdNdQawXL3bCYrHNJGxZFRI1Y+1kFiwHUSTas+TXlIEOemvfWz5Gn8UH1j5LWKPrr31tORR/Fftn5FoJu1HfPAI9C8oDH9BVZ2BPVYE27KNhbGEKJf8AKc3kY3uPXMhA+03wFWQX+fhWn5KckGxJDvdYhx4t2D+NEMcm+S74pr6rGD0m+4dZrqWAwCQxhI1CqP5ues05h8MsahEUKqiwA3CnKKKKKKAooooCom0dlQ4hMk0SSre9nUMAesX3GpdFBno/R9s9SSMHDqLarce43A8KTJ6OtnNvwcI7ly/LatHRQYrH+h7Zsi2EBiP5yO1/c5YfCoY9B+z8tvw9/wA4SAH4Lb4V0Gig5vL6DsN7GKxafbUj5RUGT0Gt7G0JPtxK3/vrq1FBxqf0I4serjIH+vDl8r1An9DO0RuOCfxkU/KK7pRQfPsnoq2kP7HC/wBSZR8zVAn9H+OX1tnS/ZdH+WvpGig+X5+S06+tgcav6liPfuqvkwAX1lmT68TCvrCig+SeZi/vR4hh91e/RFO6RD9q3nX1ZPs6J/XjRvrKp8xUCbkfgn9bCYc/qkv7wKD5i/o08Cp7mB++vG2W/wCaa+jp/Rjs19+DjH1cy/KwqBP6G9mtuhdPqyv95NB8+NgXHsmk5HAt0gN9tbXIsTbrtp3V3p/Qlg/ZmxSd0ikfFKhTeg5PYxs4+sqP/CqOJx4mRbWdxlDAWY6BwVYDXQEEg9YqOUrs0/oOm9jHIfrwDzDVXzehTGj1ZcI3eJF8lNBydhSa6FjvRXtFGA+ixy34xyaftWt41WY/0c49AQcBKDpqhWQaHXRCeAoMU5swNiba1tOQ6n6MQQQQ50+wtqyUkeUkHQjeDoR3jeK7b6IORebCJPOpyszMin2xfRj+j1de/dvIsOSXIszWlmBEe8LuL/wWujxxhQAoAAFgBuAHCvQLV7UUUUUUBRRRQFFFFAUUUUBRRRQFFFFAUUUUBRRRQFFFFAUUUUBRRRQFFFFAUUUUBRRRQFFFFA1LhUb1kVu8A+dOgUUUBRRRQFFFFAUUUUBRRRQf/9k="/>
          <p:cNvSpPr>
            <a:spLocks noChangeAspect="1" noChangeArrowheads="1"/>
          </p:cNvSpPr>
          <p:nvPr/>
        </p:nvSpPr>
        <p:spPr bwMode="auto">
          <a:xfrm>
            <a:off x="155575" y="-868363"/>
            <a:ext cx="2514600" cy="18192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72749" name="AutoShape 13" descr="data:image/jpeg;base64,/9j/4AAQSkZJRgABAQAAAQABAAD/2wCEAAkGBhQSEBUUExMVFRUUGBgYGBcYGBoYFxcXFhUcFxcXHBgYHCYfHBwjGxQYHy8gJCcpLCwsFR4xNTAqNSYrLCkBCQoKDQwOFA8PFCwcHBwtKSkpNSksKSksLCkpLSkpKSopMikpLC8pLCopKSkpLC0pKikpKSkpLCkpLSksKS0pKf/AABEIAL8BCAMBIgACEQEDEQH/xAAcAAABBQEBAQAAAAAAAAAAAAAAAgMEBQYHAQj/xABPEAACAQIDAwgGBAoJAgUFAAABAgMAEQQSIQUxQQYTIlFhcYGxBzJCkaGyFHKCwSMkM1Jig6Kz0fAVQ0RTY5KUw+Fz8YSjpMLTCBY0VHT/xAAXAQEBAQEAAAAAAAAAAAAAAAAAAQMC/8QAHhEBAQEBAAICAwAAAAAAAAAAAAERAhIhMVEiYYH/2gAMAwEAAhEDEQA/AO40UUUBRRRQFFFFAUUUUBRRRQFFQNrbdhwqhp5AgY2GhJJ7AoJqtX0g4A/2qId5K+YFBoaKqYuV2Db1cXAf1ifxqXHteFvVmiPc6nyNBLopCSg7iD3Gl0BRRRQFFFFAUUUUBRRRQFFFFAUUUUBRRRQFFFFAUUUUBRRRQFFFFAUUUUBRSJZQqlmIVVFySbAAbySdwrGcoPSVHHdMMDK2W4kXK8ak9mdS1uy1Brsfj44YzJK4RF3sdAP56q5/yh9KgJaPClRqLTZ4SSONoncHsufdWN2ptjEYh+clMhawFwmIRQOoCNsgqC+JbizeLzAe54CPjQSJ8ZJK5dizO5uWANyf1WK+6vC8n+MP9WB2/n1AM6HeyHXi2GPzQqfea8RUO4RnuXDE/wDlyg0EmWX84n7RI0/W4U0wzx8TF4/RfNkQ04iMNyuNPZSYfup2NKeRxvMg3bzih8yvQMqF9kJ4CLzjxI8qjDHYtdUhkA/QfEH4rKRUiTED2mG/2nX/AHsPTJ5s/wB0f9IfPIaCXgeUuNubviogOJlxHH7DgeNWCctMWu7GSj600bfvIVqnWPqXhwQeceIHlTvTH96BpwxYHwdloLyP0jY0bsXfvGEfydamRekvHj21bvw6n91MayjzHizb+LS/7mHI+NRmkQ8Yz3thz80K/E0G+X0q40b4oT3w4lT+yGpa+mWcevBB/nlT54q54oQ7hHu9kYfyjmU06oYeqHH1VlH7rENQdFT03Aethk8MVF5MAamQ+miI78LL9mSF/J65a7uN5kHf9KX5keosso9or1dJkH73DXoO0x+l7DHfBi1/U3HvVjTyelnA+0Z0+tBKPJTXCrx/4X/pL+8lDTirxVfFVHmmJ8hQd4j9KmzD/a1H1lkX5lqXB6QtnP6uNw/jIo87V8/tzv8AidW7Feedh7qh4jnifyunU6ym1u2SGg+mouU+Eb1cVh27pUPk1TYsbG3qujdzA+Rr5M6ZPSfDsN50hv8AtqBUiOND7MZ7hA3wimWg+sb0V8jS7UYaRllA9pTIjD7POMtdT9EHpMYuuBxTli35CRiSeyNid4Psnw6rB2aiiigKKKKAooqm27ysw+FBDyKZAtxEGUO3V6xAF+skUFzWZ5S8u4cLdReSTLdQFYx34ZnUG3hc1g+UPL3E4m6xq8UTLlMapHNmvvu6Sg67rADSsqICN0bDXhDiU/dSfdQWW3+WOIxTXlmWNbWyRTPFH16rJFqT2k7qplK/nK3e2Ef4lVPxp44or7ZX9Zik3fXSkNjhxlBPbiIz++hB+NB6uGB3Rg90UR+MU1LELDcr+EeJHySPTWUNwVv9G/8ADzpQwd/6q/dhwd3bFMaBbTtxdh3yYgeP4SNqZfEKdC6nsMsJ+EsI8qeyMPZYD6mLQfsswpJxZGnOEd8047tJIj5UDORTwQ/ZwjfAMnlQCqsq2Clt34MqPfFOBalfSVPtqf12Hb4PGpoEQO5VPcmFbf8AUdDQQodssfUViepJJ7jwDmpDbSHF2He8g+eAj9qnBs639SRfqgcbu2OWvbFfzl/1aeYYfGgY51W1uh72wrH9qMH416sIO5FPdHAT/wCXLfypb4vrl98x/wB2E+dILq3FG72wj/MooHBEw3I/gk4+SZvKh5WG9nHe2JHf66N5U39FB9gHuihb93L91KGGYbkYd0WIX93KfKgakxI3Fx9qSM/CWAeVNEIf7s+GEP3pUhpmXezL2Z8UveLMhqJJjT+ep75k/wB2AedA4IOpP8sQ/wBqcV6A43CQdwxa/KzD41Xz529UQm4O84UtfrzADSmMPs6TQlG0t6ih9OPqsPP+NBZvORvdvGSUfvID51HaVD7SHvfDN80QPxFKWOQcHUDrTFL43V3FevijxkPjLMPC0kTUDQRDuVCexMMT+xKD5U4IyNyt16JKP3c7fAU02IU73U/rcO3weMeVRsVOq6ZUJ7Y4Sp+1HYeFqol4jFlPWZwbaAviVJ7ucBH3VV4rHl9+YqN6sQxGm8NYGo7tv4DiOA14UQQliL6APGp7VkJtbwB99ENsx6VtSgzdhW4H31puQeFy7WwYGuXFst+xchHmffVCyBYrbs0UoHWT9JAHebD4Vf7Fw0onGIBMWWR5YxpmBe2uvYq7x4UH1IKKhbFxRlw0Mjes8aMe9lBPxoqKm03POqKzuwVVBLMTYAAXJJO4U5XM/Tnj3TCwRqxCyyEOBpmCpcA9lze3YOqgpuU3pnMjSRYZWWLcJlbLKesrdSFB7r93DFTcoA5u7zsTxcwyn3tGD8ao70kmgu/6QgO/44WFvirKa9GLg4NEO+GVPklIqgLUktQadMeg9WaMacJsWnmGFOLjr6Ca/di//lit76yWajNQa7MT2319fBSX+APvr04Pri1//lhb4xSA1kg1Gag1pw1v6sj9RiU+RzQcXl3yBdd3O4tP3iHzrKpiCNxI7iRT6bWlG6aQdzsPvoND9Pv/AF1+z6VGfhNFRbNwDbv/ANOTytVGNuz/AN657zfzrw7ZkO/m2+tFEfNKC+GB/wAG/dhUPxhl+6vBBl9gr+qxafIxqiG0+uKA/qlHy2NOJte39Ug7mmXyloLj6Xb+tsf+viF/eR14cWCfygbXjiIG/exA/GoKcoCOEo+riJR8xal/0/feZ/GRGHueE0ErmQfZDb/YwcnkRQcB/hH/AEpA98UpFQztOM77+MGHb42WvPpUJ/M8cMF+MUooJnNleBX7ONj+UsBTZxlv663/AIiVf3kVNri4uDRDxxSfKxpwY/qm92JmH72OgaMwPtg/rsK/zoppBwwJ9RT+qwrn9iRTTz4i/tk9+Iwz/CRBSDBf2b/qcJJ8rCqGzgf8Ij/w8o+McppErlBqxQdrY1NftBhTWNRIx0owpINs+GMYNv0o5bdWtuNVLzMWNgBbUxgsUIHYxN+v40RIxu1HPRV5BcaXkMisD1Zhp/I0qv5wb+BNiBwPAjs/7U8kGdsq+q+bKT7JVc5F+uwt4g080P4J24vBE7fWOJUX9w86BMWCIPStcHExsOF4oc1/e3wFPRSWyKq5ntg2C9eRWYg2+sBbtqVzDzSuItwmxLF+GSZRH5Kffpuq82fstIRZR0txbiezsFQZ3F7KOHiDt0nJGnBbtcjTjc1q5A2RHZcrSRq5tYA5kBuFGii9xbhakzQBhZgCOoi9KYkgC97AKOwAWAHZ2UH0Ds2LLDGo3KiD3KBRT0C2VR1AeVeUU5XG/ThtqOSSLDqbyQks/UM66L32AP2hXZK+dvSdg2TamIzC2dg69qlBYjxBHhQZFl7RScnd/PhTjU2aBtlptr9VPLYkA6C4ueoX31J5Q4ScgtLbKhURsGUgqwJUAr0TYAaDUX1oK6543r0E9R91avY3I6N4sKZsUYmxlxCeaLqZFlMbRscwK2PN9KxBznq1ePJAmPCI2WKWSXFxyMecZs0DgFSi3ub3ACDW+vXQY/NRnrYYj0fzLKU52MKIPpOeTPEOaD5DmV0zKwPssNw8Cy3Iufn+Zz4cvljZLzIolWUHIY+cyl72tYC+7TUUGWzV5mqxx+zWhleKRVDxsVYdE2YbxmG/wNRjEDwHl5UDF6L09zK9XxP8aDCvbvN9fdvoGr16Gr0wdp/nwpJiNt9z3f8APd76BeavQ1J5rt+FqAnaPj/CgcBr29Isa9saD00k16aQT2Gg8NNsBSi9IL0C4pQLqR0G3gcDwYdo+I0r2TCsFa+jR82VI9pJSAut91iCO+1MM1Wc63zIPWaLCZR15VDEacdN3bVQsqsb9SricWo7hCAo95FO7K2K8yoX6EYjRCOLhGLeZ37tNL0nDxhMZGJ9eclLMPzTKwBPEcQbWO62tawa7tR5679agajgVFyqLAfzftPbXtqUzAbyBfr7r+QJ8KoZcc+IIEdwn4B721W8pzXt2L+yaBWP2mW6EJ1YCzbrH6QsR8N+tXKrdvGqEyCEc3EM0lpFYi/9286kdt3HlV/suEgwqxuQYwTvudAaD6EFFe0UUVwz02i20o+2FD7nk/hXc64f6cx+PwHrhHweT+NBzt6bNJlksL00HZtwJ/ntNAphSSl+vsry5Hst7v4GknEdd/cf4UF/sjlficNl5t1OQBULxpIUAZmAQsCV6TsdOsdQtZ4fliIYMIsQLyQ/SjLzgIVvpVsyhlfNuv0rg3rG/Shffv8ADh3U4MUOz30Gqm5aOwYczEqnCthQFz2WNpBIG6TMSwPEk3vrU/A8uUSTnHw5Mi4eLDpIkuV4xGpVnQtGwDMCBe1xbQ6msWs4/nt/7V4Z77qCXi3QyMY1ZUJ0DsHYd7AAE3vrYV7gsOHlRWNgzopPUGYAnXTcajrORaxtfNwU+qtx6wPGkwTF1zE3syroqr6yOxFlGuqb6C/w3J0FVzl1ZiVCkAXbnGRQC9hc5DZSQWNwPVqNtTYwhRWD5rkBh0eiWjWQDosSNGIswU9Emx1tBj2zLHchtcm8tJmKl2TKWVx0RkGlJxO05JIgXcsoDZVzMVXL0dMxPBR5bqBMIXMuYErcZrbyL6gdtvuq7knwWbSMEE9coFsyAWsV9kyXuN46rXoZsSAPyeoLKbPxTedV046dtStk7IfFYlMPGyq0l9WvlFoy53a7gRQWjYzDGyKiZljXI7hVTnBCAQ3RXNdsxvISMyrwJprBYWBpm51owpGuRiqq91yhGN8wZiVY2IRSzDRVvaSeibGjc+Hb7Ug81NQZPR1jVLDIjEbsrMQ+l+i2Sw106RXd1a1NgTszZEUuUHMGs90VrksJ0TSysQqq5PtaITcgU+nJlCF1k1KICLENnWI88NPySmYg79w6QubQcVyKx0akthSQupKvG2ncGufdTL8ncWp6MEjjLvitILMSLXjJGtjcduo1qhEkGXDRsYwfpBbLICSVEbKrLYGwF2BuRvy7qqYna9iTp19tXeElxsSSRrHOq2zOjRmwBB6eVhpom8fm79Ko2ksbnMO9SPuoHqbyjXTfSVxKk2BF6UTQIeMEbrVq+S0K80XyjNe2a3SsFCkX7we+/ZWVLagcToK1fJOW8B03OfIE+dvCgkYrYavOk2Ygowa1rg5SCPKpO2NprGHcgA5WkCDS4W2g7LsBSNo4/mub0vzkqR+DHU+4VTYPAc4sb4liBIskY11zSzXUe4Hu0ohTZppC7nLDFMGuSBlX6Pc/Fl/zmmpXOXmIF1VJomNhduaiFjfh0pDp1ntpTzSYwFUARHhNxpa/0gJftOSM++nGxYDhINc0kUmfrE8hLjduyxr/ACKBGZYTljs8rGMhuFmZIGG/9Fu69aXZa3xEXbJH84rKErho7XzTFHB3HI8YeceN5B7hWj2PjgmIiEnrJkkYAgk5WBcKBvOjG3Z3UH0JRXitcAjcaKK9rkvpU2Yk+1sFHISqPG+a28hM75R2m1vGutVx304syYrBSIxVlDlWBsQVYEEEcdaDF7XjjxMM02Gw0mHSBkBF2aN43JXMCw6LggXFyLPfS2uk5OoowuFUvGqtKiZWRnzh4IpMoyjo3eViWP51Y/bvK/FYqJIZpbxxkkKqqgJPFggAJH3mrfklypSNY1kxDwLGVJC5umUGQA5VIKlAikG1sml76Z9y56d82b7XWSN4wS2Ac8xLJqkqAskxS/SUWRRoxO8jS4pR2JCWI5nBnp4ZLidU6M6ks1mPGwyDe3VQOUGHKW/pJSeaeO8kCNcvJnBPODco0C7jxqV9NiJzDGYFlMuHYM0US35hSHNwNXPs/mW0rD859t74fpG2TyGhxEsaHD5BIZQzriFkCCMHL0QdSbeqNVvrUnE+i3AdL8YK5ZOaJaNh+EzIuUXGvSkUXGmu/Q1N5MZExMDn6EVjaclo+cLKJQQuW11LEnpEjcdDWgkw8eYlZ4VOfoZmniAiLp0dHGd7CSzaC7LobVpz11ntn1Od9Pn3lJsCTDY98L+UdXyLkHrZjZbDrNxp21L2ryYnwhy4lDEx1AOtx2MpIPhe1Xu3NvpHyjknuMiuyc4Bny3iMfOW4lSwPX0OunNtDDQ4B1OOGMlxEiyIqboGXMJGJYkjMrgEWW5RdNLjZix0Liw373H7FPYN7xHW9pIhut/VTdW/dvpgNZL9TG/bmW3891O4I/g2BI/KQ2t/0p+zfqB31Qmc9E/U8pnpyT8gu7USbt35Q7vfTWI9XvUqOsnnWNvcaWwPNAEW/KCw4a99AjHEEtcX/Cy6Xt8fjWk5ASW2xhdd72Pjh27O2s3jRcXINmctYaEhkDA7t1z8DWk5Btba+D7ZFGv6UBXyNQN8uOUGNw208UiYmZAJWKhZWsFY3WwvYaW04VWQ+kbaC/2uQ/WCN8ymlekON32pjCTmAmdQbjcpsoGvAWFZi9XBt8N6VcfuMqtfgYoyT7lvWl5aekTFYLHSQKkRRRGVzo1+lErHUML9JiPC3CuV4TMGVwD0WBBsbXUg1rfSzjml2m5NtEi3fpRLIfi59wqZBYL6ZJiRnwuHa249MEd1ybVPT0zhvXwaHtEtvOM1y014OyrkHUvSjOsmHwUiplz9Mga5RJGCAWt2HvyHqrPQ4OBoYSwAu8YciQBmDuwexzMAQLXBjXLa92Bub30myK2GwDoMqui2SwtlWO66DdbORpp0u6sKkygEFSWvcEDhY6Xvprru8akTq4TiFtLYbg5A8DYVqeRg/Fm+v/7FrJE9Ne+tfyLH4qfrn5FqqlbWxqRrdtZEVpoxra6DKL2+v59VQDE0jPNKcsUckMttdyQFjYd7r32PGp20sHHzqvMbq68wF19aVt/da+tVo53G2J6CtFMt9ctzMAo77KP8pohazMzJBDdUjlygi+q8wzm/iT8ONMSzCGMxRayGJ0dhe6vBHw8ZDr3U5isVzivFhlIWRFctY3zc+kN9DoMsZ8Ben3lWCTKnSlaYZjrbJiZM1u/LEvwNA1Nlw7MW6czOLjeMkuSMnd/ht7+2p+y9giTaSM5ukn4PQkEGQFAe67A+FUipzUayykmUxZkH5rxM0vS96fGtdydcnEYYnQmSIkdV2UkUHe40ygAbgAPdRSqKKK5D6el6eDP/AFh7sn8a69XJfT2NMF9ab/boOQTb6YanpaZoEGrrZ23lijQfhGKoYzHpzTBpzKWPSvfKxW2Xje/A18UcZidmks6lcqWuGBvfW/YOGnbfSJegn7XxcciqsYNo3YJmAB5oRQxx3t7R5lmYDS7HXWoUOIkT1ZHX6rEeRoCdEnMNCBlucxvxAtu8al7IljWQmQAqI5LXUN0ubbJZW0JzWtfSqK8R0pErSDCYOU5+cMKtrbMhItnaRebtdbLGMutmaZQN1q8k5PQhSwxGbLnzFQGBKI5ZVNwCbx3HS1V1PfBWbMjBmS5UDXV2KqNDvYEEC9tARfdcXpe0SvOvlvlB6N2DWFuDBmHuY6EC5teoQa1K4XsbHjbSgm7MgWSQI2gObXIrahSQOluBI/4NRA1xu4btw17B/OlJXrFvA9v/ADQVbqv3fxoJ2ztl86CbrdbIt812Zkcqt1It0Ym1OmovvJCtg7Z+jYqDEZec5pw+W+W4ClRqQbWv1cKh4fGSR5gpK5hY24ixHgbMdRrYnrNMZ6DbvyqwWIzicYmNJZC7oIonNmfMQsqurDeRfKTWFOyVJJEyBeF1luBwv+Dy306+unKtMFE74aVQQEEkTHM4VQ2SYDQ8SL6/o9tSTEkk+FpszZWDWNPxnDMzJ01lMi5JNQQp5sqRaxvU7E7NhmVicThmmbKBJ9LjsAAEW6vlNlUDTecvbWUxOzJY7Z42W+guOO63fpu31FY9ZrnwnlenXV2Tn6IxXJ+VZHVAZFRmAdAWVwptmUrfQ2vWl5PcgJXiSRoZHSTNoiFmUqcpDC1wDbTrqswKQGCTOI83T9YdP8meayHr50dLsIvpeqvKKvUvUyXDm5dzW69IEMkeCwYYFQbRlGBDDmg2Q6nqJvfs3VgJXsN+t93WLcNNddKcEQ00rRf/AG6hiWS8oCorPaxYl4w1lUqvWSCGcFVJJU6GyZMN97jM+2neK2PIwfin2z8q1k8dhubnMZIPNyMlxuJRit/hWu5Gj8UH1z8q1US9sxLlSRz0YG54jiwRToPEr/JqtVmkdUjGWCGeFgbaBBE0rXJ7SO7MKlbS2Y0uI1bKhhZAx3Z3kFlsdCdAbcbVBxWKOIV48MlkkhYkWF7iYQg3+pH7j2UQpJREEggF3XPC7W9bJE0lxrp05CfA0yyrhosxN5TCpU7+bfDxhSCL7wZOrhUjGTpBnEXTkZllWQWP5WVYivuUi/bSBEsLZpQHkeWRDHp0RPIWVvFY93U/CgbbChXaSfUtKy83xtOEjDd1kf3Vqtlf/kwn/Fj+cVm9k4B5ck81ySsLC9jfKXbX/Mp8a0+zdmSTyhI1LMerhrvJ4AddB3aigUUUVyT0+nTB/Wl/2663XIfT/wD2L60v+1QclbVvGrXF8lVS/wCGR5UUPJCCxKqbbyRlYjMLqDcX42NqgvZvGriXlTeJ0EUQeQBXnCDnWUACxbNoCAL2AvbXrrPvz2eP9dTPeszhCHbpJ0LkKcthf1rEjTdramVymUpawuRcZr34DeR41IwuGyMpz3AJJFiBci1xSI4GV75xlL5ityAbE2JB0JAY+89dauTMgUS5MxAva+Y6eFqlps6YAtlut7Bje3de1r9lRsRC+diApBYH2S2muhOoHdW1wuPjKl3xLgLDza4QIcrsUyElr5QM1pL2zXHYDWffV5zJrrmS/NQOQ+0sKjO2KC3FguZSwAuc9gAelu+6oZwRxU00mFhkaJTmJCk82hJy5so03fA1WYXAiRHGViQHfMBcABrG44Ddr+kK1fJBHxOAjw+GxcWDlSd3kLSmEyBlXm5ARq2XKy5Ru0PGus96ynEnV6+2cihUP03sinpkDNbXRQtxmY7rXA33IAJq32jtuPFEZ8ZibCwVGhGRANAFWOay+C0rlsYWnxIhcSFViZ3UBUeZCsczoBplZnZu+9tLVmsHi36Lfg7QdIBgmoL3tY6ydJtxvpfhRo0eFiUFgmMQJxV0l797RMv/AGpqXZ8hU/hIJL+oE5osx04Nla1uoHuqtw0TsBGEUmS0gI1cLlOgsbWtqVIvdRVpF0ix5ojnBlQLm6JAW5DEnhe639upqqCTGMehlAINt2Vgb7j/AM167Fd/A2PfWn2VsZJdowIzAAxiSQgZtIi0lhfeckKjxNM8oIsNPG82D51EgZUkilsfymbLKrA65irAhgCLi2mg6cs/FNerXB7YaFHUAFZMubpSKeiGAsY3U7pG0NxupHJfk+MRI4aQRRxI0ruQWsiEA2UbySwsLjfUra2x0dkfDyCXDMSisFKSKygFldW1z2YEHUEHvoLeHa2SBZpJogzKVWBQ7PbpBnYm6Rk5mte/DSwtUZeU+ZukbKw3HMFIMkjuNFsc3OAEga5Bfso4dvSspt9HVEC2QxQk2JtpnQs56ySTxNTIsa5ZV5vDMWTN+Ti1GUtbo2sejuOtxbfU1Vlt/acTxsi82t2jPRBt0Oc6N2UGwEoAPZawFqzWRTuI/wAwue6/ZVt9JDqHbDxdJiqsDKuqgXFxLYGzDQClYnk/G0WJcu0csGU82wuHBkEb2J1BVmG+9776aKEPS48YykFXYFfVIYjLffax0v2Vc4DkbNOF5hGcWYF9yswJIClrC9uBPCs/isLJFIY5UZHXerAgjwNVAT01760fJ/bQhw8a2BzOd5sRoNdx0rND1l76t9mbAeaKN1K2UkEEkbrHgD11UavbGFZjDm6Kxyh5DcWVY1Yk3va1xa/bVfFPzbR4eAWaORY2fTpKY2la/ZdifCpPKLPLNJDAGyPE7kMQbtJKN56/XA7DaoG0scsSSJhzmaROcEg3hs6Yew06g2v6R66gbRlw0aj15miZH3Hm3hRp+3UM6/5b1O2TsZiwmmN3/Auut9Vgym/bdj4rUrZ2w8kjSSavzkrDXS0gC7u5fjWq2BydkxT5U0Ues53KPvPZQRNjbCkxMgjiXvO5UHWa6zsHk/HhI8qC7H1nO9j9w6hT+ydkR4aMJGLDieLHrJqbRRRRRQFce/8AqBbXB79OdJ7rx12GuNenlWM+GvfJzclurNmGbxtloOTMdaCNK9mAAud1ShglO6WM/aA8zQWmIxOG6XqMwiYIwisufpMMyWTKQ2RV9fo5rsTbL6qYUtZBCQWjYmRslkkeRpEBLKbxpzS9G5uGteqv+i24FT3MD5UltlSfmmqHdrYWMRgxKmT8Hlk5y8j3jvJmjzGxD3GirlsB0swNQtkYNZJQrmy5ZGJBt+TheQa5WsCUGtjod1D4Bx7JppoGHA0FzNyUI1jljCNlIzPa4ZI2ZrhQCAZgL2FwL2FRZ+SUqKzOUAVXbUkGyZuDKPW5trDfoL2uLw48TKmivIuoNgxAuNAbA7wNKWdpzEEGRyDmuCb3zhg173/Pb/MeJoI8L5TuuLEEHcQRYjTs+48KkYHk6k2Yq7rlKjpCMjM98qhjKpZjlawC3Nt1RgKn7K2oYCxVQ2a17lhoCeicpGZDfVWuDYdVQR4NjKCMs6gtqLrMhIO4i0Z9/ZU5YyACMUmRTe4ZiAx1Fhkvfont07KlPyrdgAUHs3sbBsotawA6JsDY3sV37gGds7bWeMKIypBTUtm0Qy2F7A6Ce2pOiDuAe4blLzMzzRpmmyhI5XI6ChObZuaC5S7Lm3kgc4dDoac23y2lxMIh5uGGO4ZlhQLzjg3zsTck31teqIR0COgmbI2tzDtdBJHImSRCbZkLBtGGqkMqkHXdqCLirba3KmJ0ihwuFXDwxSCS2YtJI9gCXbtAt4DXhWey15a1BHkjEctmGZQ269syXuNeF149tepKtiCrZiwsb6Bdbgi2p9XXTcdNamx4pgLaEdTKrj3OCBrV7Fs3OsQWEM0ixsZOaiEI5yTIQcqLbLxOY6q3RA1AVcEkOpBcDL0bqD0svHTdmvr1Wq0iUPhpREDI8jwxqoBMhZmMhFhv0h4dYqTLsQdIKsRAZyLq4YwrAkyydCbLf8KqMBexNxextm5NqPplYoACLISo6Vs243N7C9yb2HVTDXUUjxImgyYuCPCYKOKPEKZVyAqqiWMgb3JBsdNdQawXL3bCYrHNJGxZFRI1Y+1kFiwHUSTas+TXlIEOemvfWz5Gn8UH1j5LWKPrr31tORR/Fftn5FoJu1HfPAI9C8oDH9BVZ2BPVYE27KNhbGEKJf8AKc3kY3uPXMhA+03wFWQX+fhWn5KckGxJDvdYhx4t2D+NEMcm+S74pr6rGD0m+4dZrqWAwCQxhI1CqP5ues05h8MsahEUKqiwA3CnKKKKKKAooooCom0dlQ4hMk0SSre9nUMAesX3GpdFBno/R9s9SSMHDqLarce43A8KTJ6OtnNvwcI7ly/LatHRQYrH+h7Zsi2EBiP5yO1/c5YfCoY9B+z8tvw9/wA4SAH4Lb4V0Gig5vL6DsN7GKxafbUj5RUGT0Gt7G0JPtxK3/vrq1FBxqf0I4serjIH+vDl8r1An9DO0RuOCfxkU/KK7pRQfPsnoq2kP7HC/wBSZR8zVAn9H+OX1tnS/ZdH+WvpGig+X5+S06+tgcav6liPfuqvkwAX1lmT68TCvrCig+SeZi/vR4hh91e/RFO6RD9q3nX1ZPs6J/XjRvrKp8xUCbkfgn9bCYc/qkv7wKD5i/o08Cp7mB++vG2W/wCaa+jp/Rjs19+DjH1cy/KwqBP6G9mtuhdPqyv95NB8+NgXHsmk5HAt0gN9tbXIsTbrtp3V3p/Qlg/ZmxSd0ikfFKhTeg5PYxs4+sqP/CqOJx4mRbWdxlDAWY6BwVYDXQEEg9YqOUrs0/oOm9jHIfrwDzDVXzehTGj1ZcI3eJF8lNBydhSa6FjvRXtFGA+ixy34xyaftWt41WY/0c49AQcBKDpqhWQaHXRCeAoMU5swNiba1tOQ6n6MQQQQ50+wtqyUkeUkHQjeDoR3jeK7b6IORebCJPOpyszMin2xfRj+j1de/dvIsOSXIszWlmBEe8LuL/wWujxxhQAoAAFgBuAHCvQLV7UUUUUUBRRRQFFFFAUUUUBRRRQFFFFAUUUUBRRRQFFFFAUUUUBRRRQFFFFAUUUUBRRRQFFFFA1LhUb1kVu8A+dOgUUUBRRRQFFFFAUUUUBRRRQf/9k="/>
          <p:cNvSpPr>
            <a:spLocks noChangeAspect="1" noChangeArrowheads="1"/>
          </p:cNvSpPr>
          <p:nvPr/>
        </p:nvSpPr>
        <p:spPr bwMode="auto">
          <a:xfrm>
            <a:off x="155575" y="-868363"/>
            <a:ext cx="2514600" cy="18192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72750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822274"/>
            <a:ext cx="2010544" cy="1454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2752" name="Picture 16" descr="http://genma.free.fr/IMG/jpg/samsung-tv-led70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836712"/>
            <a:ext cx="3435244" cy="18722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296144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HTML : HyperText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Marku</a:t>
            </a:r>
            <a:r>
              <a:rPr lang="fr-FR" sz="3200" dirty="0" smtClean="0"/>
              <a:t>p </a:t>
            </a:r>
            <a:r>
              <a:rPr lang="fr-FR" sz="3200" dirty="0" err="1" smtClean="0"/>
              <a:t>Language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Structure d’une page HTML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182" y="2780928"/>
            <a:ext cx="817229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296144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HTML : HyperText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Marku</a:t>
            </a:r>
            <a:r>
              <a:rPr lang="fr-FR" sz="3200" dirty="0" smtClean="0"/>
              <a:t>p </a:t>
            </a:r>
            <a:r>
              <a:rPr lang="fr-FR" sz="3200" dirty="0" err="1" smtClean="0"/>
              <a:t>Language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Principales balises HTML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 r="18825"/>
          <a:stretch>
            <a:fillRect/>
          </a:stretch>
        </p:blipFill>
        <p:spPr bwMode="auto">
          <a:xfrm>
            <a:off x="611560" y="2663924"/>
            <a:ext cx="8280920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296144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HTML : HyperText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Marku</a:t>
            </a:r>
            <a:r>
              <a:rPr lang="fr-FR" sz="3200" dirty="0" smtClean="0"/>
              <a:t>p </a:t>
            </a:r>
            <a:r>
              <a:rPr lang="fr-FR" sz="3200" dirty="0" err="1" smtClean="0"/>
              <a:t>Language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Principales balises HTML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 r="18520"/>
          <a:stretch>
            <a:fillRect/>
          </a:stretch>
        </p:blipFill>
        <p:spPr bwMode="auto">
          <a:xfrm>
            <a:off x="611560" y="2636912"/>
            <a:ext cx="828092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296144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HTML : HyperText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Marku</a:t>
            </a:r>
            <a:r>
              <a:rPr lang="fr-FR" sz="3200" dirty="0" smtClean="0"/>
              <a:t>p </a:t>
            </a:r>
            <a:r>
              <a:rPr lang="fr-FR" sz="3200" dirty="0" err="1" smtClean="0"/>
              <a:t>Language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Principales balises HTML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/>
          <a:srcRect r="16283"/>
          <a:stretch>
            <a:fillRect/>
          </a:stretch>
        </p:blipFill>
        <p:spPr bwMode="auto">
          <a:xfrm>
            <a:off x="611560" y="2636912"/>
            <a:ext cx="8460432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296144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HTML : HyperText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Marku</a:t>
            </a:r>
            <a:r>
              <a:rPr lang="fr-FR" sz="3200" dirty="0" smtClean="0"/>
              <a:t>p </a:t>
            </a:r>
            <a:r>
              <a:rPr lang="fr-FR" sz="3200" dirty="0" err="1" smtClean="0"/>
              <a:t>Language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Principales balises HTML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 r="18367"/>
          <a:stretch>
            <a:fillRect/>
          </a:stretch>
        </p:blipFill>
        <p:spPr bwMode="auto">
          <a:xfrm>
            <a:off x="611560" y="2636912"/>
            <a:ext cx="8280920" cy="208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296144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HTML : HyperText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Marku</a:t>
            </a:r>
            <a:r>
              <a:rPr lang="fr-FR" sz="3200" dirty="0" smtClean="0"/>
              <a:t>p </a:t>
            </a:r>
            <a:r>
              <a:rPr lang="fr-FR" sz="3200" dirty="0" err="1" smtClean="0"/>
              <a:t>Language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Principales balises HTML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402950"/>
            <a:ext cx="8136904" cy="445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5544616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HTML : HyperText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Marku</a:t>
            </a:r>
            <a:r>
              <a:rPr lang="fr-FR" sz="3200" dirty="0" smtClean="0"/>
              <a:t>p </a:t>
            </a:r>
            <a:r>
              <a:rPr lang="fr-FR" sz="3200" dirty="0" err="1" smtClean="0"/>
              <a:t>Language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Les limites du HTML :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2400" dirty="0" smtClean="0"/>
              <a:t>HTML = page statique (pas de personnalisation possible)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2400" dirty="0" smtClean="0"/>
              <a:t>Mise à jour manuelle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Dynamisme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2400" dirty="0" smtClean="0"/>
              <a:t>: insérer des objets grâce aux balises</a:t>
            </a:r>
          </a:p>
          <a:p>
            <a:pPr marL="1257300" lvl="2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fr-FR" sz="2400" dirty="0" smtClean="0"/>
              <a:t>&lt;</a:t>
            </a:r>
            <a:r>
              <a:rPr lang="fr-FR" sz="2400" dirty="0" err="1" smtClean="0"/>
              <a:t>object</a:t>
            </a:r>
            <a:r>
              <a:rPr lang="fr-FR" sz="2400" dirty="0" smtClean="0"/>
              <a:t>&gt;,</a:t>
            </a:r>
          </a:p>
          <a:p>
            <a:pPr marL="1257300" lvl="2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fr-FR" sz="2400" dirty="0" smtClean="0"/>
              <a:t> &lt;</a:t>
            </a:r>
            <a:r>
              <a:rPr lang="fr-FR" sz="2400" dirty="0" err="1" smtClean="0"/>
              <a:t>img</a:t>
            </a:r>
            <a:r>
              <a:rPr lang="fr-FR" sz="2400" dirty="0" smtClean="0"/>
              <a:t>&gt;,</a:t>
            </a:r>
          </a:p>
          <a:p>
            <a:pPr marL="1257300" lvl="2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fr-FR" sz="2400" dirty="0" smtClean="0"/>
              <a:t> &lt;applet&gt;,</a:t>
            </a:r>
          </a:p>
          <a:p>
            <a:pPr marL="1257300" lvl="2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fr-FR" sz="2400" dirty="0" smtClean="0"/>
              <a:t> &lt;script&gt;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2400" dirty="0" smtClean="0"/>
              <a:t>Objets : animations flash, vidéos, programmes, …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Exécuter sur le client</a:t>
            </a:r>
          </a:p>
          <a:p>
            <a:pPr marL="0" lvl="1" indent="6350" algn="ctr">
              <a:spcBef>
                <a:spcPct val="20000"/>
              </a:spcBef>
              <a:defRPr/>
            </a:pPr>
            <a:r>
              <a:rPr lang="fr-FR" sz="2400" b="1" dirty="0" smtClean="0"/>
              <a:t>Plus de dynamisme =&gt; Programmation coté serveur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244827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 langage PHP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langage de script interprété côté serveur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nécessite un serveur web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syntaxe voisine de celle du C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travaille généralement avec une base de données MySQL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628800"/>
            <a:ext cx="6461688" cy="4946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440160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 langage PHP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Vérification du fonctionnement de </a:t>
            </a:r>
            <a:r>
              <a:rPr lang="fr-FR" sz="2400" dirty="0" err="1" smtClean="0"/>
              <a:t>php</a:t>
            </a:r>
            <a:r>
              <a:rPr lang="fr-FR" sz="2400" dirty="0" smtClean="0"/>
              <a:t> : </a:t>
            </a:r>
            <a:r>
              <a:rPr lang="fr-FR" sz="2400" dirty="0" err="1" smtClean="0">
                <a:latin typeface="Courier New" pitchFamily="49" charset="0"/>
                <a:cs typeface="Courier New" pitchFamily="49" charset="0"/>
              </a:rPr>
              <a:t>phpinfo</a:t>
            </a:r>
            <a:r>
              <a:rPr lang="fr-FR" sz="2400" dirty="0" smtClean="0">
                <a:latin typeface="Courier New" pitchFamily="49" charset="0"/>
                <a:cs typeface="Courier New" pitchFamily="49" charset="0"/>
              </a:rPr>
              <a:t>()</a:t>
            </a: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36912"/>
            <a:ext cx="8230022" cy="3638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420888"/>
            <a:ext cx="72866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733800"/>
            <a:ext cx="5562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700808"/>
            <a:ext cx="67722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080120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 langage PHP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Afficher le contenu d’une variable</a:t>
            </a:r>
            <a:endParaRPr lang="fr-FR" sz="2400" dirty="0" smtClean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132856"/>
            <a:ext cx="844093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Forme libre 20"/>
          <p:cNvSpPr/>
          <p:nvPr/>
        </p:nvSpPr>
        <p:spPr>
          <a:xfrm>
            <a:off x="723900" y="3067050"/>
            <a:ext cx="8305800" cy="1657350"/>
          </a:xfrm>
          <a:custGeom>
            <a:avLst/>
            <a:gdLst>
              <a:gd name="connsiteX0" fmla="*/ 0 w 8305800"/>
              <a:gd name="connsiteY0" fmla="*/ 333375 h 1657350"/>
              <a:gd name="connsiteX1" fmla="*/ 3600450 w 8305800"/>
              <a:gd name="connsiteY1" fmla="*/ 333375 h 1657350"/>
              <a:gd name="connsiteX2" fmla="*/ 3667125 w 8305800"/>
              <a:gd name="connsiteY2" fmla="*/ 0 h 1657350"/>
              <a:gd name="connsiteX3" fmla="*/ 8286750 w 8305800"/>
              <a:gd name="connsiteY3" fmla="*/ 0 h 1657350"/>
              <a:gd name="connsiteX4" fmla="*/ 8305800 w 8305800"/>
              <a:gd name="connsiteY4" fmla="*/ 1638300 h 1657350"/>
              <a:gd name="connsiteX5" fmla="*/ 5105400 w 8305800"/>
              <a:gd name="connsiteY5" fmla="*/ 1657350 h 1657350"/>
              <a:gd name="connsiteX6" fmla="*/ 4781550 w 8305800"/>
              <a:gd name="connsiteY6" fmla="*/ 1647825 h 1657350"/>
              <a:gd name="connsiteX7" fmla="*/ 4219575 w 8305800"/>
              <a:gd name="connsiteY7" fmla="*/ 1552575 h 1657350"/>
              <a:gd name="connsiteX8" fmla="*/ 3238500 w 8305800"/>
              <a:gd name="connsiteY8" fmla="*/ 1362075 h 1657350"/>
              <a:gd name="connsiteX9" fmla="*/ 0 w 8305800"/>
              <a:gd name="connsiteY9" fmla="*/ 1362075 h 1657350"/>
              <a:gd name="connsiteX10" fmla="*/ 0 w 8305800"/>
              <a:gd name="connsiteY10" fmla="*/ 333375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5800" h="1657350">
                <a:moveTo>
                  <a:pt x="0" y="333375"/>
                </a:moveTo>
                <a:lnTo>
                  <a:pt x="3600450" y="333375"/>
                </a:lnTo>
                <a:lnTo>
                  <a:pt x="3667125" y="0"/>
                </a:lnTo>
                <a:lnTo>
                  <a:pt x="8286750" y="0"/>
                </a:lnTo>
                <a:lnTo>
                  <a:pt x="8305800" y="1638300"/>
                </a:lnTo>
                <a:lnTo>
                  <a:pt x="5105400" y="1657350"/>
                </a:lnTo>
                <a:lnTo>
                  <a:pt x="4781550" y="1647825"/>
                </a:lnTo>
                <a:lnTo>
                  <a:pt x="4219575" y="1552575"/>
                </a:lnTo>
                <a:lnTo>
                  <a:pt x="3238500" y="1362075"/>
                </a:lnTo>
                <a:lnTo>
                  <a:pt x="0" y="1362075"/>
                </a:lnTo>
                <a:lnTo>
                  <a:pt x="0" y="333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>
            <a:off x="714375" y="4572000"/>
            <a:ext cx="8220075" cy="1419225"/>
          </a:xfrm>
          <a:custGeom>
            <a:avLst/>
            <a:gdLst>
              <a:gd name="connsiteX0" fmla="*/ 0 w 8220075"/>
              <a:gd name="connsiteY0" fmla="*/ 419100 h 1419225"/>
              <a:gd name="connsiteX1" fmla="*/ 942975 w 8220075"/>
              <a:gd name="connsiteY1" fmla="*/ 438150 h 1419225"/>
              <a:gd name="connsiteX2" fmla="*/ 2390775 w 8220075"/>
              <a:gd name="connsiteY2" fmla="*/ 428625 h 1419225"/>
              <a:gd name="connsiteX3" fmla="*/ 2505075 w 8220075"/>
              <a:gd name="connsiteY3" fmla="*/ 0 h 1419225"/>
              <a:gd name="connsiteX4" fmla="*/ 8210550 w 8220075"/>
              <a:gd name="connsiteY4" fmla="*/ 28575 h 1419225"/>
              <a:gd name="connsiteX5" fmla="*/ 8220075 w 8220075"/>
              <a:gd name="connsiteY5" fmla="*/ 1419225 h 1419225"/>
              <a:gd name="connsiteX6" fmla="*/ 523875 w 8220075"/>
              <a:gd name="connsiteY6" fmla="*/ 1419225 h 1419225"/>
              <a:gd name="connsiteX7" fmla="*/ 504825 w 8220075"/>
              <a:gd name="connsiteY7" fmla="*/ 1362075 h 1419225"/>
              <a:gd name="connsiteX8" fmla="*/ 9525 w 8220075"/>
              <a:gd name="connsiteY8" fmla="*/ 1371600 h 1419225"/>
              <a:gd name="connsiteX9" fmla="*/ 0 w 8220075"/>
              <a:gd name="connsiteY9" fmla="*/ 419100 h 141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20075" h="1419225">
                <a:moveTo>
                  <a:pt x="0" y="419100"/>
                </a:moveTo>
                <a:lnTo>
                  <a:pt x="942975" y="438150"/>
                </a:lnTo>
                <a:lnTo>
                  <a:pt x="2390775" y="428625"/>
                </a:lnTo>
                <a:lnTo>
                  <a:pt x="2505075" y="0"/>
                </a:lnTo>
                <a:lnTo>
                  <a:pt x="8210550" y="28575"/>
                </a:lnTo>
                <a:lnTo>
                  <a:pt x="8220075" y="1419225"/>
                </a:lnTo>
                <a:lnTo>
                  <a:pt x="523875" y="1419225"/>
                </a:lnTo>
                <a:lnTo>
                  <a:pt x="504825" y="1362075"/>
                </a:lnTo>
                <a:lnTo>
                  <a:pt x="9525" y="1371600"/>
                </a:lnTo>
                <a:lnTo>
                  <a:pt x="0" y="4191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Qu’est ce qu’un système embarqué ?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092" y="1484784"/>
            <a:ext cx="8539908" cy="434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080120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 langage PHP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Afficher le contenu d’une variable</a:t>
            </a:r>
            <a:endParaRPr lang="fr-FR" sz="2400" dirty="0" smtClean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132856"/>
            <a:ext cx="8208912" cy="469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2160240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 langage PHP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Les instructions de base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Les conditions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fr-FR" sz="900" dirty="0" smtClean="0">
              <a:latin typeface="Calibri" pitchFamily="34" charset="0"/>
              <a:cs typeface="Calibri" pitchFamily="34" charset="0"/>
            </a:endParaRP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if (condition) {action ;} else {actions ;}</a:t>
            </a:r>
            <a:endParaRPr lang="fr-FR" dirty="0" smtClean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284984"/>
            <a:ext cx="5256584" cy="3320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3096344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 langage PHP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Les instructions de base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Les boucles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fr-FR" sz="900" dirty="0" smtClean="0">
              <a:latin typeface="Calibri" pitchFamily="34" charset="0"/>
              <a:cs typeface="Calibri" pitchFamily="34" charset="0"/>
            </a:endParaRP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for(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compteur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; condition;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évolution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	action ;</a:t>
            </a: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179388" lvl="1">
              <a:spcBef>
                <a:spcPct val="20000"/>
              </a:spcBef>
              <a:defRPr/>
            </a:pPr>
            <a:endParaRPr lang="fr-FR" sz="2400" dirty="0" smtClean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509120"/>
            <a:ext cx="7637730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2952328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 langage PHP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Les instructions de base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Les boucles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fr-FR" sz="900" dirty="0" smtClean="0">
              <a:latin typeface="Calibri" pitchFamily="34" charset="0"/>
              <a:cs typeface="Calibri" pitchFamily="34" charset="0"/>
            </a:endParaRP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while(condition)</a:t>
            </a: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	action ;</a:t>
            </a: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179388" lvl="1">
              <a:spcBef>
                <a:spcPct val="20000"/>
              </a:spcBef>
              <a:defRPr/>
            </a:pPr>
            <a:endParaRPr lang="fr-FR" sz="2400" dirty="0" smtClean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121696"/>
            <a:ext cx="502428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3096344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 langage PHP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Les instructions de base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Les boucles</a:t>
            </a: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do </a:t>
            </a: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	action ;</a:t>
            </a: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while(condition)</a:t>
            </a:r>
          </a:p>
          <a:p>
            <a:pPr marL="179388" lvl="1">
              <a:spcBef>
                <a:spcPct val="20000"/>
              </a:spcBef>
              <a:defRPr/>
            </a:pPr>
            <a:endParaRPr lang="fr-FR" sz="2400" dirty="0" smtClean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149080"/>
            <a:ext cx="3932821" cy="265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2952328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 langage PHP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Les instructions de base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Les boucles</a:t>
            </a:r>
          </a:p>
          <a:p>
            <a:pPr marL="179388" lvl="1">
              <a:spcBef>
                <a:spcPct val="20000"/>
              </a:spcBef>
              <a:defRPr/>
            </a:pPr>
            <a:endParaRPr lang="en-US" sz="900" b="1" dirty="0" smtClean="0">
              <a:latin typeface="Courier New" pitchFamily="49" charset="0"/>
              <a:cs typeface="Courier New" pitchFamily="49" charset="0"/>
            </a:endParaRP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(tableau as [clef =&gt;]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valeur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 </a:t>
            </a: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action ;</a:t>
            </a:r>
          </a:p>
          <a:p>
            <a:pPr marL="179388" lvl="1">
              <a:spcBef>
                <a:spcPct val="20000"/>
              </a:spcBef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179388" lvl="1">
              <a:spcBef>
                <a:spcPct val="20000"/>
              </a:spcBef>
              <a:defRPr/>
            </a:pPr>
            <a:endParaRPr lang="fr-FR" sz="2400" dirty="0" smtClean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996694"/>
            <a:ext cx="8136904" cy="2775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656184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 langage PHP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Interaction avec l’utilisateur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dirty="0" smtClean="0"/>
              <a:t>au moyen d’un formulaire HTML 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dirty="0" smtClean="0"/>
              <a:t>permet de transmettre les variables au script </a:t>
            </a:r>
            <a:r>
              <a:rPr lang="fr-FR" dirty="0" err="1" smtClean="0"/>
              <a:t>php</a:t>
            </a:r>
            <a:endParaRPr lang="fr-FR" dirty="0" smtClean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825552"/>
            <a:ext cx="8064896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orme libre 8"/>
          <p:cNvSpPr/>
          <p:nvPr/>
        </p:nvSpPr>
        <p:spPr>
          <a:xfrm>
            <a:off x="763325" y="2926080"/>
            <a:ext cx="8046720" cy="2297927"/>
          </a:xfrm>
          <a:custGeom>
            <a:avLst/>
            <a:gdLst>
              <a:gd name="connsiteX0" fmla="*/ 0 w 8046720"/>
              <a:gd name="connsiteY0" fmla="*/ 2297927 h 2297927"/>
              <a:gd name="connsiteX1" fmla="*/ 6058894 w 8046720"/>
              <a:gd name="connsiteY1" fmla="*/ 2297927 h 2297927"/>
              <a:gd name="connsiteX2" fmla="*/ 6074797 w 8046720"/>
              <a:gd name="connsiteY2" fmla="*/ 1232452 h 2297927"/>
              <a:gd name="connsiteX3" fmla="*/ 8022866 w 8046720"/>
              <a:gd name="connsiteY3" fmla="*/ 1232452 h 2297927"/>
              <a:gd name="connsiteX4" fmla="*/ 8046720 w 8046720"/>
              <a:gd name="connsiteY4" fmla="*/ 1232452 h 2297927"/>
              <a:gd name="connsiteX5" fmla="*/ 8046720 w 8046720"/>
              <a:gd name="connsiteY5" fmla="*/ 0 h 2297927"/>
              <a:gd name="connsiteX6" fmla="*/ 6249725 w 8046720"/>
              <a:gd name="connsiteY6" fmla="*/ 0 h 2297927"/>
              <a:gd name="connsiteX7" fmla="*/ 6249725 w 8046720"/>
              <a:gd name="connsiteY7" fmla="*/ 588397 h 2297927"/>
              <a:gd name="connsiteX8" fmla="*/ 1001865 w 8046720"/>
              <a:gd name="connsiteY8" fmla="*/ 588397 h 2297927"/>
              <a:gd name="connsiteX9" fmla="*/ 1001865 w 8046720"/>
              <a:gd name="connsiteY9" fmla="*/ 787179 h 2297927"/>
              <a:gd name="connsiteX10" fmla="*/ 7952 w 8046720"/>
              <a:gd name="connsiteY10" fmla="*/ 787179 h 2297927"/>
              <a:gd name="connsiteX11" fmla="*/ 0 w 8046720"/>
              <a:gd name="connsiteY11" fmla="*/ 2297927 h 229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46720" h="2297927">
                <a:moveTo>
                  <a:pt x="0" y="2297927"/>
                </a:moveTo>
                <a:lnTo>
                  <a:pt x="6058894" y="2297927"/>
                </a:lnTo>
                <a:lnTo>
                  <a:pt x="6074797" y="1232452"/>
                </a:lnTo>
                <a:lnTo>
                  <a:pt x="8022866" y="1232452"/>
                </a:lnTo>
                <a:lnTo>
                  <a:pt x="8046720" y="1232452"/>
                </a:lnTo>
                <a:lnTo>
                  <a:pt x="8046720" y="0"/>
                </a:lnTo>
                <a:lnTo>
                  <a:pt x="6249725" y="0"/>
                </a:lnTo>
                <a:lnTo>
                  <a:pt x="6249725" y="588397"/>
                </a:lnTo>
                <a:lnTo>
                  <a:pt x="1001865" y="588397"/>
                </a:lnTo>
                <a:lnTo>
                  <a:pt x="1001865" y="787179"/>
                </a:lnTo>
                <a:lnTo>
                  <a:pt x="7952" y="787179"/>
                </a:lnTo>
                <a:cubicBezTo>
                  <a:pt x="5301" y="1290762"/>
                  <a:pt x="2651" y="1794344"/>
                  <a:pt x="0" y="22979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747423" y="4222143"/>
            <a:ext cx="8062622" cy="2329732"/>
          </a:xfrm>
          <a:custGeom>
            <a:avLst/>
            <a:gdLst>
              <a:gd name="connsiteX0" fmla="*/ 0 w 8062622"/>
              <a:gd name="connsiteY0" fmla="*/ 2329732 h 2329732"/>
              <a:gd name="connsiteX1" fmla="*/ 8062622 w 8062622"/>
              <a:gd name="connsiteY1" fmla="*/ 2321780 h 2329732"/>
              <a:gd name="connsiteX2" fmla="*/ 8062622 w 8062622"/>
              <a:gd name="connsiteY2" fmla="*/ 0 h 2329732"/>
              <a:gd name="connsiteX3" fmla="*/ 6114553 w 8062622"/>
              <a:gd name="connsiteY3" fmla="*/ 7951 h 2329732"/>
              <a:gd name="connsiteX4" fmla="*/ 6106601 w 8062622"/>
              <a:gd name="connsiteY4" fmla="*/ 1081377 h 2329732"/>
              <a:gd name="connsiteX5" fmla="*/ 3880236 w 8062622"/>
              <a:gd name="connsiteY5" fmla="*/ 1081377 h 2329732"/>
              <a:gd name="connsiteX6" fmla="*/ 3880236 w 8062622"/>
              <a:gd name="connsiteY6" fmla="*/ 1009815 h 2329732"/>
              <a:gd name="connsiteX7" fmla="*/ 23854 w 8062622"/>
              <a:gd name="connsiteY7" fmla="*/ 1017767 h 2329732"/>
              <a:gd name="connsiteX8" fmla="*/ 0 w 8062622"/>
              <a:gd name="connsiteY8" fmla="*/ 2329732 h 232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2622" h="2329732">
                <a:moveTo>
                  <a:pt x="0" y="2329732"/>
                </a:moveTo>
                <a:lnTo>
                  <a:pt x="8062622" y="2321780"/>
                </a:lnTo>
                <a:lnTo>
                  <a:pt x="8062622" y="0"/>
                </a:lnTo>
                <a:lnTo>
                  <a:pt x="6114553" y="7951"/>
                </a:lnTo>
                <a:cubicBezTo>
                  <a:pt x="6111902" y="365760"/>
                  <a:pt x="6109252" y="723568"/>
                  <a:pt x="6106601" y="1081377"/>
                </a:cubicBezTo>
                <a:lnTo>
                  <a:pt x="3880236" y="1081377"/>
                </a:lnTo>
                <a:lnTo>
                  <a:pt x="3880236" y="1009815"/>
                </a:lnTo>
                <a:lnTo>
                  <a:pt x="23854" y="1017767"/>
                </a:lnTo>
                <a:lnTo>
                  <a:pt x="0" y="232973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656184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 langage PHP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Interaction avec l’utilisateur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dirty="0" smtClean="0"/>
              <a:t>au moyen d’un formulaire HTML 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dirty="0" smtClean="0"/>
              <a:t>permet de transmettre les variables au script </a:t>
            </a:r>
            <a:r>
              <a:rPr lang="fr-FR" dirty="0" err="1" smtClean="0"/>
              <a:t>php</a:t>
            </a:r>
            <a:endParaRPr lang="fr-FR" dirty="0" smtClean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880" y="2774965"/>
            <a:ext cx="829627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rme libre 10"/>
          <p:cNvSpPr/>
          <p:nvPr/>
        </p:nvSpPr>
        <p:spPr>
          <a:xfrm>
            <a:off x="3123077" y="2765107"/>
            <a:ext cx="5820355" cy="1876508"/>
          </a:xfrm>
          <a:custGeom>
            <a:avLst/>
            <a:gdLst>
              <a:gd name="connsiteX0" fmla="*/ 0 w 5820355"/>
              <a:gd name="connsiteY0" fmla="*/ 1876508 h 1876508"/>
              <a:gd name="connsiteX1" fmla="*/ 1423284 w 5820355"/>
              <a:gd name="connsiteY1" fmla="*/ 1876508 h 1876508"/>
              <a:gd name="connsiteX2" fmla="*/ 2003729 w 5820355"/>
              <a:gd name="connsiteY2" fmla="*/ 1375576 h 1876508"/>
              <a:gd name="connsiteX3" fmla="*/ 3593990 w 5820355"/>
              <a:gd name="connsiteY3" fmla="*/ 1327868 h 1876508"/>
              <a:gd name="connsiteX4" fmla="*/ 5804452 w 5820355"/>
              <a:gd name="connsiteY4" fmla="*/ 1304014 h 1876508"/>
              <a:gd name="connsiteX5" fmla="*/ 5820355 w 5820355"/>
              <a:gd name="connsiteY5" fmla="*/ 0 h 1876508"/>
              <a:gd name="connsiteX6" fmla="*/ 1645920 w 5820355"/>
              <a:gd name="connsiteY6" fmla="*/ 15903 h 1876508"/>
              <a:gd name="connsiteX7" fmla="*/ 1645920 w 5820355"/>
              <a:gd name="connsiteY7" fmla="*/ 1590261 h 1876508"/>
              <a:gd name="connsiteX8" fmla="*/ 1455089 w 5820355"/>
              <a:gd name="connsiteY8" fmla="*/ 1741336 h 1876508"/>
              <a:gd name="connsiteX9" fmla="*/ 747423 w 5820355"/>
              <a:gd name="connsiteY9" fmla="*/ 1828800 h 1876508"/>
              <a:gd name="connsiteX10" fmla="*/ 0 w 5820355"/>
              <a:gd name="connsiteY10" fmla="*/ 1876508 h 187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0355" h="1876508">
                <a:moveTo>
                  <a:pt x="0" y="1876508"/>
                </a:moveTo>
                <a:lnTo>
                  <a:pt x="1423284" y="1876508"/>
                </a:lnTo>
                <a:lnTo>
                  <a:pt x="2003729" y="1375576"/>
                </a:lnTo>
                <a:lnTo>
                  <a:pt x="3593990" y="1327868"/>
                </a:lnTo>
                <a:lnTo>
                  <a:pt x="5804452" y="1304014"/>
                </a:lnTo>
                <a:lnTo>
                  <a:pt x="5820355" y="0"/>
                </a:lnTo>
                <a:lnTo>
                  <a:pt x="1645920" y="15903"/>
                </a:lnTo>
                <a:lnTo>
                  <a:pt x="1645920" y="1590261"/>
                </a:lnTo>
                <a:lnTo>
                  <a:pt x="1455089" y="1741336"/>
                </a:lnTo>
                <a:lnTo>
                  <a:pt x="747423" y="1828800"/>
                </a:lnTo>
                <a:lnTo>
                  <a:pt x="0" y="187650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4283968" y="4077072"/>
            <a:ext cx="4651513" cy="2130950"/>
          </a:xfrm>
          <a:custGeom>
            <a:avLst/>
            <a:gdLst>
              <a:gd name="connsiteX0" fmla="*/ 0 w 4651513"/>
              <a:gd name="connsiteY0" fmla="*/ 572494 h 2130950"/>
              <a:gd name="connsiteX1" fmla="*/ 278295 w 4651513"/>
              <a:gd name="connsiteY1" fmla="*/ 572494 h 2130950"/>
              <a:gd name="connsiteX2" fmla="*/ 850789 w 4651513"/>
              <a:gd name="connsiteY2" fmla="*/ 63611 h 2130950"/>
              <a:gd name="connsiteX3" fmla="*/ 4651513 w 4651513"/>
              <a:gd name="connsiteY3" fmla="*/ 0 h 2130950"/>
              <a:gd name="connsiteX4" fmla="*/ 4611756 w 4651513"/>
              <a:gd name="connsiteY4" fmla="*/ 2122999 h 2130950"/>
              <a:gd name="connsiteX5" fmla="*/ 492981 w 4651513"/>
              <a:gd name="connsiteY5" fmla="*/ 2130950 h 2130950"/>
              <a:gd name="connsiteX6" fmla="*/ 492981 w 4651513"/>
              <a:gd name="connsiteY6" fmla="*/ 683813 h 2130950"/>
              <a:gd name="connsiteX7" fmla="*/ 7951 w 4651513"/>
              <a:gd name="connsiteY7" fmla="*/ 683813 h 2130950"/>
              <a:gd name="connsiteX8" fmla="*/ 0 w 4651513"/>
              <a:gd name="connsiteY8" fmla="*/ 572494 h 213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1513" h="2130950">
                <a:moveTo>
                  <a:pt x="0" y="572494"/>
                </a:moveTo>
                <a:lnTo>
                  <a:pt x="278295" y="572494"/>
                </a:lnTo>
                <a:lnTo>
                  <a:pt x="850789" y="63611"/>
                </a:lnTo>
                <a:lnTo>
                  <a:pt x="4651513" y="0"/>
                </a:lnTo>
                <a:lnTo>
                  <a:pt x="4611756" y="2122999"/>
                </a:lnTo>
                <a:lnTo>
                  <a:pt x="492981" y="2130950"/>
                </a:lnTo>
                <a:lnTo>
                  <a:pt x="492981" y="683813"/>
                </a:lnTo>
                <a:lnTo>
                  <a:pt x="7951" y="683813"/>
                </a:lnTo>
                <a:lnTo>
                  <a:pt x="0" y="57249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 langage PHP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dirty="0" smtClean="0"/>
              <a:t>Interaction avec l’utilisateur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dirty="0" smtClean="0"/>
              <a:t>Utilisation de la méthode GET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564904"/>
            <a:ext cx="823948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L’interface utilisateur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2376264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683568" y="1052736"/>
            <a:ext cx="8784976" cy="42484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TP SIN413 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Programmation Web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800" noProof="0" dirty="0" smtClean="0"/>
              <a:t>Le langage HTML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Installation</a:t>
            </a:r>
            <a:r>
              <a:rPr kumimoji="0" lang="fr-FR" sz="28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d’un serveur web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800" baseline="0" noProof="0" dirty="0" smtClean="0"/>
              <a:t>Le</a:t>
            </a:r>
            <a:r>
              <a:rPr lang="fr-FR" sz="2800" noProof="0" dirty="0" smtClean="0"/>
              <a:t> langage PHP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Linux dans les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864096"/>
            <a:ext cx="8280920" cy="5993904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69875" indent="-269875">
              <a:buBlip>
                <a:blip r:embed="rId3"/>
              </a:buBlip>
              <a:defRPr/>
            </a:pPr>
            <a:r>
              <a:rPr lang="fr-FR" b="1" i="1" dirty="0" smtClean="0">
                <a:solidFill>
                  <a:schemeClr val="tx2"/>
                </a:solidFill>
              </a:rPr>
              <a:t>Logiciel</a:t>
            </a:r>
            <a:r>
              <a:rPr lang="fr-FR" b="1" i="1" dirty="0" smtClean="0">
                <a:solidFill>
                  <a:schemeClr val="tx2"/>
                </a:solidFill>
              </a:rPr>
              <a:t> </a:t>
            </a:r>
            <a:r>
              <a:rPr lang="fr-FR" b="1" i="1" dirty="0" smtClean="0">
                <a:solidFill>
                  <a:schemeClr val="tx2"/>
                </a:solidFill>
              </a:rPr>
              <a:t>libre :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fr-FR" i="1" dirty="0" smtClean="0">
                <a:solidFill>
                  <a:schemeClr val="tx2"/>
                </a:solidFill>
              </a:rPr>
              <a:t>Disponibilité </a:t>
            </a:r>
            <a:r>
              <a:rPr lang="fr-FR" i="1" dirty="0" smtClean="0">
                <a:solidFill>
                  <a:schemeClr val="tx2"/>
                </a:solidFill>
              </a:rPr>
              <a:t>du code source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fr-FR" i="1" dirty="0" smtClean="0">
                <a:solidFill>
                  <a:schemeClr val="tx2"/>
                </a:solidFill>
              </a:rPr>
              <a:t>Possibilité </a:t>
            </a:r>
            <a:r>
              <a:rPr lang="fr-FR" i="1" dirty="0" smtClean="0">
                <a:solidFill>
                  <a:schemeClr val="tx2"/>
                </a:solidFill>
              </a:rPr>
              <a:t>de réaliser des travaux dérivés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fr-FR" i="1" dirty="0" smtClean="0">
                <a:solidFill>
                  <a:schemeClr val="tx2"/>
                </a:solidFill>
              </a:rPr>
              <a:t>Redistribution </a:t>
            </a:r>
            <a:r>
              <a:rPr lang="fr-FR" i="1" dirty="0" smtClean="0">
                <a:solidFill>
                  <a:schemeClr val="tx2"/>
                </a:solidFill>
              </a:rPr>
              <a:t>sans royalties</a:t>
            </a: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sz="900" i="1" dirty="0" smtClean="0">
              <a:solidFill>
                <a:schemeClr val="tx2"/>
              </a:solidFill>
            </a:endParaRPr>
          </a:p>
          <a:p>
            <a:pPr marL="269875" indent="-269875">
              <a:buBlip>
                <a:blip r:embed="rId3"/>
              </a:buBlip>
              <a:defRPr/>
            </a:pPr>
            <a:r>
              <a:rPr lang="fr-FR" b="1" i="1" dirty="0" smtClean="0">
                <a:solidFill>
                  <a:schemeClr val="tx2"/>
                </a:solidFill>
              </a:rPr>
              <a:t>Système UNIX : fiabilité, </a:t>
            </a:r>
            <a:r>
              <a:rPr lang="fr-FR" b="1" i="1" dirty="0" smtClean="0">
                <a:solidFill>
                  <a:schemeClr val="tx2"/>
                </a:solidFill>
              </a:rPr>
              <a:t>robustesse et professionnalisme</a:t>
            </a:r>
          </a:p>
          <a:p>
            <a:pPr>
              <a:buBlip>
                <a:blip r:embed="rId3"/>
              </a:buBlip>
              <a:defRPr/>
            </a:pPr>
            <a:endParaRPr lang="fr-FR" sz="900" i="1" dirty="0" smtClean="0">
              <a:solidFill>
                <a:schemeClr val="tx2"/>
              </a:solidFill>
            </a:endParaRPr>
          </a:p>
          <a:p>
            <a:pPr marL="269875" indent="-269875">
              <a:buBlip>
                <a:blip r:embed="rId3"/>
              </a:buBlip>
              <a:defRPr/>
            </a:pPr>
            <a:r>
              <a:rPr lang="fr-FR" b="1" i="1" dirty="0" smtClean="0">
                <a:solidFill>
                  <a:schemeClr val="tx2"/>
                </a:solidFill>
              </a:rPr>
              <a:t>Expérience </a:t>
            </a:r>
            <a:r>
              <a:rPr lang="fr-FR" b="1" i="1" dirty="0" smtClean="0">
                <a:solidFill>
                  <a:schemeClr val="tx2"/>
                </a:solidFill>
              </a:rPr>
              <a:t>assez longue de son utilisation pour des applications </a:t>
            </a:r>
            <a:r>
              <a:rPr lang="fr-FR" b="1" i="1" dirty="0" smtClean="0">
                <a:solidFill>
                  <a:schemeClr val="tx2"/>
                </a:solidFill>
              </a:rPr>
              <a:t>serveurs</a:t>
            </a:r>
          </a:p>
          <a:p>
            <a:pPr>
              <a:buBlip>
                <a:blip r:embed="rId3"/>
              </a:buBlip>
              <a:defRPr/>
            </a:pPr>
            <a:endParaRPr lang="fr-FR" sz="900" i="1" dirty="0" smtClean="0">
              <a:solidFill>
                <a:schemeClr val="tx2"/>
              </a:solidFill>
            </a:endParaRPr>
          </a:p>
          <a:p>
            <a:pPr marL="269875" indent="-269875">
              <a:buBlip>
                <a:blip r:embed="rId3"/>
              </a:buBlip>
              <a:defRPr/>
            </a:pPr>
            <a:r>
              <a:rPr lang="fr-FR" b="1" i="1" dirty="0" smtClean="0">
                <a:solidFill>
                  <a:schemeClr val="tx2"/>
                </a:solidFill>
              </a:rPr>
              <a:t>Relativement </a:t>
            </a:r>
            <a:r>
              <a:rPr lang="fr-FR" b="1" i="1" dirty="0" smtClean="0">
                <a:solidFill>
                  <a:schemeClr val="tx2"/>
                </a:solidFill>
              </a:rPr>
              <a:t>simple à adapter à des architectures </a:t>
            </a:r>
            <a:r>
              <a:rPr lang="fr-FR" b="1" i="1" dirty="0" smtClean="0">
                <a:solidFill>
                  <a:schemeClr val="tx2"/>
                </a:solidFill>
              </a:rPr>
              <a:t>variées </a:t>
            </a:r>
            <a:r>
              <a:rPr lang="fr-FR" i="1" dirty="0" smtClean="0">
                <a:solidFill>
                  <a:schemeClr val="tx2"/>
                </a:solidFill>
              </a:rPr>
              <a:t>(</a:t>
            </a:r>
            <a:r>
              <a:rPr lang="fr-FR" sz="1600" i="1" dirty="0" smtClean="0">
                <a:solidFill>
                  <a:schemeClr val="tx2"/>
                </a:solidFill>
              </a:rPr>
              <a:t>CISC, RISC, ARM</a:t>
            </a:r>
            <a:r>
              <a:rPr lang="fr-FR" i="1" dirty="0" smtClean="0">
                <a:solidFill>
                  <a:schemeClr val="tx2"/>
                </a:solidFill>
              </a:rPr>
              <a:t>)</a:t>
            </a:r>
          </a:p>
          <a:p>
            <a:pPr>
              <a:buBlip>
                <a:blip r:embed="rId3"/>
              </a:buBlip>
              <a:defRPr/>
            </a:pPr>
            <a:endParaRPr lang="fr-FR" sz="900" i="1" dirty="0" smtClean="0">
              <a:solidFill>
                <a:schemeClr val="tx2"/>
              </a:solidFill>
            </a:endParaRPr>
          </a:p>
          <a:p>
            <a:pPr marL="269875" indent="-269875">
              <a:buBlip>
                <a:blip r:embed="rId3"/>
              </a:buBlip>
              <a:defRPr/>
            </a:pPr>
            <a:r>
              <a:rPr lang="fr-FR" b="1" i="1" dirty="0" smtClean="0">
                <a:solidFill>
                  <a:schemeClr val="tx2"/>
                </a:solidFill>
              </a:rPr>
              <a:t>Système </a:t>
            </a:r>
            <a:r>
              <a:rPr lang="fr-FR" b="1" i="1" dirty="0" smtClean="0">
                <a:solidFill>
                  <a:schemeClr val="tx2"/>
                </a:solidFill>
              </a:rPr>
              <a:t>complexe </a:t>
            </a:r>
            <a:r>
              <a:rPr lang="fr-FR" b="1" i="1" dirty="0" smtClean="0">
                <a:solidFill>
                  <a:schemeClr val="tx2"/>
                </a:solidFill>
              </a:rPr>
              <a:t>donc </a:t>
            </a:r>
            <a:r>
              <a:rPr lang="fr-FR" b="1" i="1" dirty="0" smtClean="0">
                <a:solidFill>
                  <a:schemeClr val="tx2"/>
                </a:solidFill>
              </a:rPr>
              <a:t>gourmand en </a:t>
            </a:r>
            <a:r>
              <a:rPr lang="fr-FR" b="1" i="1" dirty="0" smtClean="0">
                <a:solidFill>
                  <a:schemeClr val="tx2"/>
                </a:solidFill>
              </a:rPr>
              <a:t>ressources </a:t>
            </a:r>
            <a:r>
              <a:rPr lang="fr-FR" i="1" dirty="0" smtClean="0">
                <a:solidFill>
                  <a:schemeClr val="tx2"/>
                </a:solidFill>
              </a:rPr>
              <a:t/>
            </a:r>
            <a:br>
              <a:rPr lang="fr-FR" i="1" dirty="0" smtClean="0">
                <a:solidFill>
                  <a:schemeClr val="tx2"/>
                </a:solidFill>
              </a:rPr>
            </a:br>
            <a:r>
              <a:rPr lang="fr-FR" i="1" dirty="0" smtClean="0">
                <a:solidFill>
                  <a:schemeClr val="tx2"/>
                </a:solidFill>
              </a:rPr>
              <a:t>MAIS évolution matérielle (mémoires, processeurs) =&gt; </a:t>
            </a:r>
            <a:r>
              <a:rPr lang="fr-FR" b="1" i="1" dirty="0" smtClean="0">
                <a:solidFill>
                  <a:schemeClr val="tx2"/>
                </a:solidFill>
              </a:rPr>
              <a:t>Avantageux</a:t>
            </a:r>
          </a:p>
          <a:p>
            <a:pPr marL="360363" indent="-360363">
              <a:buBlip>
                <a:blip r:embed="rId3"/>
              </a:buBlip>
              <a:defRPr/>
            </a:pPr>
            <a:endParaRPr lang="fr-FR" sz="900" i="1" dirty="0" smtClean="0">
              <a:solidFill>
                <a:schemeClr val="tx2"/>
              </a:solidFill>
            </a:endParaRPr>
          </a:p>
          <a:p>
            <a:pPr marL="269875" indent="-269875">
              <a:buBlip>
                <a:blip r:embed="rId3"/>
              </a:buBlip>
              <a:defRPr/>
            </a:pPr>
            <a:r>
              <a:rPr lang="fr-FR" b="1" i="1" dirty="0" smtClean="0">
                <a:solidFill>
                  <a:schemeClr val="tx2"/>
                </a:solidFill>
              </a:rPr>
              <a:t>Développement </a:t>
            </a:r>
            <a:r>
              <a:rPr lang="fr-FR" b="1" i="1" dirty="0" smtClean="0">
                <a:solidFill>
                  <a:schemeClr val="tx2"/>
                </a:solidFill>
              </a:rPr>
              <a:t>naturellement </a:t>
            </a:r>
            <a:r>
              <a:rPr lang="fr-FR" b="1" i="1" dirty="0" smtClean="0">
                <a:solidFill>
                  <a:schemeClr val="tx2"/>
                </a:solidFill>
              </a:rPr>
              <a:t>réparti  à travers le monde</a:t>
            </a:r>
          </a:p>
          <a:p>
            <a:pPr marL="269875" indent="-269875">
              <a:buBlip>
                <a:blip r:embed="rId3"/>
              </a:buBlip>
              <a:defRPr/>
            </a:pPr>
            <a:endParaRPr lang="fr-FR" sz="900" i="1" dirty="0" smtClean="0">
              <a:solidFill>
                <a:schemeClr val="tx2"/>
              </a:solidFill>
            </a:endParaRPr>
          </a:p>
          <a:p>
            <a:pPr marL="269875" indent="-269875">
              <a:buBlip>
                <a:blip r:embed="rId3"/>
              </a:buBlip>
              <a:defRPr/>
            </a:pPr>
            <a:r>
              <a:rPr lang="fr-FR" b="1" i="1" dirty="0" smtClean="0">
                <a:solidFill>
                  <a:schemeClr val="tx2"/>
                </a:solidFill>
              </a:rPr>
              <a:t>Accompagne la montée en puissance des pays émergents </a:t>
            </a:r>
            <a:r>
              <a:rPr lang="fr-FR" i="1" dirty="0" smtClean="0">
                <a:solidFill>
                  <a:schemeClr val="tx2"/>
                </a:solidFill>
              </a:rPr>
              <a:t>(référence en Asie)</a:t>
            </a:r>
          </a:p>
          <a:p>
            <a:pPr marL="269875" indent="-269875">
              <a:buBlip>
                <a:blip r:embed="rId3"/>
              </a:buBlip>
              <a:defRPr/>
            </a:pPr>
            <a:endParaRPr lang="fr-FR" sz="900" i="1" dirty="0" smtClean="0">
              <a:solidFill>
                <a:schemeClr val="tx2"/>
              </a:solidFill>
            </a:endParaRPr>
          </a:p>
          <a:p>
            <a:pPr marL="269875" indent="-269875">
              <a:buBlip>
                <a:blip r:embed="rId3"/>
              </a:buBlip>
              <a:defRPr/>
            </a:pPr>
            <a:r>
              <a:rPr lang="fr-FR" b="1" i="1" dirty="0" smtClean="0">
                <a:solidFill>
                  <a:schemeClr val="tx2"/>
                </a:solidFill>
              </a:rPr>
              <a:t>Capacités d'</a:t>
            </a:r>
            <a:r>
              <a:rPr lang="fr-FR" b="1" i="1" dirty="0" err="1" smtClean="0">
                <a:solidFill>
                  <a:schemeClr val="tx2"/>
                </a:solidFill>
              </a:rPr>
              <a:t>inter-opérabilité</a:t>
            </a:r>
            <a:r>
              <a:rPr lang="fr-FR" b="1" i="1" dirty="0" smtClean="0">
                <a:solidFill>
                  <a:schemeClr val="tx2"/>
                </a:solidFill>
              </a:rPr>
              <a:t> </a:t>
            </a:r>
            <a:r>
              <a:rPr lang="fr-FR" i="1" dirty="0" smtClean="0">
                <a:solidFill>
                  <a:schemeClr val="tx2"/>
                </a:solidFill>
              </a:rPr>
              <a:t>: </a:t>
            </a:r>
            <a:r>
              <a:rPr lang="fr-FR" i="1" dirty="0" smtClean="0">
                <a:solidFill>
                  <a:schemeClr val="tx2"/>
                </a:solidFill>
              </a:rPr>
              <a:t>introduction de </a:t>
            </a:r>
            <a:r>
              <a:rPr lang="fr-FR" i="1" dirty="0" smtClean="0">
                <a:solidFill>
                  <a:schemeClr val="tx2"/>
                </a:solidFill>
              </a:rPr>
              <a:t>versions communicantes des objets de la vie courante (automobile, </a:t>
            </a:r>
            <a:r>
              <a:rPr lang="fr-FR" i="1" dirty="0" err="1" smtClean="0">
                <a:solidFill>
                  <a:schemeClr val="tx2"/>
                </a:solidFill>
              </a:rPr>
              <a:t>Hi-Fi</a:t>
            </a:r>
            <a:r>
              <a:rPr lang="fr-FR" i="1" dirty="0" smtClean="0">
                <a:solidFill>
                  <a:schemeClr val="tx2"/>
                </a:solidFill>
              </a:rPr>
              <a:t>, téléphonie</a:t>
            </a:r>
            <a:r>
              <a:rPr lang="fr-FR" i="1" dirty="0" smtClean="0">
                <a:solidFill>
                  <a:schemeClr val="tx2"/>
                </a:solidFill>
              </a:rPr>
              <a:t>, domotique</a:t>
            </a:r>
            <a:r>
              <a:rPr lang="fr-FR" i="1" dirty="0" smtClean="0">
                <a:solidFill>
                  <a:schemeClr val="tx2"/>
                </a:solidFill>
              </a:rPr>
              <a:t>, vidéo-sécurité, etc.)</a:t>
            </a:r>
            <a:endParaRPr lang="fr-FR" i="1" dirty="0">
              <a:solidFill>
                <a:schemeClr val="tx2"/>
              </a:solidFill>
            </a:endParaRPr>
          </a:p>
          <a:p>
            <a:pPr lvl="1">
              <a:defRPr/>
            </a:pPr>
            <a:endParaRPr lang="fr-FR" sz="900" i="1" dirty="0" smtClean="0">
              <a:solidFill>
                <a:schemeClr val="tx2"/>
              </a:solidFill>
            </a:endParaRPr>
          </a:p>
          <a:p>
            <a:pPr marL="269875" indent="-269875">
              <a:buBlip>
                <a:blip r:embed="rId3"/>
              </a:buBlip>
              <a:defRPr/>
            </a:pPr>
            <a:r>
              <a:rPr lang="fr-FR" b="1" i="1" dirty="0" smtClean="0">
                <a:solidFill>
                  <a:schemeClr val="tx2"/>
                </a:solidFill>
              </a:rPr>
              <a:t>Profite </a:t>
            </a:r>
            <a:r>
              <a:rPr lang="fr-FR" b="1" i="1" dirty="0" smtClean="0">
                <a:solidFill>
                  <a:schemeClr val="tx2"/>
                </a:solidFill>
              </a:rPr>
              <a:t>de la </a:t>
            </a:r>
            <a:r>
              <a:rPr lang="fr-FR" b="1" i="1" dirty="0" smtClean="0">
                <a:solidFill>
                  <a:schemeClr val="tx2"/>
                </a:solidFill>
              </a:rPr>
              <a:t>méfiance des </a:t>
            </a:r>
            <a:r>
              <a:rPr lang="fr-FR" b="1" i="1" dirty="0" smtClean="0">
                <a:solidFill>
                  <a:schemeClr val="tx2"/>
                </a:solidFill>
              </a:rPr>
              <a:t>utilisateurs et développeurs </a:t>
            </a:r>
            <a:r>
              <a:rPr lang="fr-FR" b="1" i="1" dirty="0" smtClean="0">
                <a:solidFill>
                  <a:schemeClr val="tx2"/>
                </a:solidFill>
              </a:rPr>
              <a:t>du domaine embarqué pour les solutions de type Microsoft</a:t>
            </a:r>
            <a:endParaRPr lang="fr-FR" b="1" i="1" dirty="0" smtClean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environnements à fortes contraintes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5576" y="2708920"/>
            <a:ext cx="710508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systèmes embarqués : présent dans tous les domaines</a:t>
            </a:r>
          </a:p>
          <a:p>
            <a:pPr marL="630238" indent="-269875">
              <a:buFont typeface="Arial" pitchFamily="34" charset="0"/>
              <a:buChar char="•"/>
            </a:pPr>
            <a:endParaRPr lang="fr-FR" sz="800" dirty="0" smtClean="0"/>
          </a:p>
          <a:p>
            <a:pPr marL="630238" indent="-269875">
              <a:buFont typeface="Arial" pitchFamily="34" charset="0"/>
              <a:buChar char="•"/>
            </a:pPr>
            <a:r>
              <a:rPr lang="fr-FR" sz="2400" dirty="0" smtClean="0"/>
              <a:t>Télécommunications, téléphonie mobile, …</a:t>
            </a:r>
          </a:p>
          <a:p>
            <a:pPr marL="630238" indent="-269875">
              <a:buFont typeface="Arial" pitchFamily="34" charset="0"/>
              <a:buChar char="•"/>
            </a:pPr>
            <a:r>
              <a:rPr lang="fr-FR" sz="2400" dirty="0" smtClean="0"/>
              <a:t>Transports, automobile, …</a:t>
            </a:r>
          </a:p>
          <a:p>
            <a:pPr marL="630238" indent="-269875">
              <a:buFont typeface="Arial" pitchFamily="34" charset="0"/>
              <a:buChar char="•"/>
            </a:pPr>
            <a:r>
              <a:rPr lang="fr-FR" sz="2400" dirty="0" smtClean="0"/>
              <a:t>Domotique, alarmes, climatisation, …</a:t>
            </a:r>
          </a:p>
          <a:p>
            <a:pPr marL="630238" indent="-269875">
              <a:buFont typeface="Arial" pitchFamily="34" charset="0"/>
              <a:buChar char="•"/>
            </a:pPr>
            <a:r>
              <a:rPr lang="fr-FR" sz="2400" dirty="0" smtClean="0"/>
              <a:t>Multimédia, télévision, consoles, …</a:t>
            </a:r>
          </a:p>
          <a:p>
            <a:pPr marL="630238" indent="-269875">
              <a:buFont typeface="Arial" pitchFamily="34" charset="0"/>
              <a:buChar char="•"/>
            </a:pPr>
            <a:r>
              <a:rPr lang="fr-FR" sz="2400" dirty="0" smtClean="0"/>
              <a:t>Robotiques, systèmes industriels, …</a:t>
            </a:r>
          </a:p>
          <a:p>
            <a:pPr marL="630238" indent="-269875">
              <a:buFont typeface="Arial" pitchFamily="34" charset="0"/>
              <a:buChar char="•"/>
            </a:pPr>
            <a:endParaRPr lang="fr-FR" sz="800" dirty="0" smtClean="0"/>
          </a:p>
          <a:p>
            <a:r>
              <a:rPr lang="fr-FR" sz="2400" b="1" dirty="0" smtClean="0"/>
              <a:t>environnement à fortes contraintes :</a:t>
            </a:r>
          </a:p>
          <a:p>
            <a:pPr marL="630238" indent="-269875">
              <a:buFont typeface="Arial" pitchFamily="34" charset="0"/>
              <a:buChar char="•"/>
            </a:pPr>
            <a:r>
              <a:rPr lang="fr-FR" sz="2400" dirty="0" smtClean="0"/>
              <a:t>faible consommation, </a:t>
            </a:r>
          </a:p>
          <a:p>
            <a:pPr marL="630238" indent="-269875">
              <a:buFont typeface="Arial" pitchFamily="34" charset="0"/>
              <a:buChar char="•"/>
            </a:pPr>
            <a:r>
              <a:rPr lang="fr-FR" sz="2400" dirty="0" smtClean="0"/>
              <a:t>capacité mémoire réduite, </a:t>
            </a:r>
          </a:p>
          <a:p>
            <a:pPr marL="630238" indent="-269875">
              <a:buFont typeface="Arial" pitchFamily="34" charset="0"/>
              <a:buChar char="•"/>
            </a:pPr>
            <a:r>
              <a:rPr lang="fr-FR" sz="2400" dirty="0" smtClean="0"/>
              <a:t>temps réel, sécurité, robustesse</a:t>
            </a:r>
          </a:p>
          <a:p>
            <a:pPr marL="630238" indent="-269875">
              <a:buFont typeface="Arial" pitchFamily="34" charset="0"/>
              <a:buChar char="•"/>
            </a:pPr>
            <a:endParaRPr lang="fr-FR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Les solutions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5576" y="2708920"/>
            <a:ext cx="7800212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Les processeurs :</a:t>
            </a:r>
          </a:p>
          <a:p>
            <a:pPr marL="630238" indent="-269875">
              <a:buFont typeface="Arial" pitchFamily="34" charset="0"/>
              <a:buChar char="•"/>
            </a:pPr>
            <a:endParaRPr lang="fr-FR" sz="800" dirty="0" smtClean="0"/>
          </a:p>
          <a:p>
            <a:pPr marL="630238" indent="-269875">
              <a:buFont typeface="Arial" pitchFamily="34" charset="0"/>
              <a:buChar char="•"/>
            </a:pPr>
            <a:r>
              <a:rPr lang="fr-FR" sz="2400" dirty="0" smtClean="0"/>
              <a:t>ARM (Advanced RISC Machines)</a:t>
            </a:r>
          </a:p>
          <a:p>
            <a:pPr marL="630238" indent="-269875">
              <a:buFont typeface="Arial" pitchFamily="34" charset="0"/>
              <a:buChar char="•"/>
            </a:pPr>
            <a:r>
              <a:rPr lang="fr-FR" sz="2400" dirty="0" smtClean="0"/>
              <a:t>X86 (carte mère cartes Mini-ITX/Nano-ITX, PC104)</a:t>
            </a:r>
          </a:p>
          <a:p>
            <a:pPr marL="630238" indent="-269875">
              <a:buFont typeface="Arial" pitchFamily="34" charset="0"/>
              <a:buChar char="•"/>
            </a:pPr>
            <a:r>
              <a:rPr lang="fr-FR" sz="2400" dirty="0" smtClean="0"/>
              <a:t>PowerPC</a:t>
            </a:r>
          </a:p>
          <a:p>
            <a:pPr marL="630238" indent="-269875">
              <a:buFont typeface="Arial" pitchFamily="34" charset="0"/>
              <a:buChar char="•"/>
            </a:pPr>
            <a:r>
              <a:rPr lang="fr-FR" sz="2400" dirty="0" smtClean="0"/>
              <a:t>DSP</a:t>
            </a:r>
          </a:p>
          <a:p>
            <a:pPr marL="630238" indent="-269875">
              <a:buFont typeface="Arial" pitchFamily="34" charset="0"/>
              <a:buChar char="•"/>
            </a:pPr>
            <a:r>
              <a:rPr lang="fr-FR" sz="2400" dirty="0" smtClean="0"/>
              <a:t>Soc</a:t>
            </a:r>
          </a:p>
          <a:p>
            <a:pPr marL="630238" indent="-269875">
              <a:buFont typeface="Arial" pitchFamily="34" charset="0"/>
              <a:buChar char="•"/>
            </a:pPr>
            <a:endParaRPr lang="fr-FR" sz="800" dirty="0" smtClean="0"/>
          </a:p>
          <a:p>
            <a:r>
              <a:rPr lang="fr-FR" sz="2400" b="1" dirty="0" smtClean="0"/>
              <a:t>6 % des processeurs vendus sont destinés au marché des PC</a:t>
            </a:r>
          </a:p>
          <a:p>
            <a:r>
              <a:rPr lang="fr-FR" sz="2400" dirty="0" smtClean="0"/>
              <a:t>Avec 85 % avec un système </a:t>
            </a:r>
            <a:r>
              <a:rPr lang="fr-FR" sz="2400" dirty="0" err="1" smtClean="0"/>
              <a:t>windows</a:t>
            </a:r>
            <a:endParaRPr lang="fr-FR" sz="2400" dirty="0" smtClean="0"/>
          </a:p>
          <a:p>
            <a:r>
              <a:rPr lang="fr-FR" sz="2400" b="1" dirty="0" smtClean="0"/>
              <a:t>94 % des processeurs vendus sont destinés à l’embarqué</a:t>
            </a:r>
          </a:p>
          <a:p>
            <a:r>
              <a:rPr lang="fr-FR" sz="2400" dirty="0" smtClean="0"/>
              <a:t>95% avec un OS ouvert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Les solutions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59832" y="6488668"/>
            <a:ext cx="288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Carte mère de type Mini-ITX</a:t>
            </a:r>
            <a:endParaRPr lang="fr-FR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0749" y="2443137"/>
            <a:ext cx="4619523" cy="40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Les solutions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492896"/>
            <a:ext cx="5751967" cy="389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3059832" y="6488668"/>
            <a:ext cx="264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Carte mère de type PC104</a:t>
            </a:r>
            <a:endParaRPr lang="fr-F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Les solutions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19672" y="6516052"/>
            <a:ext cx="6467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Carte d'évaluation du processeur AT91RM9200 fournie par ATMEL</a:t>
            </a:r>
            <a:endParaRPr lang="fr-FR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528861"/>
            <a:ext cx="4896544" cy="389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Les solutions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339752" y="5805264"/>
            <a:ext cx="4877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Interface et module ARM AT91RM9200 (EUKREA)</a:t>
            </a:r>
            <a:endParaRPr lang="fr-F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636912"/>
            <a:ext cx="43053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140968"/>
            <a:ext cx="26670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Les solutions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835696" y="6488668"/>
            <a:ext cx="697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Carte mère </a:t>
            </a:r>
            <a:r>
              <a:rPr lang="fr-FR" b="1" dirty="0" err="1" smtClean="0"/>
              <a:t>beagleboard</a:t>
            </a:r>
            <a:r>
              <a:rPr lang="fr-FR" b="1" dirty="0" smtClean="0"/>
              <a:t> – </a:t>
            </a:r>
            <a:r>
              <a:rPr lang="fr-FR" dirty="0" smtClean="0"/>
              <a:t>ARM Cortex - OMAP3530DCBB72@720MHz</a:t>
            </a:r>
            <a:endParaRPr lang="fr-FR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718938" y="2473750"/>
            <a:ext cx="4009686" cy="390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Les solutions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835696" y="6488668"/>
            <a:ext cx="695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Carte mère </a:t>
            </a:r>
            <a:r>
              <a:rPr lang="fr-FR" b="1" dirty="0" err="1" smtClean="0"/>
              <a:t>Pandaboard</a:t>
            </a:r>
            <a:r>
              <a:rPr lang="fr-FR" b="1" dirty="0" smtClean="0"/>
              <a:t> – </a:t>
            </a:r>
            <a:r>
              <a:rPr lang="fr-FR" dirty="0" smtClean="0"/>
              <a:t>Dual-</a:t>
            </a:r>
            <a:r>
              <a:rPr lang="fr-FR" dirty="0" err="1" smtClean="0"/>
              <a:t>Core</a:t>
            </a:r>
            <a:r>
              <a:rPr lang="fr-FR" dirty="0" smtClean="0"/>
              <a:t> </a:t>
            </a:r>
            <a:r>
              <a:rPr lang="fr-FR" smtClean="0"/>
              <a:t>1.5GHz ARM Cortex-A9 </a:t>
            </a:r>
            <a:r>
              <a:rPr lang="fr-FR" dirty="0" smtClean="0"/>
              <a:t>OMAP4460</a:t>
            </a:r>
            <a:endParaRPr lang="fr-FR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79" y="2492896"/>
            <a:ext cx="6573333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Les solutions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475656" y="6488668"/>
            <a:ext cx="7515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Carte d’évaluation </a:t>
            </a:r>
            <a:r>
              <a:rPr lang="fr-FR" b="1" dirty="0" err="1" smtClean="0"/>
              <a:t>Foxboard</a:t>
            </a:r>
            <a:r>
              <a:rPr lang="fr-FR" b="1" dirty="0" smtClean="0"/>
              <a:t> G20 - </a:t>
            </a:r>
            <a:r>
              <a:rPr lang="fr-FR" dirty="0" smtClean="0"/>
              <a:t>ARM9@400Mhz </a:t>
            </a:r>
            <a:r>
              <a:rPr lang="fr-FR" dirty="0" err="1" smtClean="0"/>
              <a:t>Atmel</a:t>
            </a:r>
            <a:r>
              <a:rPr lang="fr-FR" dirty="0" smtClean="0"/>
              <a:t> CPU AT91SAM9G20</a:t>
            </a:r>
            <a:endParaRPr lang="fr-F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2420888"/>
            <a:ext cx="4680520" cy="424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Les solutions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95536" y="6488668"/>
            <a:ext cx="869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Carte d’évaluation </a:t>
            </a:r>
            <a:r>
              <a:rPr lang="fr-FR" b="1" dirty="0" err="1" smtClean="0"/>
              <a:t>Rasberry</a:t>
            </a:r>
            <a:r>
              <a:rPr lang="fr-FR" b="1" dirty="0" smtClean="0"/>
              <a:t> Pi (</a:t>
            </a:r>
            <a:r>
              <a:rPr lang="fr-FR" b="1" dirty="0" err="1" smtClean="0"/>
              <a:t>Low</a:t>
            </a:r>
            <a:r>
              <a:rPr lang="fr-FR" b="1" dirty="0" smtClean="0"/>
              <a:t> </a:t>
            </a:r>
            <a:r>
              <a:rPr lang="fr-FR" b="1" dirty="0" err="1" smtClean="0"/>
              <a:t>cost</a:t>
            </a:r>
            <a:r>
              <a:rPr lang="fr-FR" b="1" dirty="0" smtClean="0"/>
              <a:t> computer 25$) - </a:t>
            </a:r>
            <a:r>
              <a:rPr lang="pt-BR" sz="1600" dirty="0" smtClean="0"/>
              <a:t>ARM Broadcom BCM2835@700MHz</a:t>
            </a:r>
            <a:endParaRPr lang="fr-FR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492897"/>
            <a:ext cx="5976664" cy="378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Linux dans les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362498" name="Picture 2" descr="http://www.linuxfordevices.com/files/article077/embedded_OS_sourcing_tren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824038"/>
            <a:ext cx="6712050" cy="555729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4" y="6381328"/>
            <a:ext cx="86764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/>
              <a:t>http://www.linuxfordevices.com/c/a/Linux-For-Devices-Articles/Snapshot-of-the-embedded-Linux-market-April-2007/</a:t>
            </a:r>
            <a:endParaRPr lang="fr-FR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La carte FOX </a:t>
            </a:r>
            <a:r>
              <a:rPr lang="fr-FR" sz="3200" dirty="0" err="1" smtClean="0"/>
              <a:t>Board</a:t>
            </a:r>
            <a:r>
              <a:rPr lang="fr-FR" sz="3200" dirty="0" smtClean="0"/>
              <a:t> G20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ACME SYSTEM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420888"/>
            <a:ext cx="8324094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La carte FOX </a:t>
            </a:r>
            <a:r>
              <a:rPr lang="fr-FR" sz="3200" dirty="0" err="1" smtClean="0"/>
              <a:t>Board</a:t>
            </a:r>
            <a:r>
              <a:rPr lang="fr-FR" sz="3200" dirty="0" smtClean="0"/>
              <a:t> G20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ACME SYSTEM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766247"/>
            <a:ext cx="8539095" cy="339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La carte FOX </a:t>
            </a:r>
            <a:r>
              <a:rPr lang="fr-FR" sz="3200" dirty="0" err="1" smtClean="0"/>
              <a:t>Board</a:t>
            </a:r>
            <a:r>
              <a:rPr lang="fr-FR" sz="3200" dirty="0" smtClean="0"/>
              <a:t> G20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ACME SYSTEM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852936"/>
            <a:ext cx="5040560" cy="325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5796136" y="3356992"/>
            <a:ext cx="320267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Liaison série</a:t>
            </a:r>
          </a:p>
          <a:p>
            <a:endParaRPr lang="fr-FR" sz="800" b="1" dirty="0" smtClean="0"/>
          </a:p>
          <a:p>
            <a:pPr marL="179388" indent="-179388">
              <a:buFont typeface="Arial" pitchFamily="34" charset="0"/>
              <a:buChar char="•"/>
            </a:pPr>
            <a:r>
              <a:rPr lang="fr-FR" sz="2400" dirty="0" smtClean="0"/>
              <a:t>115200bds, 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fr-FR" sz="2400" dirty="0" smtClean="0"/>
              <a:t>8 bits, 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fr-FR" sz="2400" dirty="0" smtClean="0"/>
              <a:t>1 Stop, 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fr-FR" sz="2400" dirty="0" smtClean="0"/>
              <a:t>Pas de parité,  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fr-FR" sz="2400" dirty="0" smtClean="0"/>
              <a:t>pas de contrôle de flux</a:t>
            </a:r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La carte FOX </a:t>
            </a:r>
            <a:r>
              <a:rPr lang="fr-FR" sz="3200" dirty="0" err="1" smtClean="0"/>
              <a:t>Board</a:t>
            </a:r>
            <a:r>
              <a:rPr lang="fr-FR" sz="3200" dirty="0" smtClean="0"/>
              <a:t> G20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ACME SYSTEM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796136" y="3356992"/>
            <a:ext cx="31400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Connexion Ethernet</a:t>
            </a:r>
          </a:p>
          <a:p>
            <a:endParaRPr lang="fr-FR" sz="800" b="1" dirty="0" smtClean="0"/>
          </a:p>
          <a:p>
            <a:pPr marL="179388" indent="-179388">
              <a:buFont typeface="Arial" pitchFamily="34" charset="0"/>
              <a:buChar char="•"/>
            </a:pPr>
            <a:r>
              <a:rPr lang="fr-FR" sz="2400" dirty="0" smtClean="0"/>
              <a:t>10/100 Mb/s</a:t>
            </a:r>
            <a:endParaRPr lang="fr-FR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8753" t="10934" b="12530"/>
          <a:stretch>
            <a:fillRect/>
          </a:stretch>
        </p:blipFill>
        <p:spPr bwMode="auto">
          <a:xfrm>
            <a:off x="683568" y="2780928"/>
            <a:ext cx="499149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La carte FOX </a:t>
            </a:r>
            <a:r>
              <a:rPr lang="fr-FR" sz="3200" dirty="0" err="1" smtClean="0"/>
              <a:t>Board</a:t>
            </a:r>
            <a:r>
              <a:rPr lang="fr-FR" sz="3200" dirty="0" smtClean="0"/>
              <a:t> G20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ACME SYSTEM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10" name="Image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492896"/>
            <a:ext cx="8208912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La carte FOX </a:t>
            </a:r>
            <a:r>
              <a:rPr lang="fr-FR" sz="3200" dirty="0" err="1" smtClean="0"/>
              <a:t>Board</a:t>
            </a:r>
            <a:r>
              <a:rPr lang="fr-FR" sz="3200" dirty="0" smtClean="0"/>
              <a:t> G20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ACME SYSTEM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/>
          <p:nvPr/>
        </p:nvPicPr>
        <p:blipFill>
          <a:blip r:embed="rId4" cstate="print"/>
          <a:srcRect b="35664"/>
          <a:stretch>
            <a:fillRect/>
          </a:stretch>
        </p:blipFill>
        <p:spPr bwMode="auto">
          <a:xfrm>
            <a:off x="683568" y="2492896"/>
            <a:ext cx="846043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La carte FOX </a:t>
            </a:r>
            <a:r>
              <a:rPr lang="fr-FR" sz="3200" dirty="0" err="1" smtClean="0"/>
              <a:t>Board</a:t>
            </a:r>
            <a:r>
              <a:rPr lang="fr-FR" sz="3200" dirty="0" smtClean="0"/>
              <a:t> G20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ACME SYSTEM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9" name="Imag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492896"/>
            <a:ext cx="6552728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La carte FOX </a:t>
            </a:r>
            <a:r>
              <a:rPr lang="fr-FR" sz="3200" dirty="0" err="1" smtClean="0"/>
              <a:t>Board</a:t>
            </a:r>
            <a:r>
              <a:rPr lang="fr-FR" sz="3200" dirty="0" smtClean="0"/>
              <a:t> G20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ACME SYSTEM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492896"/>
            <a:ext cx="7200800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La carte FOX </a:t>
            </a:r>
            <a:r>
              <a:rPr lang="fr-FR" sz="3200" dirty="0" err="1" smtClean="0"/>
              <a:t>Board</a:t>
            </a:r>
            <a:r>
              <a:rPr lang="fr-FR" sz="3200" dirty="0" smtClean="0"/>
              <a:t> G20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ACME SYSTEM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839" y="2420888"/>
            <a:ext cx="862216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La carte FOX </a:t>
            </a:r>
            <a:r>
              <a:rPr lang="fr-FR" sz="3200" dirty="0" err="1" smtClean="0"/>
              <a:t>Board</a:t>
            </a:r>
            <a:r>
              <a:rPr lang="fr-FR" sz="3200" dirty="0" smtClean="0"/>
              <a:t> G20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ACME SYSTEM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708920"/>
            <a:ext cx="491770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708920"/>
            <a:ext cx="3024336" cy="379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Linux dans les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6381328"/>
            <a:ext cx="86764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/>
              <a:t>http://www.linuxfordevices.com/c/a/Linux-For-Devices-Articles/Snapshot-of-the-embedded-Linux-market-April-2007/</a:t>
            </a:r>
            <a:endParaRPr lang="fr-FR" sz="1200" dirty="0"/>
          </a:p>
        </p:txBody>
      </p:sp>
      <p:pic>
        <p:nvPicPr>
          <p:cNvPr id="369666" name="Picture 2" descr="http://www.linuxfordevices.com/files/article077/past_future_linux_u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836712"/>
            <a:ext cx="7200800" cy="54843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4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La carte FOX </a:t>
            </a:r>
            <a:r>
              <a:rPr lang="fr-FR" sz="3200" dirty="0" err="1" smtClean="0"/>
              <a:t>Board</a:t>
            </a:r>
            <a:r>
              <a:rPr lang="fr-FR" sz="3200" dirty="0" smtClean="0"/>
              <a:t> G20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ACME SYSTEM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780928"/>
            <a:ext cx="328293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79203" name="Object 3"/>
          <p:cNvGraphicFramePr>
            <a:graphicFrameLocks noChangeAspect="1"/>
          </p:cNvGraphicFramePr>
          <p:nvPr/>
        </p:nvGraphicFramePr>
        <p:xfrm>
          <a:off x="4355976" y="2708920"/>
          <a:ext cx="4320480" cy="3764144"/>
        </p:xfrm>
        <a:graphic>
          <a:graphicData uri="http://schemas.openxmlformats.org/presentationml/2006/ole">
            <p:oleObj spid="_x0000_s179203" name="Image bitmap" r:id="rId6" imgW="5761905" imgH="5009524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avec un coin diagonal 3"/>
          <p:cNvSpPr/>
          <p:nvPr/>
        </p:nvSpPr>
        <p:spPr>
          <a:xfrm>
            <a:off x="612588" y="61023"/>
            <a:ext cx="8426823" cy="66431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matériel systèmes embarqués</a:t>
            </a:r>
            <a:endParaRPr lang="fr-FR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683568" y="1052736"/>
            <a:ext cx="8245424" cy="1368152"/>
          </a:xfrm>
          <a:prstGeom prst="round2Diag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60000">
                <a:srgbClr val="C4D6EB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defRPr/>
            </a:pPr>
            <a:endParaRPr lang="fr-FR" i="1" dirty="0" smtClean="0">
              <a:solidFill>
                <a:schemeClr val="tx2"/>
              </a:solidFill>
            </a:endParaRPr>
          </a:p>
          <a:p>
            <a:pPr>
              <a:buBlip>
                <a:blip r:embed="rId3"/>
              </a:buBlip>
              <a:defRPr/>
            </a:pPr>
            <a:endParaRPr lang="fr-FR" i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59024" y="1196752"/>
            <a:ext cx="8784976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 smtClean="0"/>
              <a:t>La carte FOX </a:t>
            </a:r>
            <a:r>
              <a:rPr lang="fr-FR" sz="3200" dirty="0" err="1" smtClean="0"/>
              <a:t>Board</a:t>
            </a:r>
            <a:r>
              <a:rPr lang="fr-FR" sz="3200" dirty="0" smtClean="0"/>
              <a:t> G20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ACME SYSTEM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00034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FF0000"/>
                </a:solidFill>
              </a:rPr>
              <a:t>STI2D   -  Spécialité SIN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5583" y="2420887"/>
            <a:ext cx="6320793" cy="44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2603</Words>
  <Application>Microsoft Office PowerPoint</Application>
  <PresentationFormat>Affichage à l'écran (4:3)</PresentationFormat>
  <Paragraphs>731</Paragraphs>
  <Slides>91</Slides>
  <Notes>91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91</vt:i4>
      </vt:variant>
    </vt:vector>
  </HeadingPairs>
  <TitlesOfParts>
    <vt:vector size="93" baseType="lpstr">
      <vt:lpstr>Thème Office</vt:lpstr>
      <vt:lpstr>Image bitmap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Marco</dc:creator>
  <cp:lastModifiedBy>Marco</cp:lastModifiedBy>
  <cp:revision>27</cp:revision>
  <dcterms:created xsi:type="dcterms:W3CDTF">2012-04-03T07:22:10Z</dcterms:created>
  <dcterms:modified xsi:type="dcterms:W3CDTF">2012-06-03T17:11:40Z</dcterms:modified>
</cp:coreProperties>
</file>