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1"/>
  </p:notesMasterIdLst>
  <p:handoutMasterIdLst>
    <p:handoutMasterId r:id="rId112"/>
  </p:handoutMasterIdLst>
  <p:sldIdLst>
    <p:sldId id="256" r:id="rId3"/>
    <p:sldId id="258" r:id="rId4"/>
    <p:sldId id="257" r:id="rId5"/>
    <p:sldId id="259" r:id="rId6"/>
    <p:sldId id="260" r:id="rId7"/>
    <p:sldId id="265" r:id="rId8"/>
    <p:sldId id="262" r:id="rId9"/>
    <p:sldId id="263" r:id="rId10"/>
    <p:sldId id="261" r:id="rId11"/>
    <p:sldId id="266" r:id="rId12"/>
    <p:sldId id="267" r:id="rId13"/>
    <p:sldId id="268" r:id="rId14"/>
    <p:sldId id="269" r:id="rId15"/>
    <p:sldId id="270" r:id="rId16"/>
    <p:sldId id="271" r:id="rId17"/>
    <p:sldId id="273" r:id="rId18"/>
    <p:sldId id="274" r:id="rId19"/>
    <p:sldId id="276" r:id="rId20"/>
    <p:sldId id="277" r:id="rId21"/>
    <p:sldId id="279" r:id="rId22"/>
    <p:sldId id="278" r:id="rId23"/>
    <p:sldId id="285" r:id="rId24"/>
    <p:sldId id="282" r:id="rId25"/>
    <p:sldId id="283" r:id="rId26"/>
    <p:sldId id="284" r:id="rId27"/>
    <p:sldId id="286" r:id="rId28"/>
    <p:sldId id="287" r:id="rId29"/>
    <p:sldId id="288" r:id="rId30"/>
    <p:sldId id="289" r:id="rId31"/>
    <p:sldId id="290" r:id="rId32"/>
    <p:sldId id="292" r:id="rId33"/>
    <p:sldId id="293" r:id="rId34"/>
    <p:sldId id="291" r:id="rId35"/>
    <p:sldId id="295" r:id="rId36"/>
    <p:sldId id="296" r:id="rId37"/>
    <p:sldId id="297" r:id="rId38"/>
    <p:sldId id="344" r:id="rId39"/>
    <p:sldId id="345" r:id="rId40"/>
    <p:sldId id="379" r:id="rId41"/>
    <p:sldId id="342" r:id="rId42"/>
    <p:sldId id="298" r:id="rId43"/>
    <p:sldId id="348" r:id="rId44"/>
    <p:sldId id="299" r:id="rId45"/>
    <p:sldId id="349" r:id="rId46"/>
    <p:sldId id="350" r:id="rId47"/>
    <p:sldId id="351" r:id="rId48"/>
    <p:sldId id="352" r:id="rId49"/>
    <p:sldId id="353" r:id="rId50"/>
    <p:sldId id="354" r:id="rId51"/>
    <p:sldId id="300" r:id="rId52"/>
    <p:sldId id="301" r:id="rId53"/>
    <p:sldId id="302" r:id="rId54"/>
    <p:sldId id="303" r:id="rId55"/>
    <p:sldId id="304" r:id="rId56"/>
    <p:sldId id="305" r:id="rId57"/>
    <p:sldId id="306" r:id="rId58"/>
    <p:sldId id="307" r:id="rId59"/>
    <p:sldId id="308" r:id="rId60"/>
    <p:sldId id="309" r:id="rId61"/>
    <p:sldId id="310" r:id="rId62"/>
    <p:sldId id="312" r:id="rId63"/>
    <p:sldId id="315" r:id="rId64"/>
    <p:sldId id="316" r:id="rId65"/>
    <p:sldId id="318" r:id="rId66"/>
    <p:sldId id="340" r:id="rId67"/>
    <p:sldId id="341" r:id="rId68"/>
    <p:sldId id="319" r:id="rId69"/>
    <p:sldId id="320" r:id="rId70"/>
    <p:sldId id="321" r:id="rId71"/>
    <p:sldId id="322" r:id="rId72"/>
    <p:sldId id="323" r:id="rId73"/>
    <p:sldId id="324" r:id="rId74"/>
    <p:sldId id="338" r:id="rId75"/>
    <p:sldId id="325" r:id="rId76"/>
    <p:sldId id="347" r:id="rId77"/>
    <p:sldId id="326" r:id="rId78"/>
    <p:sldId id="339" r:id="rId79"/>
    <p:sldId id="328" r:id="rId80"/>
    <p:sldId id="329" r:id="rId81"/>
    <p:sldId id="327" r:id="rId82"/>
    <p:sldId id="331" r:id="rId83"/>
    <p:sldId id="332" r:id="rId84"/>
    <p:sldId id="335" r:id="rId85"/>
    <p:sldId id="337" r:id="rId86"/>
    <p:sldId id="355" r:id="rId87"/>
    <p:sldId id="357" r:id="rId88"/>
    <p:sldId id="358" r:id="rId89"/>
    <p:sldId id="359" r:id="rId90"/>
    <p:sldId id="360" r:id="rId91"/>
    <p:sldId id="361" r:id="rId92"/>
    <p:sldId id="362" r:id="rId93"/>
    <p:sldId id="367" r:id="rId94"/>
    <p:sldId id="356" r:id="rId95"/>
    <p:sldId id="363" r:id="rId96"/>
    <p:sldId id="364" r:id="rId97"/>
    <p:sldId id="365" r:id="rId98"/>
    <p:sldId id="366" r:id="rId99"/>
    <p:sldId id="369" r:id="rId100"/>
    <p:sldId id="370" r:id="rId101"/>
    <p:sldId id="371" r:id="rId102"/>
    <p:sldId id="372" r:id="rId103"/>
    <p:sldId id="374" r:id="rId104"/>
    <p:sldId id="373" r:id="rId105"/>
    <p:sldId id="375" r:id="rId106"/>
    <p:sldId id="376" r:id="rId107"/>
    <p:sldId id="377" r:id="rId108"/>
    <p:sldId id="378" r:id="rId109"/>
    <p:sldId id="346" r:id="rId1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presentationPr>
</file>

<file path=ppt/tableStyles.xml><?xml version="1.0" encoding="utf-8"?>
<a:tblStyleLst xmlns:a="http://schemas.openxmlformats.org/drawingml/2006/main" def="{5C22544A-7EE6-4342-B048-85BDC9FD1C3A}">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86" autoAdjust="0"/>
  </p:normalViewPr>
  <p:slideViewPr>
    <p:cSldViewPr>
      <p:cViewPr varScale="1">
        <p:scale>
          <a:sx n="80" d="100"/>
          <a:sy n="80" d="100"/>
        </p:scale>
        <p:origin x="-1445" y="-77"/>
      </p:cViewPr>
      <p:guideLst>
        <p:guide orient="horz" pos="2160"/>
        <p:guide pos="2880"/>
      </p:guideLst>
    </p:cSldViewPr>
  </p:slideViewPr>
  <p:outlineViewPr>
    <p:cViewPr>
      <p:scale>
        <a:sx n="33" d="100"/>
        <a:sy n="33" d="100"/>
      </p:scale>
      <p:origin x="0" y="5693"/>
    </p:cViewPr>
  </p:outlineViewPr>
  <p:notesTextViewPr>
    <p:cViewPr>
      <p:scale>
        <a:sx n="100" d="100"/>
        <a:sy n="100" d="100"/>
      </p:scale>
      <p:origin x="0" y="0"/>
    </p:cViewPr>
  </p:notesTextViewPr>
  <p:notesViewPr>
    <p:cSldViewPr>
      <p:cViewPr varScale="1">
        <p:scale>
          <a:sx n="64" d="100"/>
          <a:sy n="64" d="100"/>
        </p:scale>
        <p:origin x="-3144"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slide" Target="slides/slide108.xml"/><Relationship Id="rId115"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E18A95-5032-4A3A-A442-FC6A5A79586D}" type="datetimeFigureOut">
              <a:rPr lang="fr-FR" smtClean="0"/>
              <a:pPr/>
              <a:t>15/02/2017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3C002D-63E6-4D95-8D59-1C3A8D4CC00B}"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FC2262-FB8B-444E-8D08-0EFE9099F418}" type="datetimeFigureOut">
              <a:rPr lang="fr-FR" smtClean="0"/>
              <a:pPr/>
              <a:t>15/02/2017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139336-C592-4798-90E8-3FDC3970A70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Samsung : </a:t>
            </a:r>
            <a:r>
              <a:rPr lang="fr-FR" dirty="0" err="1" smtClean="0"/>
              <a:t>Exynos</a:t>
            </a:r>
            <a:r>
              <a:rPr lang="fr-FR" dirty="0" smtClean="0"/>
              <a:t> / Apple : A8 / Intel : ATOM</a:t>
            </a:r>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8</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73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74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75</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76</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77</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78</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79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80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81</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82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PC 104 / Intel : </a:t>
            </a:r>
            <a:r>
              <a:rPr lang="fr-FR" dirty="0" err="1" smtClean="0"/>
              <a:t>Gallileo</a:t>
            </a:r>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12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83</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84</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85</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86</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87</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88</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89</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90</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91</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92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15</a:t>
            </a:fld>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93</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94</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95</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96</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97</a:t>
            </a:fld>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98</a:t>
            </a:fld>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99</a:t>
            </a:fld>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100</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101</a:t>
            </a:fld>
            <a:endParaRPr lang="fr-F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102</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67</a:t>
            </a:fld>
            <a:endParaRPr lang="fr-F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103</a:t>
            </a:fld>
            <a:endParaRPr lang="fr-F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104</a:t>
            </a:fld>
            <a:endParaRPr lang="fr-F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105</a:t>
            </a:fld>
            <a:endParaRPr lang="fr-F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106</a:t>
            </a:fld>
            <a:endParaRPr lang="fr-F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107</a:t>
            </a:fld>
            <a:endParaRPr lang="fr-F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108</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68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69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70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71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D139336-C592-4798-90E8-3FDC3970A70E}" type="slidenum">
              <a:rPr lang="fr-FR" smtClean="0"/>
              <a:pPr/>
              <a:t>72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9" name="ZoneTexte 8"/>
          <p:cNvSpPr txBox="1"/>
          <p:nvPr userDrawn="1"/>
        </p:nvSpPr>
        <p:spPr>
          <a:xfrm>
            <a:off x="6983760" y="0"/>
            <a:ext cx="2160240" cy="369332"/>
          </a:xfrm>
          <a:prstGeom prst="rect">
            <a:avLst/>
          </a:prstGeom>
          <a:solidFill>
            <a:srgbClr val="0070C0"/>
          </a:solidFill>
        </p:spPr>
        <p:txBody>
          <a:bodyPr wrap="square" rtlCol="0">
            <a:spAutoFit/>
          </a:bodyPr>
          <a:lstStyle/>
          <a:p>
            <a:pPr algn="r"/>
            <a:r>
              <a:rPr lang="fr-FR" b="1" dirty="0" smtClean="0">
                <a:solidFill>
                  <a:schemeClr val="bg1"/>
                </a:solidFill>
              </a:rPr>
              <a:t>Page </a:t>
            </a:r>
            <a:fld id="{563DC4B6-6805-4765-9153-E56B4D47CC6A}" type="slidenum">
              <a:rPr lang="fr-FR" b="1" smtClean="0">
                <a:solidFill>
                  <a:schemeClr val="bg1"/>
                </a:solidFill>
              </a:rPr>
              <a:pPr algn="r"/>
              <a:t>‹N°›</a:t>
            </a:fld>
            <a:r>
              <a:rPr lang="fr-FR" b="1" dirty="0" smtClean="0">
                <a:solidFill>
                  <a:schemeClr val="bg1"/>
                </a:solidFill>
              </a:rPr>
              <a:t> / 107</a:t>
            </a:r>
            <a:endParaRPr lang="fr-FR" b="1" dirty="0">
              <a:solidFill>
                <a:schemeClr val="bg1"/>
              </a:solidFill>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05C3A6-827A-4524-B1AE-7E5FDAA20EF8}"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9A4003-C15F-4D20-A266-698482EBE5BD}" type="slidenum">
              <a:rPr lang="fr-FR" smtClean="0"/>
              <a:pPr/>
              <a:t>‹N°›</a:t>
            </a:fld>
            <a:endParaRPr lang="fr-F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05C3A6-827A-4524-B1AE-7E5FDAA20EF8}"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9A4003-C15F-4D20-A266-698482EBE5BD}" type="slidenum">
              <a:rPr lang="fr-FR" smtClean="0"/>
              <a:pPr/>
              <a:t>‹N°›</a:t>
            </a:fld>
            <a:endParaRPr lang="fr-F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2F90BC3-4D99-42F1-9894-90BDD90E4EDC}"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BB5A77-BD99-4D26-868F-EF6B40C53F29}"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F90BC3-4D99-42F1-9894-90BDD90E4EDC}"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BB5A77-BD99-4D26-868F-EF6B40C53F29}"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2F90BC3-4D99-42F1-9894-90BDD90E4EDC}"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BB5A77-BD99-4D26-868F-EF6B40C53F29}"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2F90BC3-4D99-42F1-9894-90BDD90E4EDC}" type="datetimeFigureOut">
              <a:rPr lang="fr-FR" smtClean="0"/>
              <a:pPr/>
              <a:t>15/02/2017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BB5A77-BD99-4D26-868F-EF6B40C53F29}"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2F90BC3-4D99-42F1-9894-90BDD90E4EDC}" type="datetimeFigureOut">
              <a:rPr lang="fr-FR" smtClean="0"/>
              <a:pPr/>
              <a:t>15/02/2017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BB5A77-BD99-4D26-868F-EF6B40C53F29}"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2F90BC3-4D99-42F1-9894-90BDD90E4EDC}" type="datetimeFigureOut">
              <a:rPr lang="fr-FR" smtClean="0"/>
              <a:pPr/>
              <a:t>15/02/2017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BB5A77-BD99-4D26-868F-EF6B40C53F29}"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2F90BC3-4D99-42F1-9894-90BDD90E4EDC}" type="datetimeFigureOut">
              <a:rPr lang="fr-FR" smtClean="0"/>
              <a:pPr/>
              <a:t>15/02/2017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BB5A77-BD99-4D26-868F-EF6B40C53F29}"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2F90BC3-4D99-42F1-9894-90BDD90E4EDC}" type="datetimeFigureOut">
              <a:rPr lang="fr-FR" smtClean="0"/>
              <a:pPr/>
              <a:t>15/02/2017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BB5A77-BD99-4D26-868F-EF6B40C53F2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905C3A6-827A-4524-B1AE-7E5FDAA20EF8}"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9A4003-C15F-4D20-A266-698482EBE5BD}" type="slidenum">
              <a:rPr lang="fr-FR" smtClean="0"/>
              <a:pPr/>
              <a:t>‹N°›</a:t>
            </a:fld>
            <a:endParaRPr lang="fr-F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2F90BC3-4D99-42F1-9894-90BDD90E4EDC}" type="datetimeFigureOut">
              <a:rPr lang="fr-FR" smtClean="0"/>
              <a:pPr/>
              <a:t>15/02/2017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BB5A77-BD99-4D26-868F-EF6B40C53F29}"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F90BC3-4D99-42F1-9894-90BDD90E4EDC}"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BB5A77-BD99-4D26-868F-EF6B40C53F29}"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2F90BC3-4D99-42F1-9894-90BDD90E4EDC}"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BB5A77-BD99-4D26-868F-EF6B40C53F2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905C3A6-827A-4524-B1AE-7E5FDAA20EF8}" type="datetimeFigureOut">
              <a:rPr lang="fr-FR" smtClean="0"/>
              <a:pPr/>
              <a:t>15/02/2017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49A4003-C15F-4D20-A266-698482EBE5BD}" type="slidenum">
              <a:rPr lang="fr-FR" smtClean="0"/>
              <a:pPr/>
              <a:t>‹N°›</a:t>
            </a:fld>
            <a:endParaRPr lang="fr-F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905C3A6-827A-4524-B1AE-7E5FDAA20EF8}" type="datetimeFigureOut">
              <a:rPr lang="fr-FR" smtClean="0"/>
              <a:pPr/>
              <a:t>15/02/2017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9A4003-C15F-4D20-A266-698482EBE5BD}" type="slidenum">
              <a:rPr lang="fr-FR" smtClean="0"/>
              <a:pPr/>
              <a:t>‹N°›</a:t>
            </a:fld>
            <a:endParaRPr lang="fr-F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905C3A6-827A-4524-B1AE-7E5FDAA20EF8}" type="datetimeFigureOut">
              <a:rPr lang="fr-FR" smtClean="0"/>
              <a:pPr/>
              <a:t>15/02/2017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49A4003-C15F-4D20-A266-698482EBE5BD}" type="slidenum">
              <a:rPr lang="fr-FR" smtClean="0"/>
              <a:pPr/>
              <a:t>‹N°›</a:t>
            </a:fld>
            <a:endParaRPr lang="fr-F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5905C3A6-827A-4524-B1AE-7E5FDAA20EF8}" type="datetimeFigureOut">
              <a:rPr lang="fr-FR" smtClean="0"/>
              <a:pPr/>
              <a:t>15/02/2017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49A4003-C15F-4D20-A266-698482EBE5BD}" type="slidenum">
              <a:rPr lang="fr-FR" smtClean="0"/>
              <a:pPr/>
              <a:t>‹N°›</a:t>
            </a:fld>
            <a:endParaRPr lang="fr-F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05C3A6-827A-4524-B1AE-7E5FDAA20EF8}" type="datetimeFigureOut">
              <a:rPr lang="fr-FR" smtClean="0"/>
              <a:pPr/>
              <a:t>15/02/2017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7010400" y="0"/>
            <a:ext cx="2133600" cy="365125"/>
          </a:xfrm>
        </p:spPr>
        <p:txBody>
          <a:bodyPr/>
          <a:lstStyle/>
          <a:p>
            <a:fld id="{149A4003-C15F-4D20-A266-698482EBE5BD}" type="slidenum">
              <a:rPr lang="fr-FR" smtClean="0"/>
              <a:pPr/>
              <a:t>‹N°›</a:t>
            </a:fld>
            <a:r>
              <a:rPr lang="fr-FR" dirty="0" smtClean="0"/>
              <a:t> / 91</a:t>
            </a:r>
            <a:endParaRPr lang="fr-FR"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905C3A6-827A-4524-B1AE-7E5FDAA20EF8}" type="datetimeFigureOut">
              <a:rPr lang="fr-FR" smtClean="0"/>
              <a:pPr/>
              <a:t>15/02/2017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9A4003-C15F-4D20-A266-698482EBE5BD}" type="slidenum">
              <a:rPr lang="fr-FR" smtClean="0"/>
              <a:pPr/>
              <a:t>‹N°›</a:t>
            </a:fld>
            <a:endParaRPr lang="fr-F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905C3A6-827A-4524-B1AE-7E5FDAA20EF8}" type="datetimeFigureOut">
              <a:rPr lang="fr-FR" smtClean="0"/>
              <a:pPr/>
              <a:t>15/02/2017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49A4003-C15F-4D20-A266-698482EBE5BD}" type="slidenum">
              <a:rPr lang="fr-FR" smtClean="0"/>
              <a:pPr/>
              <a:t>‹N°›</a:t>
            </a:fld>
            <a:endParaRPr lang="fr-F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5C3A6-827A-4524-B1AE-7E5FDAA20EF8}" type="datetimeFigureOut">
              <a:rPr lang="fr-FR" smtClean="0"/>
              <a:pPr/>
              <a:t>15/02/2017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A4003-C15F-4D20-A266-698482EBE5B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90BC3-4D99-42F1-9894-90BDD90E4EDC}" type="datetimeFigureOut">
              <a:rPr lang="fr-FR" smtClean="0"/>
              <a:pPr/>
              <a:t>15/02/2017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B5A77-BD99-4D26-868F-EF6B40C53F2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10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http://xenomai.org/embedded-hardware/"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http://xenomai.org/migrating-from-xenomai-2-x-to-3-x/"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10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jpeg"/></Relationships>
</file>

<file path=ppt/slides/_rels/slide108.xml.rels><?xml version="1.0" encoding="UTF-8" standalone="yes"?>
<Relationships xmlns="http://schemas.openxmlformats.org/package/2006/relationships"><Relationship Id="rId3" Type="http://schemas.openxmlformats.org/officeDocument/2006/relationships/hyperlink" Target="http://www.blaess.fr/christophe/" TargetMode="External"/><Relationship Id="rId7" Type="http://schemas.openxmlformats.org/officeDocument/2006/relationships/hyperlink" Target="http://dchabal.developpez.com/tutoriels/linux/xenomai/"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hyperlink" Target="http://free-electrons.com/doc/training/buildroot/buildroot-slides.pdf" TargetMode="External"/><Relationship Id="rId5" Type="http://schemas.openxmlformats.org/officeDocument/2006/relationships/hyperlink" Target="https://www.canal-u.tv/producteurs/centre_d_enseignement_multimedia_universitaire_c_e_m_u/ensicaen/architecture_et_technologie_des_ordinateurs" TargetMode="External"/><Relationship Id="rId4" Type="http://schemas.openxmlformats.org/officeDocument/2006/relationships/hyperlink" Target="http://syst.univ-brest.fr/~boukhobza/index.php/systemes-dexploitation-pour-lembarqu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3.jpeg"/></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7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9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86.jpeg"/><Relationship Id="rId4" Type="http://schemas.openxmlformats.org/officeDocument/2006/relationships/image" Target="../media/image85.png"/></Relationships>
</file>

<file path=ppt/slides/_rels/slide9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s://wiki.linuxfoundation.org/realtime/start"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Plan</a:t>
            </a:r>
            <a:endParaRPr lang="fr-FR" b="1" dirty="0">
              <a:solidFill>
                <a:schemeClr val="bg1"/>
              </a:solidFill>
            </a:endParaRPr>
          </a:p>
        </p:txBody>
      </p:sp>
      <p:sp>
        <p:nvSpPr>
          <p:cNvPr id="1025" name="Rectangle 1"/>
          <p:cNvSpPr>
            <a:spLocks noChangeArrowheads="1"/>
          </p:cNvSpPr>
          <p:nvPr/>
        </p:nvSpPr>
        <p:spPr bwMode="auto">
          <a:xfrm>
            <a:off x="539552" y="22064"/>
            <a:ext cx="8112982" cy="6863320"/>
          </a:xfrm>
          <a:prstGeom prst="rect">
            <a:avLst/>
          </a:prstGeom>
          <a:noFill/>
          <a:ln w="9525">
            <a:noFill/>
            <a:miter lim="800000"/>
            <a:headEnd/>
            <a:tailEnd/>
          </a:ln>
          <a:effectLst/>
        </p:spPr>
        <p:txBody>
          <a:bodyPr vert="horz" wrap="none" lIns="630039" tIns="304704" rIns="91440" bIns="0" numCol="1" anchor="ctr" anchorCtr="0" compatLnSpc="1">
            <a:prstTxWarp prst="textNoShape">
              <a:avLst/>
            </a:prstTxWarp>
            <a:spAutoFit/>
          </a:bodyPr>
          <a:lstStyle/>
          <a:p>
            <a:pPr marL="269875" marR="0" lvl="0" indent="-269875" algn="l" defTabSz="914400" rtl="0" eaLnBrk="1" fontAlgn="base" latinLnBrk="0" hangingPunct="1">
              <a:lnSpc>
                <a:spcPct val="100000"/>
              </a:lnSpc>
              <a:spcBef>
                <a:spcPct val="0"/>
              </a:spcBef>
              <a:spcAft>
                <a:spcPts val="1200"/>
              </a:spcAft>
              <a:buClrTx/>
              <a:buSzTx/>
              <a:buFontTx/>
              <a:buChar char="•"/>
              <a:tabLst/>
            </a:pPr>
            <a:r>
              <a:rPr kumimoji="0" lang="fr-FR"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Introduction </a:t>
            </a:r>
          </a:p>
          <a:p>
            <a:pPr marL="269875" marR="0" lvl="0" indent="-269875" algn="l" defTabSz="914400" rtl="0" eaLnBrk="0" fontAlgn="base" latinLnBrk="0" hangingPunct="0">
              <a:lnSpc>
                <a:spcPct val="100000"/>
              </a:lnSpc>
              <a:spcBef>
                <a:spcPct val="0"/>
              </a:spcBef>
              <a:spcAft>
                <a:spcPct val="0"/>
              </a:spcAft>
              <a:buClrTx/>
              <a:buSzTx/>
              <a:buFontTx/>
              <a:buChar char="•"/>
              <a:tabLst/>
            </a:pPr>
            <a:r>
              <a:rPr kumimoji="0" lang="fr-FR"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Microcontrôleur / Microprocesseur</a:t>
            </a:r>
          </a:p>
          <a:p>
            <a:pPr marL="727075" lvl="1" indent="-269875" eaLnBrk="0" fontAlgn="base" hangingPunct="0">
              <a:spcBef>
                <a:spcPct val="0"/>
              </a:spcBef>
              <a:spcAft>
                <a:spcPct val="0"/>
              </a:spcAft>
              <a:buFontTx/>
              <a:buChar char="•"/>
            </a:pPr>
            <a:r>
              <a:rPr kumimoji="0" lang="fr-FR"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Terminologie</a:t>
            </a:r>
          </a:p>
          <a:p>
            <a:pPr marL="727075" lvl="1" indent="-269875" eaLnBrk="0" fontAlgn="base" hangingPunct="0">
              <a:spcBef>
                <a:spcPct val="0"/>
              </a:spcBef>
              <a:spcAft>
                <a:spcPct val="0"/>
              </a:spcAft>
              <a:buFontTx/>
              <a:buChar char="•"/>
            </a:pPr>
            <a:r>
              <a:rPr lang="fr-FR" sz="2000" b="1" dirty="0" smtClean="0">
                <a:solidFill>
                  <a:srgbClr val="365F91"/>
                </a:solidFill>
                <a:latin typeface="Cambria" pitchFamily="18" charset="0"/>
                <a:ea typeface="Times New Roman" pitchFamily="18" charset="0"/>
                <a:cs typeface="Times New Roman" pitchFamily="18" charset="0"/>
              </a:rPr>
              <a:t>Comparaison de solutions</a:t>
            </a:r>
          </a:p>
          <a:p>
            <a:pPr marL="727075" lvl="1" indent="-269875" eaLnBrk="0" fontAlgn="base" hangingPunct="0">
              <a:spcBef>
                <a:spcPct val="0"/>
              </a:spcBef>
              <a:spcAft>
                <a:spcPct val="0"/>
              </a:spcAft>
              <a:buFontTx/>
              <a:buChar char="•"/>
            </a:pPr>
            <a:r>
              <a:rPr lang="fr-FR" sz="2000" b="1" dirty="0" smtClean="0">
                <a:solidFill>
                  <a:srgbClr val="365F91"/>
                </a:solidFill>
                <a:latin typeface="Cambria" pitchFamily="18" charset="0"/>
                <a:ea typeface="Times New Roman" pitchFamily="18" charset="0"/>
                <a:cs typeface="Times New Roman" pitchFamily="18" charset="0"/>
              </a:rPr>
              <a:t>Choix d’une architecture</a:t>
            </a:r>
            <a:endParaRPr kumimoji="0" lang="fr-FR"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269875" marR="0" lvl="0" indent="-269875" algn="l" defTabSz="914400" rtl="0" eaLnBrk="0" fontAlgn="base" latinLnBrk="0" hangingPunct="0">
              <a:lnSpc>
                <a:spcPct val="100000"/>
              </a:lnSpc>
              <a:spcBef>
                <a:spcPts val="1200"/>
              </a:spcBef>
              <a:spcAft>
                <a:spcPct val="0"/>
              </a:spcAft>
              <a:buClrTx/>
              <a:buSzTx/>
              <a:buFontTx/>
              <a:buChar char="•"/>
              <a:tabLst/>
            </a:pPr>
            <a:r>
              <a:rPr kumimoji="0" lang="fr-FR"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Apports  d’un système d’exploitation</a:t>
            </a:r>
          </a:p>
          <a:p>
            <a:pPr marL="727075" lvl="1" indent="-269875" eaLnBrk="0" fontAlgn="base" hangingPunct="0">
              <a:spcBef>
                <a:spcPct val="0"/>
              </a:spcBef>
              <a:spcAft>
                <a:spcPct val="0"/>
              </a:spcAft>
              <a:buFontTx/>
              <a:buChar char="•"/>
            </a:pPr>
            <a:r>
              <a:rPr lang="fr-FR" sz="2000" b="1" dirty="0" smtClean="0">
                <a:solidFill>
                  <a:srgbClr val="365F91"/>
                </a:solidFill>
                <a:latin typeface="Cambria" pitchFamily="18" charset="0"/>
                <a:ea typeface="Times New Roman" pitchFamily="18" charset="0"/>
                <a:cs typeface="Times New Roman" pitchFamily="18" charset="0"/>
              </a:rPr>
              <a:t>Définition d’un OS</a:t>
            </a:r>
          </a:p>
          <a:p>
            <a:pPr marL="727075" lvl="1" indent="-269875" eaLnBrk="0" fontAlgn="base" hangingPunct="0">
              <a:spcBef>
                <a:spcPct val="0"/>
              </a:spcBef>
              <a:spcAft>
                <a:spcPct val="0"/>
              </a:spcAft>
              <a:buFontTx/>
              <a:buChar char="•"/>
            </a:pPr>
            <a:r>
              <a:rPr lang="fr-FR" sz="2000" b="1" dirty="0" smtClean="0">
                <a:solidFill>
                  <a:srgbClr val="365F91"/>
                </a:solidFill>
                <a:latin typeface="Cambria" pitchFamily="18" charset="0"/>
                <a:ea typeface="Times New Roman" pitchFamily="18" charset="0"/>
                <a:cs typeface="Times New Roman" pitchFamily="18" charset="0"/>
              </a:rPr>
              <a:t>Abstraction des périphériques</a:t>
            </a:r>
          </a:p>
          <a:p>
            <a:pPr marL="727075" lvl="1" indent="-269875" eaLnBrk="0" fontAlgn="base" hangingPunct="0">
              <a:spcBef>
                <a:spcPct val="0"/>
              </a:spcBef>
              <a:spcAft>
                <a:spcPct val="0"/>
              </a:spcAft>
              <a:buFontTx/>
              <a:buChar char="•"/>
            </a:pPr>
            <a:r>
              <a:rPr kumimoji="0" lang="fr-FR"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Exécution des tâches</a:t>
            </a:r>
          </a:p>
          <a:p>
            <a:pPr marL="727075" lvl="1" indent="-269875" eaLnBrk="0" fontAlgn="base" hangingPunct="0">
              <a:spcBef>
                <a:spcPct val="0"/>
              </a:spcBef>
              <a:spcAft>
                <a:spcPct val="0"/>
              </a:spcAft>
              <a:buFontTx/>
              <a:buChar char="•"/>
            </a:pPr>
            <a:r>
              <a:rPr lang="fr-FR" sz="2000" b="1" dirty="0" smtClean="0">
                <a:solidFill>
                  <a:srgbClr val="365F91"/>
                </a:solidFill>
                <a:latin typeface="Cambria" pitchFamily="18" charset="0"/>
                <a:ea typeface="Times New Roman" pitchFamily="18" charset="0"/>
                <a:cs typeface="Times New Roman" pitchFamily="18" charset="0"/>
              </a:rPr>
              <a:t>Mémoire virtuelle et MMU</a:t>
            </a:r>
          </a:p>
          <a:p>
            <a:pPr marL="269875" marR="0" lvl="0" indent="-269875" algn="l" defTabSz="914400" rtl="0" eaLnBrk="0" fontAlgn="base" latinLnBrk="0" hangingPunct="0">
              <a:lnSpc>
                <a:spcPct val="100000"/>
              </a:lnSpc>
              <a:spcBef>
                <a:spcPts val="1200"/>
              </a:spcBef>
              <a:spcAft>
                <a:spcPct val="0"/>
              </a:spcAft>
              <a:buClrTx/>
              <a:buSzTx/>
              <a:buFontTx/>
              <a:buChar char="•"/>
              <a:tabLst/>
            </a:pPr>
            <a:r>
              <a:rPr lang="fr-FR" sz="2400" b="1" dirty="0" smtClean="0">
                <a:solidFill>
                  <a:srgbClr val="365F91"/>
                </a:solidFill>
                <a:latin typeface="Cambria" pitchFamily="18" charset="0"/>
                <a:ea typeface="Times New Roman" pitchFamily="18" charset="0"/>
                <a:cs typeface="Times New Roman" pitchFamily="18" charset="0"/>
              </a:rPr>
              <a:t>Linux pour l’embarqué</a:t>
            </a:r>
          </a:p>
          <a:p>
            <a:pPr marL="727075" lvl="1" indent="-269875" eaLnBrk="0" fontAlgn="base" hangingPunct="0">
              <a:spcBef>
                <a:spcPct val="0"/>
              </a:spcBef>
              <a:spcAft>
                <a:spcPct val="0"/>
              </a:spcAft>
              <a:buFontTx/>
              <a:buChar char="•"/>
            </a:pPr>
            <a:r>
              <a:rPr kumimoji="0" lang="fr-FR"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Pourquoi linux ?</a:t>
            </a:r>
          </a:p>
          <a:p>
            <a:pPr marL="727075" lvl="1" indent="-269875" eaLnBrk="0" fontAlgn="base" hangingPunct="0">
              <a:spcBef>
                <a:spcPct val="0"/>
              </a:spcBef>
              <a:spcAft>
                <a:spcPct val="0"/>
              </a:spcAft>
              <a:buFontTx/>
              <a:buChar char="•"/>
            </a:pPr>
            <a:r>
              <a:rPr lang="fr-FR" sz="2000" b="1" dirty="0" smtClean="0">
                <a:solidFill>
                  <a:srgbClr val="365F91"/>
                </a:solidFill>
                <a:latin typeface="Cambria" pitchFamily="18" charset="0"/>
                <a:ea typeface="Times New Roman" pitchFamily="18" charset="0"/>
                <a:cs typeface="Times New Roman" pitchFamily="18" charset="0"/>
              </a:rPr>
              <a:t>Composants d’un système linux</a:t>
            </a:r>
          </a:p>
          <a:p>
            <a:pPr marL="727075" lvl="1" indent="-269875" eaLnBrk="0" fontAlgn="base" hangingPunct="0">
              <a:spcBef>
                <a:spcPct val="0"/>
              </a:spcBef>
              <a:spcAft>
                <a:spcPct val="0"/>
              </a:spcAft>
              <a:buFontTx/>
              <a:buChar char="•"/>
            </a:pPr>
            <a:r>
              <a:rPr lang="fr-FR" sz="2000" b="1" dirty="0" smtClean="0">
                <a:solidFill>
                  <a:srgbClr val="365F91"/>
                </a:solidFill>
                <a:latin typeface="Cambria" pitchFamily="18" charset="0"/>
                <a:ea typeface="Times New Roman" pitchFamily="18" charset="0"/>
                <a:cs typeface="Times New Roman" pitchFamily="18" charset="0"/>
              </a:rPr>
              <a:t>Démarrage du système </a:t>
            </a:r>
          </a:p>
          <a:p>
            <a:pPr marL="727075" lvl="1" indent="-269875" eaLnBrk="0" fontAlgn="base" hangingPunct="0">
              <a:spcBef>
                <a:spcPct val="0"/>
              </a:spcBef>
              <a:spcAft>
                <a:spcPct val="0"/>
              </a:spcAft>
              <a:buFontTx/>
              <a:buChar char="•"/>
            </a:pPr>
            <a:r>
              <a:rPr kumimoji="0" lang="fr-FR"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rPr>
              <a:t>Temps réel</a:t>
            </a:r>
          </a:p>
          <a:p>
            <a:pPr marL="727075" lvl="1" indent="-269875" eaLnBrk="0" fontAlgn="base" hangingPunct="0">
              <a:spcBef>
                <a:spcPct val="0"/>
              </a:spcBef>
              <a:spcAft>
                <a:spcPct val="0"/>
              </a:spcAft>
              <a:buFontTx/>
              <a:buChar char="•"/>
            </a:pPr>
            <a:r>
              <a:rPr lang="fr-FR" sz="2000" b="1" dirty="0" smtClean="0">
                <a:solidFill>
                  <a:srgbClr val="365F91"/>
                </a:solidFill>
                <a:latin typeface="Cambria" pitchFamily="18" charset="0"/>
                <a:ea typeface="Times New Roman" pitchFamily="18" charset="0"/>
                <a:cs typeface="Times New Roman" pitchFamily="18" charset="0"/>
              </a:rPr>
              <a:t>Les principaux systèmes d’exploitation dans l’embarqué </a:t>
            </a:r>
          </a:p>
          <a:p>
            <a:pPr marL="727075" lvl="1" indent="-269875" eaLnBrk="0" fontAlgn="base" hangingPunct="0">
              <a:spcBef>
                <a:spcPct val="0"/>
              </a:spcBef>
              <a:spcAft>
                <a:spcPct val="0"/>
              </a:spcAft>
              <a:buFontTx/>
              <a:buChar char="•"/>
            </a:pPr>
            <a:r>
              <a:rPr lang="fr-FR" sz="2000" b="1" dirty="0" smtClean="0">
                <a:solidFill>
                  <a:srgbClr val="365F91"/>
                </a:solidFill>
                <a:latin typeface="Cambria" pitchFamily="18" charset="0"/>
                <a:ea typeface="Times New Roman" pitchFamily="18" charset="0"/>
                <a:cs typeface="Times New Roman" pitchFamily="18" charset="0"/>
              </a:rPr>
              <a:t>Construire son système</a:t>
            </a:r>
          </a:p>
          <a:p>
            <a:pPr marL="727075" lvl="1" indent="-269875" eaLnBrk="0" fontAlgn="base" hangingPunct="0">
              <a:spcBef>
                <a:spcPct val="0"/>
              </a:spcBef>
              <a:spcAft>
                <a:spcPct val="0"/>
              </a:spcAft>
              <a:buFontTx/>
              <a:buChar char="•"/>
            </a:pPr>
            <a:r>
              <a:rPr lang="fr-FR" sz="2000" b="1" dirty="0" smtClean="0">
                <a:solidFill>
                  <a:srgbClr val="365F91"/>
                </a:solidFill>
                <a:latin typeface="Cambria" pitchFamily="18" charset="0"/>
                <a:ea typeface="Times New Roman" pitchFamily="18" charset="0"/>
                <a:cs typeface="Times New Roman" pitchFamily="18" charset="0"/>
              </a:rPr>
              <a:t>Amélioration des performances du noyau linux</a:t>
            </a:r>
            <a:endParaRPr kumimoji="0" lang="fr-FR"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pPr marL="727075" lvl="1" indent="-269875" eaLnBrk="0" fontAlgn="base" hangingPunct="0">
              <a:spcBef>
                <a:spcPct val="0"/>
              </a:spcBef>
              <a:spcAft>
                <a:spcPct val="0"/>
              </a:spcAft>
              <a:buFontTx/>
              <a:buChar char="•"/>
            </a:pPr>
            <a:endParaRPr kumimoji="0" lang="fr-FR" sz="20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Choix d’une architecture matérielle</a:t>
            </a:r>
            <a:endParaRPr lang="fr-FR" sz="2400" dirty="0"/>
          </a:p>
        </p:txBody>
      </p:sp>
      <p:sp>
        <p:nvSpPr>
          <p:cNvPr id="11" name="Rectangle 10"/>
          <p:cNvSpPr/>
          <p:nvPr/>
        </p:nvSpPr>
        <p:spPr>
          <a:xfrm>
            <a:off x="323528" y="1196752"/>
            <a:ext cx="8820472" cy="4154984"/>
          </a:xfrm>
          <a:prstGeom prst="rect">
            <a:avLst/>
          </a:prstGeom>
        </p:spPr>
        <p:txBody>
          <a:bodyPr wrap="square">
            <a:spAutoFit/>
          </a:bodyPr>
          <a:lstStyle/>
          <a:p>
            <a:pPr algn="ctr"/>
            <a:r>
              <a:rPr lang="fr-FR" sz="2400" b="1" dirty="0" smtClean="0">
                <a:solidFill>
                  <a:srgbClr val="002060"/>
                </a:solidFill>
              </a:rPr>
              <a:t>Microcontrôleur</a:t>
            </a:r>
          </a:p>
          <a:p>
            <a:pPr algn="ctr"/>
            <a:endParaRPr lang="fr-FR" sz="1200" b="1" dirty="0" smtClean="0">
              <a:solidFill>
                <a:srgbClr val="002060"/>
              </a:solidFill>
            </a:endParaRPr>
          </a:p>
          <a:p>
            <a:pPr marL="269875" indent="-269875">
              <a:buFont typeface="Arial" pitchFamily="34" charset="0"/>
              <a:buChar char="•"/>
            </a:pPr>
            <a:r>
              <a:rPr lang="fr-FR" sz="2400" b="1" dirty="0" smtClean="0">
                <a:solidFill>
                  <a:srgbClr val="002060"/>
                </a:solidFill>
              </a:rPr>
              <a:t>Prix</a:t>
            </a:r>
            <a:r>
              <a:rPr lang="fr-FR" sz="2400" dirty="0" smtClean="0">
                <a:solidFill>
                  <a:srgbClr val="002060"/>
                </a:solidFill>
              </a:rPr>
              <a:t> : conception et réalisation PCB, cout unitaire.</a:t>
            </a:r>
          </a:p>
          <a:p>
            <a:pPr marL="269875" indent="-269875">
              <a:buFont typeface="Arial" pitchFamily="34" charset="0"/>
              <a:buChar char="•"/>
            </a:pPr>
            <a:r>
              <a:rPr lang="fr-FR" sz="2400" b="1" dirty="0" smtClean="0">
                <a:solidFill>
                  <a:srgbClr val="002060"/>
                </a:solidFill>
              </a:rPr>
              <a:t>Simplicité</a:t>
            </a:r>
            <a:r>
              <a:rPr lang="fr-FR" sz="2400" dirty="0" smtClean="0">
                <a:solidFill>
                  <a:srgbClr val="002060"/>
                </a:solidFill>
              </a:rPr>
              <a:t> : fiabilité, code </a:t>
            </a:r>
            <a:r>
              <a:rPr lang="fr-FR" sz="2400" dirty="0" err="1" smtClean="0">
                <a:solidFill>
                  <a:srgbClr val="002060"/>
                </a:solidFill>
              </a:rPr>
              <a:t>certifiable</a:t>
            </a:r>
            <a:r>
              <a:rPr lang="fr-FR" sz="2400" dirty="0" smtClean="0">
                <a:solidFill>
                  <a:srgbClr val="002060"/>
                </a:solidFill>
              </a:rPr>
              <a:t>.</a:t>
            </a:r>
          </a:p>
          <a:p>
            <a:pPr marL="269875" indent="-269875">
              <a:buFont typeface="Arial" pitchFamily="34" charset="0"/>
              <a:buChar char="•"/>
            </a:pPr>
            <a:r>
              <a:rPr lang="fr-FR" sz="2400" b="1" dirty="0" smtClean="0">
                <a:solidFill>
                  <a:srgbClr val="002060"/>
                </a:solidFill>
              </a:rPr>
              <a:t>Prédictibilité</a:t>
            </a:r>
            <a:r>
              <a:rPr lang="fr-FR" sz="2400" dirty="0" smtClean="0">
                <a:solidFill>
                  <a:srgbClr val="002060"/>
                </a:solidFill>
              </a:rPr>
              <a:t> : temps d‘exécution, déterminisme.</a:t>
            </a:r>
          </a:p>
          <a:p>
            <a:endParaRPr lang="fr-FR" sz="2400" b="1" dirty="0" smtClean="0">
              <a:solidFill>
                <a:srgbClr val="002060"/>
              </a:solidFill>
            </a:endParaRPr>
          </a:p>
          <a:p>
            <a:pPr algn="ctr"/>
            <a:r>
              <a:rPr lang="fr-FR" sz="2400" b="1" dirty="0" smtClean="0">
                <a:solidFill>
                  <a:srgbClr val="002060"/>
                </a:solidFill>
              </a:rPr>
              <a:t>Microprocesseur / SOC (système d'exploitation)</a:t>
            </a:r>
          </a:p>
          <a:p>
            <a:pPr algn="ctr"/>
            <a:endParaRPr lang="fr-FR" sz="1200" b="1" dirty="0" smtClean="0">
              <a:solidFill>
                <a:srgbClr val="002060"/>
              </a:solidFill>
            </a:endParaRPr>
          </a:p>
          <a:p>
            <a:pPr marL="269875" indent="-269875">
              <a:buFont typeface="Arial" pitchFamily="34" charset="0"/>
              <a:buChar char="•"/>
            </a:pPr>
            <a:r>
              <a:rPr lang="fr-FR" sz="2400" b="1" dirty="0" smtClean="0">
                <a:solidFill>
                  <a:srgbClr val="002060"/>
                </a:solidFill>
              </a:rPr>
              <a:t>Puissance</a:t>
            </a:r>
            <a:r>
              <a:rPr lang="fr-FR" sz="2400" dirty="0" smtClean="0">
                <a:solidFill>
                  <a:srgbClr val="002060"/>
                </a:solidFill>
              </a:rPr>
              <a:t> : calcul, mémoire, optimisation.</a:t>
            </a:r>
          </a:p>
          <a:p>
            <a:pPr marL="269875" indent="-269875">
              <a:buFont typeface="Arial" pitchFamily="34" charset="0"/>
              <a:buChar char="•"/>
            </a:pPr>
            <a:r>
              <a:rPr lang="fr-FR" sz="2400" b="1" dirty="0" smtClean="0">
                <a:solidFill>
                  <a:srgbClr val="002060"/>
                </a:solidFill>
              </a:rPr>
              <a:t>Evolutivité</a:t>
            </a:r>
            <a:r>
              <a:rPr lang="fr-FR" sz="2400" dirty="0" smtClean="0">
                <a:solidFill>
                  <a:srgbClr val="002060"/>
                </a:solidFill>
              </a:rPr>
              <a:t> : isolation du code métier par rapport au matériel, portabilité.</a:t>
            </a:r>
          </a:p>
          <a:p>
            <a:pPr marL="269875" indent="-269875">
              <a:buFont typeface="Arial" pitchFamily="34" charset="0"/>
              <a:buChar char="•"/>
            </a:pPr>
            <a:r>
              <a:rPr lang="fr-FR" sz="2400" b="1" dirty="0" smtClean="0">
                <a:solidFill>
                  <a:srgbClr val="002060"/>
                </a:solidFill>
              </a:rPr>
              <a:t>Richesse applicative </a:t>
            </a:r>
            <a:r>
              <a:rPr lang="fr-FR" sz="2400" dirty="0" smtClean="0">
                <a:solidFill>
                  <a:srgbClr val="002060"/>
                </a:solidFill>
              </a:rPr>
              <a:t>: piles de protocoles, services…</a:t>
            </a:r>
            <a:endParaRPr lang="fr-FR" sz="24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p:cNvPicPr>
            <a:picLocks noChangeAspect="1" noChangeArrowheads="1"/>
          </p:cNvPicPr>
          <p:nvPr/>
        </p:nvPicPr>
        <p:blipFill>
          <a:blip r:embed="rId3" cstate="print"/>
          <a:srcRect/>
          <a:stretch>
            <a:fillRect/>
          </a:stretch>
        </p:blipFill>
        <p:spPr bwMode="auto">
          <a:xfrm>
            <a:off x="1403648" y="1628800"/>
            <a:ext cx="6985000" cy="4921250"/>
          </a:xfrm>
          <a:prstGeom prst="rect">
            <a:avLst/>
          </a:prstGeom>
          <a:noFill/>
          <a:ln w="9525">
            <a:noFill/>
            <a:miter lim="800000"/>
            <a:headEnd/>
            <a:tailEnd/>
          </a:ln>
        </p:spPr>
      </p:pic>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452320"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1431161"/>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Le patch PREMPT-RT</a:t>
            </a:r>
          </a:p>
          <a:p>
            <a:pPr marL="628650" indent="-266700">
              <a:spcBef>
                <a:spcPts val="1800"/>
              </a:spcBef>
              <a:buFont typeface="Arial" pitchFamily="34" charset="0"/>
              <a:buChar char="•"/>
            </a:pPr>
            <a:r>
              <a:rPr lang="fr-FR" sz="2400" b="1" dirty="0" err="1" smtClean="0">
                <a:solidFill>
                  <a:srgbClr val="002060"/>
                </a:solidFill>
              </a:rPr>
              <a:t>make</a:t>
            </a:r>
            <a:r>
              <a:rPr lang="fr-FR" sz="2400" b="1" dirty="0" smtClean="0">
                <a:solidFill>
                  <a:srgbClr val="002060"/>
                </a:solidFill>
              </a:rPr>
              <a:t> linux-</a:t>
            </a:r>
            <a:r>
              <a:rPr lang="fr-FR" sz="2400" b="1" dirty="0" err="1" smtClean="0">
                <a:solidFill>
                  <a:srgbClr val="002060"/>
                </a:solidFill>
              </a:rPr>
              <a:t>menuconfig</a:t>
            </a:r>
            <a:endParaRPr lang="fr-FR" sz="2400" dirty="0" smtClean="0">
              <a:solidFill>
                <a:srgbClr val="002060"/>
              </a:solidFill>
              <a:cs typeface="Courier New" pitchFamily="49"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452320"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5955476"/>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Systèmes à </a:t>
            </a:r>
            <a:r>
              <a:rPr lang="fr-FR" sz="2400" b="1" dirty="0" err="1" smtClean="0">
                <a:solidFill>
                  <a:srgbClr val="365F91"/>
                </a:solidFill>
                <a:ea typeface="Times New Roman" pitchFamily="18" charset="0"/>
                <a:cs typeface="Times New Roman" pitchFamily="18" charset="0"/>
              </a:rPr>
              <a:t>co</a:t>
            </a:r>
            <a:r>
              <a:rPr lang="fr-FR" sz="2400" b="1" dirty="0" smtClean="0">
                <a:solidFill>
                  <a:srgbClr val="365F91"/>
                </a:solidFill>
                <a:ea typeface="Times New Roman" pitchFamily="18" charset="0"/>
                <a:cs typeface="Times New Roman" pitchFamily="18" charset="0"/>
              </a:rPr>
              <a:t>-noyau - </a:t>
            </a:r>
            <a:r>
              <a:rPr lang="fr-FR" sz="2400" b="1" dirty="0" err="1" smtClean="0">
                <a:solidFill>
                  <a:srgbClr val="365F91"/>
                </a:solidFill>
                <a:ea typeface="Times New Roman" pitchFamily="18" charset="0"/>
                <a:cs typeface="Times New Roman" pitchFamily="18" charset="0"/>
              </a:rPr>
              <a:t>Xenomai</a:t>
            </a:r>
            <a:endParaRPr lang="fr-FR" sz="2400" b="1" dirty="0" smtClean="0">
              <a:solidFill>
                <a:srgbClr val="365F91"/>
              </a:solidFill>
              <a:ea typeface="Times New Roman" pitchFamily="18" charset="0"/>
              <a:cs typeface="Times New Roman" pitchFamily="18" charset="0"/>
            </a:endParaRPr>
          </a:p>
          <a:p>
            <a:pPr marL="628650" indent="-266700">
              <a:spcBef>
                <a:spcPts val="1800"/>
              </a:spcBef>
              <a:buFont typeface="Arial" pitchFamily="34" charset="0"/>
              <a:buChar char="•"/>
            </a:pPr>
            <a:r>
              <a:rPr lang="fr-FR" sz="2400" b="1" dirty="0" smtClean="0">
                <a:solidFill>
                  <a:srgbClr val="002060"/>
                </a:solidFill>
              </a:rPr>
              <a:t>Principe : Utilisation d’un micronoyau pour satisfaire les contraintes temps réel :</a:t>
            </a:r>
          </a:p>
          <a:p>
            <a:pPr marL="628650" indent="-266700">
              <a:spcBef>
                <a:spcPts val="1800"/>
              </a:spcBef>
              <a:buFont typeface="Arial" pitchFamily="34" charset="0"/>
              <a:buChar char="•"/>
            </a:pPr>
            <a:r>
              <a:rPr lang="fr-FR" sz="2400" b="1" dirty="0" smtClean="0">
                <a:solidFill>
                  <a:srgbClr val="002060"/>
                </a:solidFill>
                <a:cs typeface="Courier New" pitchFamily="49" charset="0"/>
              </a:rPr>
              <a:t>Le micronoyau gère : </a:t>
            </a:r>
          </a:p>
          <a:p>
            <a:pPr marL="1085850" lvl="1" indent="-266700">
              <a:buFont typeface="Arial" pitchFamily="34" charset="0"/>
              <a:buChar char="•"/>
            </a:pPr>
            <a:r>
              <a:rPr lang="fr-FR" sz="2400" dirty="0" smtClean="0">
                <a:solidFill>
                  <a:srgbClr val="002060"/>
                </a:solidFill>
                <a:cs typeface="Courier New" pitchFamily="49" charset="0"/>
              </a:rPr>
              <a:t>le </a:t>
            </a:r>
            <a:r>
              <a:rPr lang="fr-FR" sz="2400" dirty="0" err="1" smtClean="0">
                <a:solidFill>
                  <a:srgbClr val="002060"/>
                </a:solidFill>
                <a:cs typeface="Courier New" pitchFamily="49" charset="0"/>
              </a:rPr>
              <a:t>scheduling</a:t>
            </a:r>
            <a:r>
              <a:rPr lang="fr-FR" sz="2400" dirty="0" smtClean="0">
                <a:solidFill>
                  <a:srgbClr val="002060"/>
                </a:solidFill>
                <a:cs typeface="Courier New" pitchFamily="49" charset="0"/>
              </a:rPr>
              <a:t> des tâches temps réel, </a:t>
            </a:r>
          </a:p>
          <a:p>
            <a:pPr marL="1085850" lvl="1" indent="-266700">
              <a:buFont typeface="Arial" pitchFamily="34" charset="0"/>
              <a:buChar char="•"/>
            </a:pPr>
            <a:r>
              <a:rPr lang="fr-FR" sz="2400" dirty="0" smtClean="0">
                <a:solidFill>
                  <a:srgbClr val="002060"/>
                </a:solidFill>
                <a:cs typeface="Courier New" pitchFamily="49" charset="0"/>
              </a:rPr>
              <a:t>les </a:t>
            </a:r>
            <a:r>
              <a:rPr lang="fr-FR" sz="2400" dirty="0" err="1" smtClean="0">
                <a:solidFill>
                  <a:srgbClr val="002060"/>
                </a:solidFill>
                <a:cs typeface="Courier New" pitchFamily="49" charset="0"/>
              </a:rPr>
              <a:t>timers</a:t>
            </a:r>
            <a:r>
              <a:rPr lang="fr-FR" sz="2400" dirty="0" smtClean="0">
                <a:solidFill>
                  <a:srgbClr val="002060"/>
                </a:solidFill>
                <a:cs typeface="Courier New" pitchFamily="49" charset="0"/>
              </a:rPr>
              <a:t>, les interruptions </a:t>
            </a:r>
          </a:p>
          <a:p>
            <a:pPr marL="1085850" lvl="1" indent="-266700">
              <a:buFont typeface="Arial" pitchFamily="34" charset="0"/>
              <a:buChar char="•"/>
            </a:pPr>
            <a:r>
              <a:rPr lang="fr-FR" sz="2400" dirty="0" smtClean="0">
                <a:solidFill>
                  <a:srgbClr val="002060"/>
                </a:solidFill>
                <a:cs typeface="Courier New" pitchFamily="49" charset="0"/>
              </a:rPr>
              <a:t>la communication entre processus</a:t>
            </a:r>
          </a:p>
          <a:p>
            <a:pPr marL="628650" indent="-266700">
              <a:spcBef>
                <a:spcPts val="1800"/>
              </a:spcBef>
              <a:buFont typeface="Arial" pitchFamily="34" charset="0"/>
              <a:buChar char="•"/>
            </a:pPr>
            <a:r>
              <a:rPr lang="fr-FR" sz="2400" b="1" dirty="0" smtClean="0">
                <a:solidFill>
                  <a:srgbClr val="002060"/>
                </a:solidFill>
                <a:cs typeface="Courier New" pitchFamily="49" charset="0"/>
              </a:rPr>
              <a:t>Linux gère les services non temps réel </a:t>
            </a:r>
          </a:p>
          <a:p>
            <a:pPr marL="1085850" lvl="1" indent="-266700">
              <a:buFont typeface="Arial" pitchFamily="34" charset="0"/>
              <a:buChar char="•"/>
            </a:pPr>
            <a:r>
              <a:rPr lang="fr-FR" sz="2400" dirty="0" smtClean="0">
                <a:solidFill>
                  <a:srgbClr val="002060"/>
                </a:solidFill>
                <a:cs typeface="Courier New" pitchFamily="49" charset="0"/>
              </a:rPr>
              <a:t>connectivité réseau, USB… </a:t>
            </a:r>
          </a:p>
          <a:p>
            <a:pPr marL="1085850" lvl="1" indent="-266700">
              <a:buFont typeface="Arial" pitchFamily="34" charset="0"/>
              <a:buChar char="•"/>
            </a:pPr>
            <a:r>
              <a:rPr lang="fr-FR" sz="2400" dirty="0" smtClean="0">
                <a:solidFill>
                  <a:srgbClr val="002060"/>
                </a:solidFill>
                <a:cs typeface="Courier New" pitchFamily="49" charset="0"/>
              </a:rPr>
              <a:t>devient une simple tâche du micronoyau</a:t>
            </a:r>
          </a:p>
          <a:p>
            <a:pPr marL="1085850" lvl="1" indent="-266700">
              <a:buFont typeface="Arial" pitchFamily="34" charset="0"/>
              <a:buChar char="•"/>
            </a:pPr>
            <a:endParaRPr lang="fr-FR" sz="2400" dirty="0" smtClean="0">
              <a:solidFill>
                <a:srgbClr val="002060"/>
              </a:solidFill>
              <a:cs typeface="Courier New" pitchFamily="49" charset="0"/>
            </a:endParaRPr>
          </a:p>
          <a:p>
            <a:pPr marL="1085850" lvl="1" indent="-266700"/>
            <a:r>
              <a:rPr lang="fr-FR" sz="2400" b="1" dirty="0" smtClean="0">
                <a:solidFill>
                  <a:srgbClr val="FF0000"/>
                </a:solidFill>
                <a:cs typeface="Courier New" pitchFamily="49" charset="0"/>
              </a:rPr>
              <a:t>=&gt; </a:t>
            </a:r>
            <a:r>
              <a:rPr lang="fr-FR" sz="2400" b="1" dirty="0" err="1" smtClean="0">
                <a:solidFill>
                  <a:srgbClr val="FF0000"/>
                </a:solidFill>
                <a:cs typeface="Courier New" pitchFamily="49" charset="0"/>
              </a:rPr>
              <a:t>Xenomai</a:t>
            </a:r>
            <a:r>
              <a:rPr lang="fr-FR" sz="2400" b="1" dirty="0" smtClean="0">
                <a:solidFill>
                  <a:srgbClr val="FF0000"/>
                </a:solidFill>
                <a:cs typeface="Courier New" pitchFamily="49" charset="0"/>
              </a:rPr>
              <a:t> et RTAI (Real Time Application Interface) </a:t>
            </a:r>
            <a:br>
              <a:rPr lang="fr-FR" sz="2400" b="1" dirty="0" smtClean="0">
                <a:solidFill>
                  <a:srgbClr val="FF0000"/>
                </a:solidFill>
                <a:cs typeface="Courier New" pitchFamily="49" charset="0"/>
              </a:rPr>
            </a:br>
            <a:r>
              <a:rPr lang="fr-FR" sz="2400" b="1" dirty="0" smtClean="0">
                <a:solidFill>
                  <a:srgbClr val="FF0000"/>
                </a:solidFill>
                <a:cs typeface="Courier New" pitchFamily="49" charset="0"/>
              </a:rPr>
              <a:t>repose sur ce principe</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452320"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5724644"/>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Systèmes à </a:t>
            </a:r>
            <a:r>
              <a:rPr lang="fr-FR" sz="2400" b="1" dirty="0" err="1" smtClean="0">
                <a:solidFill>
                  <a:srgbClr val="365F91"/>
                </a:solidFill>
                <a:ea typeface="Times New Roman" pitchFamily="18" charset="0"/>
                <a:cs typeface="Times New Roman" pitchFamily="18" charset="0"/>
              </a:rPr>
              <a:t>co</a:t>
            </a:r>
            <a:r>
              <a:rPr lang="fr-FR" sz="2400" b="1" dirty="0" smtClean="0">
                <a:solidFill>
                  <a:srgbClr val="365F91"/>
                </a:solidFill>
                <a:ea typeface="Times New Roman" pitchFamily="18" charset="0"/>
                <a:cs typeface="Times New Roman" pitchFamily="18" charset="0"/>
              </a:rPr>
              <a:t>-noyau - </a:t>
            </a:r>
            <a:r>
              <a:rPr lang="fr-FR" sz="2400" b="1" dirty="0" err="1" smtClean="0">
                <a:solidFill>
                  <a:srgbClr val="365F91"/>
                </a:solidFill>
                <a:ea typeface="Times New Roman" pitchFamily="18" charset="0"/>
                <a:cs typeface="Times New Roman" pitchFamily="18" charset="0"/>
              </a:rPr>
              <a:t>Xenomai</a:t>
            </a:r>
            <a:endParaRPr lang="fr-FR" sz="2400" b="1" dirty="0" smtClean="0">
              <a:solidFill>
                <a:srgbClr val="365F91"/>
              </a:solidFill>
              <a:ea typeface="Times New Roman" pitchFamily="18" charset="0"/>
              <a:cs typeface="Times New Roman" pitchFamily="18" charset="0"/>
            </a:endParaRPr>
          </a:p>
          <a:p>
            <a:pPr marL="628650" indent="-266700">
              <a:spcBef>
                <a:spcPts val="1800"/>
              </a:spcBef>
              <a:buFont typeface="Arial" pitchFamily="34" charset="0"/>
              <a:buChar char="•"/>
            </a:pPr>
            <a:r>
              <a:rPr lang="fr-FR" sz="2400" b="1" dirty="0" err="1" smtClean="0">
                <a:solidFill>
                  <a:srgbClr val="002060"/>
                </a:solidFill>
              </a:rPr>
              <a:t>Xenomai</a:t>
            </a:r>
            <a:r>
              <a:rPr lang="fr-FR" sz="2400" b="1" dirty="0" smtClean="0">
                <a:solidFill>
                  <a:srgbClr val="002060"/>
                </a:solidFill>
              </a:rPr>
              <a:t> : OS temps réel qui a Linux pour tâche de fond</a:t>
            </a:r>
          </a:p>
          <a:p>
            <a:pPr marL="628650" indent="-266700">
              <a:spcBef>
                <a:spcPts val="1800"/>
              </a:spcBef>
              <a:buFont typeface="Arial" pitchFamily="34" charset="0"/>
              <a:buChar char="•"/>
            </a:pPr>
            <a:r>
              <a:rPr lang="fr-FR" sz="2400" b="1" dirty="0" smtClean="0">
                <a:solidFill>
                  <a:srgbClr val="002060"/>
                </a:solidFill>
                <a:cs typeface="Courier New" pitchFamily="49" charset="0"/>
              </a:rPr>
              <a:t>Linux est préempté comme une simple tâche.</a:t>
            </a:r>
          </a:p>
          <a:p>
            <a:pPr marL="1085850" lvl="1" indent="-266700">
              <a:buFont typeface="Arial" pitchFamily="34" charset="0"/>
              <a:buChar char="•"/>
            </a:pPr>
            <a:endParaRPr lang="fr-FR" sz="2400" dirty="0" smtClean="0">
              <a:solidFill>
                <a:srgbClr val="002060"/>
              </a:solidFill>
              <a:cs typeface="Courier New" pitchFamily="49" charset="0"/>
            </a:endParaRPr>
          </a:p>
          <a:p>
            <a:pPr marL="1257300" lvl="1" indent="-438150">
              <a:buFont typeface="Symbol" pitchFamily="18" charset="2"/>
              <a:buChar char="Þ"/>
            </a:pPr>
            <a:r>
              <a:rPr lang="fr-FR" sz="2400" b="1" dirty="0" smtClean="0">
                <a:solidFill>
                  <a:srgbClr val="FF0000"/>
                </a:solidFill>
                <a:cs typeface="Courier New" pitchFamily="49" charset="0"/>
              </a:rPr>
              <a:t>La préemption impossible des sections critiques du noyau linux n’a plus d’importance</a:t>
            </a:r>
          </a:p>
          <a:p>
            <a:pPr marL="1257300" lvl="1" indent="-438150">
              <a:buFont typeface="Symbol" pitchFamily="18" charset="2"/>
              <a:buChar char="Þ"/>
            </a:pPr>
            <a:r>
              <a:rPr lang="fr-FR" sz="2400" b="1" dirty="0" smtClean="0">
                <a:solidFill>
                  <a:srgbClr val="FF0000"/>
                </a:solidFill>
                <a:cs typeface="Courier New" pitchFamily="49" charset="0"/>
              </a:rPr>
              <a:t>Les tâches gérées par </a:t>
            </a:r>
            <a:r>
              <a:rPr lang="fr-FR" sz="2400" b="1" dirty="0" err="1" smtClean="0">
                <a:solidFill>
                  <a:srgbClr val="FF0000"/>
                </a:solidFill>
                <a:cs typeface="Courier New" pitchFamily="49" charset="0"/>
              </a:rPr>
              <a:t>Xenomai</a:t>
            </a:r>
            <a:r>
              <a:rPr lang="fr-FR" sz="2400" b="1" dirty="0" smtClean="0">
                <a:solidFill>
                  <a:srgbClr val="FF0000"/>
                </a:solidFill>
                <a:cs typeface="Courier New" pitchFamily="49" charset="0"/>
              </a:rPr>
              <a:t> apportent ainsi une garantie d'exécution temps réel dur</a:t>
            </a:r>
          </a:p>
          <a:p>
            <a:pPr marL="800100" indent="-438150">
              <a:buFont typeface="Arial" pitchFamily="34" charset="0"/>
              <a:buChar char="•"/>
            </a:pPr>
            <a:endParaRPr lang="fr-FR" sz="2400" b="1" dirty="0" smtClean="0">
              <a:solidFill>
                <a:schemeClr val="tx2"/>
              </a:solidFill>
              <a:cs typeface="Courier New" pitchFamily="49" charset="0"/>
            </a:endParaRPr>
          </a:p>
          <a:p>
            <a:pPr marL="800100" indent="-438150">
              <a:buFont typeface="Arial" pitchFamily="34" charset="0"/>
              <a:buChar char="•"/>
            </a:pPr>
            <a:r>
              <a:rPr lang="fr-FR" sz="2400" b="1" dirty="0" smtClean="0">
                <a:solidFill>
                  <a:srgbClr val="002060"/>
                </a:solidFill>
                <a:cs typeface="Courier New" pitchFamily="49" charset="0"/>
              </a:rPr>
              <a:t>Problème :  deux OS = deux ordonnanceurs</a:t>
            </a:r>
          </a:p>
          <a:p>
            <a:pPr marL="1257300" lvl="2" indent="-438150">
              <a:buFont typeface="Arial" pitchFamily="34" charset="0"/>
              <a:buChar char="•"/>
            </a:pPr>
            <a:r>
              <a:rPr lang="fr-FR" sz="2400" b="1" dirty="0" smtClean="0">
                <a:solidFill>
                  <a:srgbClr val="002060"/>
                </a:solidFill>
                <a:cs typeface="Courier New" pitchFamily="49" charset="0"/>
              </a:rPr>
              <a:t>partager le matériel ?</a:t>
            </a:r>
          </a:p>
          <a:p>
            <a:pPr marL="1257300" lvl="2" indent="-438150">
              <a:buFont typeface="Arial" pitchFamily="34" charset="0"/>
              <a:buChar char="•"/>
            </a:pPr>
            <a:r>
              <a:rPr lang="fr-FR" sz="2400" b="1" dirty="0" smtClean="0">
                <a:solidFill>
                  <a:srgbClr val="002060"/>
                </a:solidFill>
                <a:cs typeface="Courier New" pitchFamily="49" charset="0"/>
              </a:rPr>
              <a:t>faire interagir les tâches Linux et </a:t>
            </a:r>
            <a:r>
              <a:rPr lang="fr-FR" sz="2400" b="1" dirty="0" err="1" smtClean="0">
                <a:solidFill>
                  <a:srgbClr val="002060"/>
                </a:solidFill>
                <a:cs typeface="Courier New" pitchFamily="49" charset="0"/>
              </a:rPr>
              <a:t>Xenomai</a:t>
            </a:r>
            <a:r>
              <a:rPr lang="fr-FR" sz="2400" b="1" dirty="0" smtClean="0">
                <a:solidFill>
                  <a:srgbClr val="002060"/>
                </a:solidFill>
                <a:cs typeface="Courier New" pitchFamily="49" charset="0"/>
              </a:rPr>
              <a:t> entre-elles ?</a:t>
            </a:r>
          </a:p>
          <a:p>
            <a:pPr marL="1257300" lvl="2" indent="-438150">
              <a:buFont typeface="Arial" pitchFamily="34" charset="0"/>
              <a:buChar char="•"/>
            </a:pPr>
            <a:r>
              <a:rPr lang="fr-FR" sz="2400" b="1" dirty="0" smtClean="0">
                <a:solidFill>
                  <a:srgbClr val="002060"/>
                </a:solidFill>
                <a:cs typeface="Courier New" pitchFamily="49" charset="0"/>
              </a:rPr>
              <a:t>traiter les interruptions ?</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452320"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3046988"/>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Systèmes à </a:t>
            </a:r>
            <a:r>
              <a:rPr lang="fr-FR" sz="2400" b="1" dirty="0" err="1" smtClean="0">
                <a:solidFill>
                  <a:srgbClr val="365F91"/>
                </a:solidFill>
                <a:ea typeface="Times New Roman" pitchFamily="18" charset="0"/>
                <a:cs typeface="Times New Roman" pitchFamily="18" charset="0"/>
              </a:rPr>
              <a:t>co</a:t>
            </a:r>
            <a:r>
              <a:rPr lang="fr-FR" sz="2400" b="1" dirty="0" smtClean="0">
                <a:solidFill>
                  <a:srgbClr val="365F91"/>
                </a:solidFill>
                <a:ea typeface="Times New Roman" pitchFamily="18" charset="0"/>
                <a:cs typeface="Times New Roman" pitchFamily="18" charset="0"/>
              </a:rPr>
              <a:t>-noyau – </a:t>
            </a:r>
            <a:r>
              <a:rPr lang="fr-FR" sz="2400" b="1" dirty="0" err="1" smtClean="0">
                <a:solidFill>
                  <a:srgbClr val="365F91"/>
                </a:solidFill>
                <a:ea typeface="Times New Roman" pitchFamily="18" charset="0"/>
                <a:cs typeface="Times New Roman" pitchFamily="18" charset="0"/>
              </a:rPr>
              <a:t>Xenomai</a:t>
            </a:r>
            <a:endParaRPr lang="fr-FR" sz="2400" b="1" dirty="0" smtClean="0">
              <a:solidFill>
                <a:srgbClr val="365F91"/>
              </a:solidFill>
              <a:ea typeface="Times New Roman" pitchFamily="18" charset="0"/>
              <a:cs typeface="Times New Roman" pitchFamily="18" charset="0"/>
            </a:endParaRPr>
          </a:p>
          <a:p>
            <a:pPr lvl="0"/>
            <a:endParaRPr lang="fr-FR" sz="2400" b="1" dirty="0" smtClean="0">
              <a:solidFill>
                <a:srgbClr val="365F91"/>
              </a:solidFill>
              <a:ea typeface="Times New Roman" pitchFamily="18" charset="0"/>
              <a:cs typeface="Times New Roman" pitchFamily="18" charset="0"/>
            </a:endParaRPr>
          </a:p>
          <a:p>
            <a:pPr lvl="0"/>
            <a:endParaRPr lang="fr-FR" sz="2400" b="1" dirty="0" smtClean="0">
              <a:solidFill>
                <a:srgbClr val="365F91"/>
              </a:solidFill>
              <a:ea typeface="Times New Roman" pitchFamily="18" charset="0"/>
              <a:cs typeface="Times New Roman" pitchFamily="18" charset="0"/>
            </a:endParaRPr>
          </a:p>
          <a:p>
            <a:pPr lvl="0"/>
            <a:endParaRPr lang="fr-FR" sz="2400" b="1" dirty="0" smtClean="0">
              <a:solidFill>
                <a:srgbClr val="365F91"/>
              </a:solidFill>
              <a:ea typeface="Times New Roman" pitchFamily="18" charset="0"/>
              <a:cs typeface="Times New Roman" pitchFamily="18" charset="0"/>
            </a:endParaRPr>
          </a:p>
          <a:p>
            <a:pPr lvl="0"/>
            <a:endParaRPr lang="fr-FR" sz="2400" b="1" dirty="0" smtClean="0">
              <a:solidFill>
                <a:srgbClr val="365F91"/>
              </a:solidFill>
              <a:ea typeface="Times New Roman" pitchFamily="18" charset="0"/>
              <a:cs typeface="Times New Roman" pitchFamily="18" charset="0"/>
            </a:endParaRPr>
          </a:p>
          <a:p>
            <a:pPr lvl="0"/>
            <a:endParaRPr lang="fr-FR" sz="2400" b="1" dirty="0" smtClean="0">
              <a:solidFill>
                <a:srgbClr val="365F91"/>
              </a:solidFill>
              <a:ea typeface="Times New Roman" pitchFamily="18" charset="0"/>
              <a:cs typeface="Times New Roman" pitchFamily="18" charset="0"/>
            </a:endParaRPr>
          </a:p>
          <a:p>
            <a:pPr lvl="0" algn="ctr"/>
            <a:r>
              <a:rPr lang="fr-FR" sz="2400" b="1" dirty="0" smtClean="0">
                <a:solidFill>
                  <a:srgbClr val="365F91"/>
                </a:solidFill>
                <a:ea typeface="Times New Roman" pitchFamily="18" charset="0"/>
                <a:cs typeface="Times New Roman" pitchFamily="18" charset="0"/>
              </a:rPr>
              <a:t>Utilisation d’un « dispatcheur » ou « </a:t>
            </a:r>
            <a:r>
              <a:rPr lang="fr-FR" sz="2400" b="1" dirty="0" err="1" smtClean="0">
                <a:solidFill>
                  <a:srgbClr val="365F91"/>
                </a:solidFill>
                <a:ea typeface="Times New Roman" pitchFamily="18" charset="0"/>
                <a:cs typeface="Times New Roman" pitchFamily="18" charset="0"/>
              </a:rPr>
              <a:t>hyperviseur</a:t>
            </a:r>
            <a:r>
              <a:rPr lang="fr-FR" sz="2400" b="1" dirty="0" smtClean="0">
                <a:solidFill>
                  <a:srgbClr val="365F91"/>
                </a:solidFill>
                <a:ea typeface="Times New Roman" pitchFamily="18" charset="0"/>
                <a:cs typeface="Times New Roman" pitchFamily="18" charset="0"/>
              </a:rPr>
              <a:t> »</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746" name="Picture 2" descr="Image non disponible"/>
          <p:cNvPicPr>
            <a:picLocks noChangeAspect="1" noChangeArrowheads="1"/>
          </p:cNvPicPr>
          <p:nvPr/>
        </p:nvPicPr>
        <p:blipFill>
          <a:blip r:embed="rId3" cstate="print"/>
          <a:srcRect b="21548"/>
          <a:stretch>
            <a:fillRect/>
          </a:stretch>
        </p:blipFill>
        <p:spPr bwMode="auto">
          <a:xfrm>
            <a:off x="3059832" y="1340768"/>
            <a:ext cx="3043538" cy="1574244"/>
          </a:xfrm>
          <a:prstGeom prst="rect">
            <a:avLst/>
          </a:prstGeom>
          <a:noFill/>
        </p:spPr>
      </p:pic>
      <p:pic>
        <p:nvPicPr>
          <p:cNvPr id="31748" name="Picture 4" descr="Image non disponible"/>
          <p:cNvPicPr>
            <a:picLocks noChangeAspect="1" noChangeArrowheads="1"/>
          </p:cNvPicPr>
          <p:nvPr/>
        </p:nvPicPr>
        <p:blipFill>
          <a:blip r:embed="rId4" cstate="print"/>
          <a:srcRect b="6091"/>
          <a:stretch>
            <a:fillRect/>
          </a:stretch>
        </p:blipFill>
        <p:spPr bwMode="auto">
          <a:xfrm>
            <a:off x="3275856" y="3429000"/>
            <a:ext cx="3384376" cy="3130548"/>
          </a:xfrm>
          <a:prstGeom prst="rect">
            <a:avLst/>
          </a:prstGeom>
          <a:noFill/>
        </p:spPr>
      </p:pic>
      <p:sp>
        <p:nvSpPr>
          <p:cNvPr id="15" name="ZoneTexte 14"/>
          <p:cNvSpPr txBox="1"/>
          <p:nvPr/>
        </p:nvSpPr>
        <p:spPr>
          <a:xfrm>
            <a:off x="179512" y="4941168"/>
            <a:ext cx="2969916" cy="923330"/>
          </a:xfrm>
          <a:prstGeom prst="rect">
            <a:avLst/>
          </a:prstGeom>
          <a:noFill/>
        </p:spPr>
        <p:txBody>
          <a:bodyPr wrap="none" rtlCol="0">
            <a:spAutoFit/>
          </a:bodyPr>
          <a:lstStyle/>
          <a:p>
            <a:r>
              <a:rPr lang="fr-FR" dirty="0" smtClean="0">
                <a:solidFill>
                  <a:schemeClr val="tx2">
                    <a:lumMod val="75000"/>
                  </a:schemeClr>
                </a:solidFill>
              </a:rPr>
              <a:t>ADEOS est un </a:t>
            </a:r>
            <a:r>
              <a:rPr lang="fr-FR" dirty="0" err="1" smtClean="0">
                <a:solidFill>
                  <a:schemeClr val="tx2">
                    <a:lumMod val="75000"/>
                  </a:schemeClr>
                </a:solidFill>
              </a:rPr>
              <a:t>nanokernel</a:t>
            </a:r>
            <a:r>
              <a:rPr lang="fr-FR" dirty="0" smtClean="0">
                <a:solidFill>
                  <a:schemeClr val="tx2">
                    <a:lumMod val="75000"/>
                  </a:schemeClr>
                </a:solidFill>
              </a:rPr>
              <a:t> qui </a:t>
            </a:r>
          </a:p>
          <a:p>
            <a:r>
              <a:rPr lang="fr-FR" dirty="0" smtClean="0">
                <a:solidFill>
                  <a:schemeClr val="tx2">
                    <a:lumMod val="75000"/>
                  </a:schemeClr>
                </a:solidFill>
              </a:rPr>
              <a:t>se présente sous la forme </a:t>
            </a:r>
          </a:p>
          <a:p>
            <a:r>
              <a:rPr lang="fr-FR" dirty="0" smtClean="0">
                <a:solidFill>
                  <a:schemeClr val="tx2">
                    <a:lumMod val="75000"/>
                  </a:schemeClr>
                </a:solidFill>
              </a:rPr>
              <a:t>d'un patch du noyau Linux</a:t>
            </a:r>
            <a:endParaRPr lang="fr-FR" dirty="0">
              <a:solidFill>
                <a:schemeClr val="tx2">
                  <a:lumMod val="75000"/>
                </a:schemeClr>
              </a:solidFill>
            </a:endParaRP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non disponible"/>
          <p:cNvPicPr>
            <a:picLocks noChangeAspect="1" noChangeArrowheads="1"/>
          </p:cNvPicPr>
          <p:nvPr/>
        </p:nvPicPr>
        <p:blipFill>
          <a:blip r:embed="rId3" cstate="print"/>
          <a:srcRect b="8365"/>
          <a:stretch>
            <a:fillRect/>
          </a:stretch>
        </p:blipFill>
        <p:spPr bwMode="auto">
          <a:xfrm>
            <a:off x="1403648" y="2132856"/>
            <a:ext cx="5544616" cy="3193654"/>
          </a:xfrm>
          <a:prstGeom prst="rect">
            <a:avLst/>
          </a:prstGeom>
          <a:noFill/>
        </p:spPr>
      </p:pic>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452320"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2077492"/>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Systèmes à </a:t>
            </a:r>
            <a:r>
              <a:rPr lang="fr-FR" sz="2400" b="1" dirty="0" err="1" smtClean="0">
                <a:solidFill>
                  <a:srgbClr val="365F91"/>
                </a:solidFill>
                <a:ea typeface="Times New Roman" pitchFamily="18" charset="0"/>
                <a:cs typeface="Times New Roman" pitchFamily="18" charset="0"/>
              </a:rPr>
              <a:t>co</a:t>
            </a:r>
            <a:r>
              <a:rPr lang="fr-FR" sz="2400" b="1" dirty="0" smtClean="0">
                <a:solidFill>
                  <a:srgbClr val="365F91"/>
                </a:solidFill>
                <a:ea typeface="Times New Roman" pitchFamily="18" charset="0"/>
                <a:cs typeface="Times New Roman" pitchFamily="18" charset="0"/>
              </a:rPr>
              <a:t>-noyau – </a:t>
            </a:r>
            <a:r>
              <a:rPr lang="fr-FR" sz="2400" b="1" dirty="0" err="1" smtClean="0">
                <a:solidFill>
                  <a:srgbClr val="365F91"/>
                </a:solidFill>
                <a:ea typeface="Times New Roman" pitchFamily="18" charset="0"/>
                <a:cs typeface="Times New Roman" pitchFamily="18" charset="0"/>
              </a:rPr>
              <a:t>Xenomai</a:t>
            </a:r>
            <a:endParaRPr lang="fr-FR" sz="2400" b="1" dirty="0" smtClean="0">
              <a:solidFill>
                <a:srgbClr val="365F91"/>
              </a:solidFill>
              <a:ea typeface="Times New Roman" pitchFamily="18" charset="0"/>
              <a:cs typeface="Times New Roman" pitchFamily="18" charset="0"/>
            </a:endParaRPr>
          </a:p>
          <a:p>
            <a:pPr lvl="0"/>
            <a:endParaRPr lang="fr-FR" sz="2400" b="1" dirty="0" smtClean="0">
              <a:solidFill>
                <a:srgbClr val="365F91"/>
              </a:solidFill>
              <a:ea typeface="Times New Roman" pitchFamily="18" charset="0"/>
              <a:cs typeface="Times New Roman" pitchFamily="18" charset="0"/>
            </a:endParaRPr>
          </a:p>
          <a:p>
            <a:pPr lvl="0" algn="ctr"/>
            <a:r>
              <a:rPr lang="fr-FR" sz="2400" b="1" dirty="0" smtClean="0">
                <a:solidFill>
                  <a:srgbClr val="365F91"/>
                </a:solidFill>
                <a:ea typeface="Times New Roman" pitchFamily="18" charset="0"/>
                <a:cs typeface="Times New Roman" pitchFamily="18" charset="0"/>
              </a:rPr>
              <a:t>Principe du </a:t>
            </a:r>
            <a:r>
              <a:rPr lang="fr-FR" sz="2400" b="1" dirty="0" err="1" smtClean="0">
                <a:solidFill>
                  <a:srgbClr val="365F91"/>
                </a:solidFill>
                <a:ea typeface="Times New Roman" pitchFamily="18" charset="0"/>
                <a:cs typeface="Times New Roman" pitchFamily="18" charset="0"/>
              </a:rPr>
              <a:t>ipipe</a:t>
            </a:r>
            <a:r>
              <a:rPr lang="fr-FR" sz="2400" b="1" dirty="0" smtClean="0">
                <a:solidFill>
                  <a:srgbClr val="365F91"/>
                </a:solidFill>
                <a:ea typeface="Times New Roman" pitchFamily="18" charset="0"/>
                <a:cs typeface="Times New Roman" pitchFamily="18" charset="0"/>
              </a:rPr>
              <a:t> (</a:t>
            </a:r>
            <a:r>
              <a:rPr lang="fr-FR" sz="2400" b="1" dirty="0" err="1" smtClean="0">
                <a:solidFill>
                  <a:srgbClr val="365F91"/>
                </a:solidFill>
                <a:ea typeface="Times New Roman" pitchFamily="18" charset="0"/>
                <a:cs typeface="Times New Roman" pitchFamily="18" charset="0"/>
              </a:rPr>
              <a:t>Interrupts</a:t>
            </a:r>
            <a:r>
              <a:rPr lang="fr-FR" sz="2400" b="1" dirty="0" smtClean="0">
                <a:solidFill>
                  <a:srgbClr val="365F91"/>
                </a:solidFill>
                <a:ea typeface="Times New Roman" pitchFamily="18" charset="0"/>
                <a:cs typeface="Times New Roman" pitchFamily="18" charset="0"/>
              </a:rPr>
              <a:t> Pipeline)  </a:t>
            </a:r>
            <a:r>
              <a:rPr lang="fr-FR" sz="2400" b="1" dirty="0" err="1" smtClean="0">
                <a:solidFill>
                  <a:srgbClr val="365F91"/>
                </a:solidFill>
                <a:ea typeface="Times New Roman" pitchFamily="18" charset="0"/>
                <a:cs typeface="Times New Roman" pitchFamily="18" charset="0"/>
              </a:rPr>
              <a:t>Adeos</a:t>
            </a:r>
            <a:endParaRPr lang="fr-FR" sz="2400" b="1" dirty="0" smtClean="0">
              <a:solidFill>
                <a:srgbClr val="365F91"/>
              </a:solidFill>
              <a:ea typeface="Times New Roman" pitchFamily="18" charset="0"/>
              <a:cs typeface="Times New Roman" pitchFamily="18" charset="0"/>
            </a:endParaRPr>
          </a:p>
          <a:p>
            <a:pPr marL="4038600" lvl="0">
              <a:spcBef>
                <a:spcPts val="1800"/>
              </a:spcBef>
            </a:pPr>
            <a:r>
              <a:rPr lang="fr-FR" dirty="0" err="1" smtClean="0">
                <a:solidFill>
                  <a:schemeClr val="tx2">
                    <a:lumMod val="75000"/>
                  </a:schemeClr>
                </a:solidFill>
                <a:ea typeface="Times New Roman" pitchFamily="18" charset="0"/>
                <a:cs typeface="Times New Roman" pitchFamily="18" charset="0"/>
              </a:rPr>
              <a:t>ipipe</a:t>
            </a:r>
            <a:r>
              <a:rPr lang="fr-FR" dirty="0" smtClean="0">
                <a:solidFill>
                  <a:schemeClr val="tx2">
                    <a:lumMod val="75000"/>
                  </a:schemeClr>
                </a:solidFill>
                <a:ea typeface="Times New Roman" pitchFamily="18" charset="0"/>
                <a:cs typeface="Times New Roman" pitchFamily="18" charset="0"/>
              </a:rPr>
              <a:t>-</a:t>
            </a:r>
            <a:r>
              <a:rPr lang="fr-FR" dirty="0" err="1" smtClean="0">
                <a:solidFill>
                  <a:schemeClr val="tx2">
                    <a:lumMod val="75000"/>
                  </a:schemeClr>
                </a:solidFill>
                <a:ea typeface="Times New Roman" pitchFamily="18" charset="0"/>
                <a:cs typeface="Times New Roman" pitchFamily="18" charset="0"/>
              </a:rPr>
              <a:t>core</a:t>
            </a:r>
            <a:r>
              <a:rPr lang="fr-FR" dirty="0" smtClean="0">
                <a:solidFill>
                  <a:schemeClr val="tx2">
                    <a:lumMod val="75000"/>
                  </a:schemeClr>
                </a:solidFill>
                <a:ea typeface="Times New Roman" pitchFamily="18" charset="0"/>
                <a:cs typeface="Times New Roman" pitchFamily="18" charset="0"/>
              </a:rPr>
              <a:t>-4.1.18-arm-4.patch</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 name="ZoneTexte 15"/>
          <p:cNvSpPr txBox="1"/>
          <p:nvPr/>
        </p:nvSpPr>
        <p:spPr>
          <a:xfrm>
            <a:off x="683568" y="5589240"/>
            <a:ext cx="7754046" cy="923330"/>
          </a:xfrm>
          <a:prstGeom prst="rect">
            <a:avLst/>
          </a:prstGeom>
          <a:noFill/>
        </p:spPr>
        <p:txBody>
          <a:bodyPr wrap="none" rtlCol="0">
            <a:spAutoFit/>
          </a:bodyPr>
          <a:lstStyle/>
          <a:p>
            <a:r>
              <a:rPr lang="fr-FR" b="1" dirty="0" err="1" smtClean="0">
                <a:solidFill>
                  <a:schemeClr val="tx2">
                    <a:lumMod val="75000"/>
                  </a:schemeClr>
                </a:solidFill>
              </a:rPr>
              <a:t>Interrupt</a:t>
            </a:r>
            <a:r>
              <a:rPr lang="fr-FR" b="1" dirty="0" smtClean="0">
                <a:solidFill>
                  <a:schemeClr val="tx2">
                    <a:lumMod val="75000"/>
                  </a:schemeClr>
                </a:solidFill>
              </a:rPr>
              <a:t> </a:t>
            </a:r>
            <a:r>
              <a:rPr lang="fr-FR" b="1" dirty="0" err="1" smtClean="0">
                <a:solidFill>
                  <a:schemeClr val="tx2">
                    <a:lumMod val="75000"/>
                  </a:schemeClr>
                </a:solidFill>
              </a:rPr>
              <a:t>shield</a:t>
            </a:r>
            <a:r>
              <a:rPr lang="fr-FR" b="1" dirty="0" smtClean="0">
                <a:solidFill>
                  <a:schemeClr val="tx2">
                    <a:lumMod val="75000"/>
                  </a:schemeClr>
                </a:solidFill>
              </a:rPr>
              <a:t>  </a:t>
            </a:r>
            <a:r>
              <a:rPr lang="fr-FR" dirty="0" smtClean="0">
                <a:solidFill>
                  <a:schemeClr val="tx2">
                    <a:lumMod val="75000"/>
                  </a:schemeClr>
                </a:solidFill>
              </a:rPr>
              <a:t>: Bloque les interruptions. Mécanisme de protection des tâches </a:t>
            </a:r>
          </a:p>
          <a:p>
            <a:pPr marL="1701800"/>
            <a:r>
              <a:rPr lang="fr-FR" dirty="0" smtClean="0">
                <a:solidFill>
                  <a:schemeClr val="tx2">
                    <a:lumMod val="75000"/>
                  </a:schemeClr>
                </a:solidFill>
              </a:rPr>
              <a:t>en </a:t>
            </a:r>
            <a:r>
              <a:rPr lang="fr-FR" dirty="0" err="1" smtClean="0">
                <a:solidFill>
                  <a:schemeClr val="tx2">
                    <a:lumMod val="75000"/>
                  </a:schemeClr>
                </a:solidFill>
              </a:rPr>
              <a:t>secondary</a:t>
            </a:r>
            <a:r>
              <a:rPr lang="fr-FR" dirty="0" smtClean="0">
                <a:solidFill>
                  <a:schemeClr val="tx2">
                    <a:lumMod val="75000"/>
                  </a:schemeClr>
                </a:solidFill>
              </a:rPr>
              <a:t> mode (</a:t>
            </a:r>
            <a:r>
              <a:rPr lang="fr-FR" dirty="0" err="1" smtClean="0">
                <a:solidFill>
                  <a:schemeClr val="tx2">
                    <a:lumMod val="75000"/>
                  </a:schemeClr>
                </a:solidFill>
              </a:rPr>
              <a:t>scheduler</a:t>
            </a:r>
            <a:r>
              <a:rPr lang="fr-FR" dirty="0" smtClean="0">
                <a:solidFill>
                  <a:schemeClr val="tx2">
                    <a:lumMod val="75000"/>
                  </a:schemeClr>
                </a:solidFill>
              </a:rPr>
              <a:t> de linux). </a:t>
            </a:r>
          </a:p>
          <a:p>
            <a:pPr marL="1701800"/>
            <a:r>
              <a:rPr lang="fr-FR" b="1" dirty="0" smtClean="0">
                <a:solidFill>
                  <a:schemeClr val="tx2">
                    <a:lumMod val="75000"/>
                  </a:schemeClr>
                </a:solidFill>
              </a:rPr>
              <a:t>Désactivé par défaut</a:t>
            </a:r>
            <a:r>
              <a:rPr lang="fr-FR" dirty="0" smtClean="0">
                <a:solidFill>
                  <a:schemeClr val="tx2">
                    <a:lumMod val="75000"/>
                  </a:schemeClr>
                </a:solidFill>
              </a:rPr>
              <a:t>.</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452320"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6832640"/>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Systèmes à </a:t>
            </a:r>
            <a:r>
              <a:rPr lang="fr-FR" sz="2400" b="1" dirty="0" err="1" smtClean="0">
                <a:solidFill>
                  <a:srgbClr val="365F91"/>
                </a:solidFill>
                <a:ea typeface="Times New Roman" pitchFamily="18" charset="0"/>
                <a:cs typeface="Times New Roman" pitchFamily="18" charset="0"/>
              </a:rPr>
              <a:t>co</a:t>
            </a:r>
            <a:r>
              <a:rPr lang="fr-FR" sz="2400" b="1" dirty="0" smtClean="0">
                <a:solidFill>
                  <a:srgbClr val="365F91"/>
                </a:solidFill>
                <a:ea typeface="Times New Roman" pitchFamily="18" charset="0"/>
                <a:cs typeface="Times New Roman" pitchFamily="18" charset="0"/>
              </a:rPr>
              <a:t>-noyau – </a:t>
            </a:r>
            <a:r>
              <a:rPr lang="fr-FR" sz="2400" b="1" dirty="0" err="1" smtClean="0">
                <a:solidFill>
                  <a:srgbClr val="365F91"/>
                </a:solidFill>
                <a:ea typeface="Times New Roman" pitchFamily="18" charset="0"/>
                <a:cs typeface="Times New Roman" pitchFamily="18" charset="0"/>
              </a:rPr>
              <a:t>Xenomai</a:t>
            </a:r>
            <a:endParaRPr lang="fr-FR" sz="2400" b="1" dirty="0" smtClean="0">
              <a:solidFill>
                <a:srgbClr val="365F91"/>
              </a:solidFill>
              <a:ea typeface="Times New Roman" pitchFamily="18" charset="0"/>
              <a:cs typeface="Times New Roman" pitchFamily="18" charset="0"/>
            </a:endParaRPr>
          </a:p>
          <a:p>
            <a:pPr marL="628650" lvl="0" indent="-266700">
              <a:spcBef>
                <a:spcPts val="1200"/>
              </a:spcBef>
              <a:buFont typeface="Arial" pitchFamily="34" charset="0"/>
              <a:buChar char="•"/>
            </a:pPr>
            <a:r>
              <a:rPr lang="fr-FR" sz="2400" b="1" dirty="0" smtClean="0">
                <a:solidFill>
                  <a:schemeClr val="tx2">
                    <a:lumMod val="75000"/>
                  </a:schemeClr>
                </a:solidFill>
              </a:rPr>
              <a:t>Deux modes d’exécution pour une tâches </a:t>
            </a:r>
            <a:r>
              <a:rPr lang="fr-FR" sz="2400" b="1" dirty="0" err="1" smtClean="0">
                <a:solidFill>
                  <a:schemeClr val="tx2">
                    <a:lumMod val="75000"/>
                  </a:schemeClr>
                </a:solidFill>
              </a:rPr>
              <a:t>Xenomai</a:t>
            </a:r>
            <a:r>
              <a:rPr lang="fr-FR" sz="2400" b="1" dirty="0" smtClean="0">
                <a:solidFill>
                  <a:schemeClr val="tx2">
                    <a:lumMod val="75000"/>
                  </a:schemeClr>
                </a:solidFill>
              </a:rPr>
              <a:t> :</a:t>
            </a:r>
          </a:p>
          <a:p>
            <a:pPr marL="1085850" lvl="1" indent="-266700">
              <a:buFont typeface="Arial" pitchFamily="34" charset="0"/>
              <a:buChar char="•"/>
            </a:pPr>
            <a:r>
              <a:rPr lang="fr-FR" sz="2400" b="1" dirty="0" smtClean="0">
                <a:solidFill>
                  <a:schemeClr val="tx2">
                    <a:lumMod val="75000"/>
                  </a:schemeClr>
                </a:solidFill>
              </a:rPr>
              <a:t>Mode User (courantes) </a:t>
            </a:r>
          </a:p>
          <a:p>
            <a:pPr marL="1085850" lvl="1" indent="-266700">
              <a:buFont typeface="Arial" pitchFamily="34" charset="0"/>
              <a:buChar char="•"/>
            </a:pPr>
            <a:r>
              <a:rPr lang="fr-FR" sz="2400" b="1" dirty="0" smtClean="0">
                <a:solidFill>
                  <a:schemeClr val="tx2">
                    <a:lumMod val="75000"/>
                  </a:schemeClr>
                </a:solidFill>
              </a:rPr>
              <a:t>Mode </a:t>
            </a:r>
            <a:r>
              <a:rPr lang="fr-FR" sz="2400" b="1" dirty="0" err="1" smtClean="0">
                <a:solidFill>
                  <a:schemeClr val="tx2">
                    <a:lumMod val="75000"/>
                  </a:schemeClr>
                </a:solidFill>
              </a:rPr>
              <a:t>Kernel</a:t>
            </a:r>
            <a:endParaRPr lang="fr-FR" sz="2400" b="1" dirty="0" smtClean="0">
              <a:solidFill>
                <a:schemeClr val="tx2">
                  <a:lumMod val="75000"/>
                </a:schemeClr>
              </a:solidFill>
            </a:endParaRPr>
          </a:p>
          <a:p>
            <a:pPr marL="628650" indent="-266700">
              <a:spcBef>
                <a:spcPts val="1200"/>
              </a:spcBef>
              <a:buFont typeface="Arial" pitchFamily="34" charset="0"/>
              <a:buChar char="•"/>
            </a:pPr>
            <a:r>
              <a:rPr lang="fr-FR" sz="2400" b="1" dirty="0" smtClean="0">
                <a:solidFill>
                  <a:schemeClr val="tx2">
                    <a:lumMod val="75000"/>
                  </a:schemeClr>
                </a:solidFill>
              </a:rPr>
              <a:t>Un grand nombre d’architectures supportées : </a:t>
            </a:r>
          </a:p>
          <a:p>
            <a:pPr marL="1085850" lvl="1" indent="-266700">
              <a:buFont typeface="Arial" pitchFamily="34" charset="0"/>
              <a:buChar char="•"/>
            </a:pPr>
            <a:r>
              <a:rPr lang="fr-FR" sz="2400" dirty="0" smtClean="0">
                <a:solidFill>
                  <a:schemeClr val="tx2">
                    <a:lumMod val="75000"/>
                  </a:schemeClr>
                </a:solidFill>
                <a:hlinkClick r:id="rId3"/>
              </a:rPr>
              <a:t>http://xenomai.org/embedded-hardware/</a:t>
            </a:r>
            <a:r>
              <a:rPr lang="fr-FR" sz="2400" dirty="0" smtClean="0">
                <a:solidFill>
                  <a:schemeClr val="tx2">
                    <a:lumMod val="75000"/>
                  </a:schemeClr>
                </a:solidFill>
              </a:rPr>
              <a:t> </a:t>
            </a:r>
          </a:p>
          <a:p>
            <a:pPr marL="628650" indent="-266700">
              <a:spcBef>
                <a:spcPts val="1200"/>
              </a:spcBef>
              <a:buFont typeface="Arial" pitchFamily="34" charset="0"/>
              <a:buChar char="•"/>
            </a:pPr>
            <a:r>
              <a:rPr lang="fr-FR" sz="2400" b="1" dirty="0" smtClean="0">
                <a:solidFill>
                  <a:schemeClr val="tx2">
                    <a:lumMod val="75000"/>
                  </a:schemeClr>
                </a:solidFill>
              </a:rPr>
              <a:t>API et skins :</a:t>
            </a:r>
          </a:p>
          <a:p>
            <a:pPr marL="1085850" lvl="1" indent="-266700">
              <a:buFont typeface="Arial" pitchFamily="34" charset="0"/>
              <a:buChar char="•"/>
            </a:pPr>
            <a:r>
              <a:rPr lang="fr-FR" sz="2400" b="1" dirty="0" smtClean="0">
                <a:solidFill>
                  <a:schemeClr val="tx2">
                    <a:lumMod val="75000"/>
                  </a:schemeClr>
                </a:solidFill>
              </a:rPr>
              <a:t>API (Native) très complète :</a:t>
            </a:r>
          </a:p>
          <a:p>
            <a:pPr marL="1543050" lvl="2" indent="-266700">
              <a:buFont typeface="Arial" pitchFamily="34" charset="0"/>
              <a:buChar char="•"/>
            </a:pPr>
            <a:r>
              <a:rPr lang="fr-FR" dirty="0" smtClean="0">
                <a:solidFill>
                  <a:schemeClr val="tx2">
                    <a:lumMod val="75000"/>
                  </a:schemeClr>
                </a:solidFill>
              </a:rPr>
              <a:t>    tâches avec 99 niveaux de priorité, round robin optionnel…</a:t>
            </a:r>
          </a:p>
          <a:p>
            <a:pPr marL="1543050" lvl="2" indent="-266700">
              <a:buFont typeface="Arial" pitchFamily="34" charset="0"/>
              <a:buChar char="•"/>
            </a:pPr>
            <a:r>
              <a:rPr lang="fr-FR" dirty="0" smtClean="0">
                <a:solidFill>
                  <a:schemeClr val="tx2">
                    <a:lumMod val="75000"/>
                  </a:schemeClr>
                </a:solidFill>
              </a:rPr>
              <a:t>    files de messages ;</a:t>
            </a:r>
          </a:p>
          <a:p>
            <a:pPr marL="1543050" lvl="2" indent="-266700">
              <a:buFont typeface="Arial" pitchFamily="34" charset="0"/>
              <a:buChar char="•"/>
            </a:pPr>
            <a:r>
              <a:rPr lang="fr-FR" dirty="0" smtClean="0">
                <a:solidFill>
                  <a:schemeClr val="tx2">
                    <a:lumMod val="75000"/>
                  </a:schemeClr>
                </a:solidFill>
              </a:rPr>
              <a:t>    allocation dynamique de mémoire spécifique RT ;</a:t>
            </a:r>
          </a:p>
          <a:p>
            <a:pPr marL="1543050" lvl="2" indent="-266700">
              <a:buFont typeface="Arial" pitchFamily="34" charset="0"/>
              <a:buChar char="•"/>
            </a:pPr>
            <a:r>
              <a:rPr lang="fr-FR" dirty="0" smtClean="0">
                <a:solidFill>
                  <a:schemeClr val="tx2">
                    <a:lumMod val="75000"/>
                  </a:schemeClr>
                </a:solidFill>
              </a:rPr>
              <a:t>    sémaphores ;</a:t>
            </a:r>
          </a:p>
          <a:p>
            <a:pPr marL="1543050" lvl="2" indent="-266700">
              <a:buFont typeface="Arial" pitchFamily="34" charset="0"/>
              <a:buChar char="•"/>
            </a:pPr>
            <a:r>
              <a:rPr lang="fr-FR" dirty="0" smtClean="0">
                <a:solidFill>
                  <a:schemeClr val="tx2">
                    <a:lumMod val="75000"/>
                  </a:schemeClr>
                </a:solidFill>
              </a:rPr>
              <a:t>    </a:t>
            </a:r>
            <a:r>
              <a:rPr lang="fr-FR" dirty="0" err="1" smtClean="0">
                <a:solidFill>
                  <a:schemeClr val="tx2">
                    <a:lumMod val="75000"/>
                  </a:schemeClr>
                </a:solidFill>
              </a:rPr>
              <a:t>watchdogs</a:t>
            </a:r>
            <a:r>
              <a:rPr lang="fr-FR" dirty="0" smtClean="0">
                <a:solidFill>
                  <a:schemeClr val="tx2">
                    <a:lumMod val="75000"/>
                  </a:schemeClr>
                </a:solidFill>
              </a:rPr>
              <a:t> ;</a:t>
            </a:r>
          </a:p>
          <a:p>
            <a:pPr marL="1543050" lvl="2" indent="-266700">
              <a:buFont typeface="Arial" pitchFamily="34" charset="0"/>
              <a:buChar char="•"/>
            </a:pPr>
            <a:r>
              <a:rPr lang="fr-FR" dirty="0" smtClean="0">
                <a:solidFill>
                  <a:schemeClr val="tx2">
                    <a:lumMod val="75000"/>
                  </a:schemeClr>
                </a:solidFill>
              </a:rPr>
              <a:t>    </a:t>
            </a:r>
            <a:r>
              <a:rPr lang="fr-FR" dirty="0" err="1" smtClean="0">
                <a:solidFill>
                  <a:schemeClr val="tx2">
                    <a:lumMod val="75000"/>
                  </a:schemeClr>
                </a:solidFill>
              </a:rPr>
              <a:t>timers</a:t>
            </a:r>
            <a:r>
              <a:rPr lang="fr-FR" dirty="0" smtClean="0">
                <a:solidFill>
                  <a:schemeClr val="tx2">
                    <a:lumMod val="75000"/>
                  </a:schemeClr>
                </a:solidFill>
              </a:rPr>
              <a:t> ;</a:t>
            </a:r>
          </a:p>
          <a:p>
            <a:pPr marL="1543050" lvl="2" indent="-266700">
              <a:buFont typeface="Arial" pitchFamily="34" charset="0"/>
              <a:buChar char="•"/>
            </a:pPr>
            <a:r>
              <a:rPr lang="fr-FR" dirty="0" smtClean="0">
                <a:solidFill>
                  <a:schemeClr val="tx2">
                    <a:lumMod val="75000"/>
                  </a:schemeClr>
                </a:solidFill>
              </a:rPr>
              <a:t>    </a:t>
            </a:r>
            <a:r>
              <a:rPr lang="fr-FR" dirty="0" err="1" smtClean="0">
                <a:solidFill>
                  <a:schemeClr val="tx2">
                    <a:lumMod val="75000"/>
                  </a:schemeClr>
                </a:solidFill>
              </a:rPr>
              <a:t>mutexes</a:t>
            </a:r>
            <a:r>
              <a:rPr lang="fr-FR" dirty="0" smtClean="0">
                <a:solidFill>
                  <a:schemeClr val="tx2">
                    <a:lumMod val="75000"/>
                  </a:schemeClr>
                </a:solidFill>
              </a:rPr>
              <a:t> ;</a:t>
            </a:r>
          </a:p>
          <a:p>
            <a:pPr marL="1543050" lvl="2" indent="-266700">
              <a:buFont typeface="Arial" pitchFamily="34" charset="0"/>
              <a:buChar char="•"/>
            </a:pPr>
            <a:r>
              <a:rPr lang="fr-FR" dirty="0" smtClean="0">
                <a:solidFill>
                  <a:schemeClr val="tx2">
                    <a:lumMod val="75000"/>
                  </a:schemeClr>
                </a:solidFill>
              </a:rPr>
              <a:t>    …</a:t>
            </a:r>
          </a:p>
          <a:p>
            <a:pPr marL="1543050" lvl="2" indent="-266700">
              <a:buFont typeface="Arial" pitchFamily="34" charset="0"/>
              <a:buChar char="•"/>
            </a:pPr>
            <a:endParaRPr lang="fr-FR" sz="2400" dirty="0" smtClean="0">
              <a:solidFill>
                <a:schemeClr val="tx2">
                  <a:lumMod val="75000"/>
                </a:schemeClr>
              </a:solidFill>
            </a:endParaRPr>
          </a:p>
          <a:p>
            <a:pPr marL="1085850" lvl="1" indent="-266700">
              <a:buFont typeface="Arial" pitchFamily="34" charset="0"/>
              <a:buChar char="•"/>
            </a:pPr>
            <a:endParaRPr lang="fr-FR" sz="2400" b="1" dirty="0" smtClean="0">
              <a:solidFill>
                <a:schemeClr val="tx2">
                  <a:lumMod val="75000"/>
                </a:schemeClr>
              </a:solidFill>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452320"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63401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Systèmes à </a:t>
            </a:r>
            <a:r>
              <a:rPr lang="fr-FR" sz="2400" b="1" dirty="0" err="1" smtClean="0">
                <a:solidFill>
                  <a:srgbClr val="365F91"/>
                </a:solidFill>
                <a:ea typeface="Times New Roman" pitchFamily="18" charset="0"/>
                <a:cs typeface="Times New Roman" pitchFamily="18" charset="0"/>
              </a:rPr>
              <a:t>co</a:t>
            </a:r>
            <a:r>
              <a:rPr lang="fr-FR" sz="2400" b="1" dirty="0" smtClean="0">
                <a:solidFill>
                  <a:srgbClr val="365F91"/>
                </a:solidFill>
                <a:ea typeface="Times New Roman" pitchFamily="18" charset="0"/>
                <a:cs typeface="Times New Roman" pitchFamily="18" charset="0"/>
              </a:rPr>
              <a:t>-noyau – </a:t>
            </a:r>
            <a:r>
              <a:rPr lang="fr-FR" sz="2400" b="1" dirty="0" err="1" smtClean="0">
                <a:solidFill>
                  <a:srgbClr val="365F91"/>
                </a:solidFill>
                <a:ea typeface="Times New Roman" pitchFamily="18" charset="0"/>
                <a:cs typeface="Times New Roman" pitchFamily="18" charset="0"/>
              </a:rPr>
              <a:t>Xenomai</a:t>
            </a:r>
            <a:endParaRPr lang="fr-FR" sz="2400" b="1" dirty="0" smtClean="0">
              <a:solidFill>
                <a:srgbClr val="365F91"/>
              </a:solidFill>
              <a:ea typeface="Times New Roman" pitchFamily="18" charset="0"/>
              <a:cs typeface="Times New Roman" pitchFamily="18" charset="0"/>
            </a:endParaRPr>
          </a:p>
          <a:p>
            <a:pPr marL="628650" indent="-266700">
              <a:spcBef>
                <a:spcPts val="1200"/>
              </a:spcBef>
              <a:buFont typeface="Arial" pitchFamily="34" charset="0"/>
              <a:buChar char="•"/>
            </a:pPr>
            <a:r>
              <a:rPr lang="fr-FR" sz="2400" b="1" dirty="0" smtClean="0">
                <a:solidFill>
                  <a:schemeClr val="tx2">
                    <a:lumMod val="75000"/>
                  </a:schemeClr>
                </a:solidFill>
              </a:rPr>
              <a:t>API et skins :</a:t>
            </a:r>
          </a:p>
          <a:p>
            <a:pPr marL="1085850" lvl="1" indent="-266700">
              <a:spcBef>
                <a:spcPts val="1200"/>
              </a:spcBef>
              <a:buFont typeface="Arial" pitchFamily="34" charset="0"/>
              <a:buChar char="•"/>
            </a:pPr>
            <a:r>
              <a:rPr lang="en-US" sz="2400" b="1" dirty="0" smtClean="0">
                <a:solidFill>
                  <a:srgbClr val="FF0000"/>
                </a:solidFill>
              </a:rPr>
              <a:t>Migrating from </a:t>
            </a:r>
            <a:r>
              <a:rPr lang="en-US" sz="2400" b="1" dirty="0" err="1" smtClean="0">
                <a:solidFill>
                  <a:srgbClr val="FF0000"/>
                </a:solidFill>
              </a:rPr>
              <a:t>Xenomai</a:t>
            </a:r>
            <a:r>
              <a:rPr lang="en-US" sz="2400" b="1" dirty="0" smtClean="0">
                <a:solidFill>
                  <a:srgbClr val="FF0000"/>
                </a:solidFill>
              </a:rPr>
              <a:t> 2.x to 3.x</a:t>
            </a:r>
            <a:r>
              <a:rPr lang="fr-FR" sz="2400" b="1" dirty="0" smtClean="0">
                <a:solidFill>
                  <a:srgbClr val="FF0000"/>
                </a:solidFill>
              </a:rPr>
              <a:t> </a:t>
            </a:r>
          </a:p>
          <a:p>
            <a:pPr marL="1543050" lvl="2" indent="-266700">
              <a:buFont typeface="Arial" pitchFamily="34" charset="0"/>
              <a:buChar char="•"/>
            </a:pPr>
            <a:r>
              <a:rPr lang="fr-FR" sz="2400" b="1" dirty="0" smtClean="0">
                <a:solidFill>
                  <a:schemeClr val="tx2">
                    <a:lumMod val="75000"/>
                  </a:schemeClr>
                </a:solidFill>
              </a:rPr>
              <a:t>Nouvelle API : </a:t>
            </a:r>
            <a:r>
              <a:rPr lang="fr-FR" sz="2400" b="1" dirty="0" err="1" smtClean="0">
                <a:solidFill>
                  <a:srgbClr val="FF0000"/>
                </a:solidFill>
              </a:rPr>
              <a:t>alchemy</a:t>
            </a:r>
            <a:r>
              <a:rPr lang="fr-FR" sz="2400" b="1" dirty="0" smtClean="0">
                <a:solidFill>
                  <a:schemeClr val="tx2">
                    <a:lumMod val="75000"/>
                  </a:schemeClr>
                </a:solidFill>
              </a:rPr>
              <a:t> remplace </a:t>
            </a:r>
            <a:r>
              <a:rPr lang="fr-FR" sz="2400" b="1" dirty="0" smtClean="0">
                <a:solidFill>
                  <a:srgbClr val="FF0000"/>
                </a:solidFill>
              </a:rPr>
              <a:t>native</a:t>
            </a:r>
          </a:p>
          <a:p>
            <a:pPr marL="1543050" lvl="2" indent="-266700">
              <a:buFont typeface="Arial" pitchFamily="34" charset="0"/>
              <a:buChar char="•"/>
            </a:pPr>
            <a:r>
              <a:rPr lang="fr-FR" sz="1600" dirty="0" smtClean="0">
                <a:solidFill>
                  <a:schemeClr val="tx2">
                    <a:lumMod val="75000"/>
                  </a:schemeClr>
                </a:solidFill>
                <a:hlinkClick r:id="rId3"/>
              </a:rPr>
              <a:t>http://xenomai.org/migrating-from-xenomai-2-x-to-3-x/</a:t>
            </a:r>
            <a:r>
              <a:rPr lang="fr-FR" sz="1600" dirty="0" smtClean="0">
                <a:solidFill>
                  <a:schemeClr val="tx2">
                    <a:lumMod val="75000"/>
                  </a:schemeClr>
                </a:solidFill>
              </a:rPr>
              <a:t> </a:t>
            </a:r>
          </a:p>
          <a:p>
            <a:pPr marL="1543050" lvl="2" indent="-266700">
              <a:spcBef>
                <a:spcPts val="1200"/>
              </a:spcBef>
              <a:buFont typeface="Arial" pitchFamily="34" charset="0"/>
              <a:buChar char="•"/>
            </a:pPr>
            <a:endParaRPr lang="fr-FR" sz="2400" b="1" dirty="0" smtClean="0">
              <a:solidFill>
                <a:srgbClr val="FF0000"/>
              </a:solidFill>
            </a:endParaRPr>
          </a:p>
          <a:p>
            <a:pPr marL="1085850" lvl="1" indent="-266700">
              <a:buFont typeface="Arial" pitchFamily="34" charset="0"/>
              <a:buChar char="•"/>
            </a:pPr>
            <a:endParaRPr lang="fr-FR" sz="2400" b="1" dirty="0" smtClean="0">
              <a:solidFill>
                <a:schemeClr val="tx2">
                  <a:lumMod val="75000"/>
                </a:schemeClr>
              </a:solidFill>
            </a:endParaRPr>
          </a:p>
          <a:p>
            <a:pPr marL="1085850" lvl="1" indent="-266700">
              <a:buFont typeface="Arial" pitchFamily="34" charset="0"/>
              <a:buChar char="•"/>
            </a:pPr>
            <a:endParaRPr lang="fr-FR" sz="2400" b="1" dirty="0" smtClean="0">
              <a:solidFill>
                <a:schemeClr val="tx2">
                  <a:lumMod val="75000"/>
                </a:schemeClr>
              </a:solidFill>
            </a:endParaRPr>
          </a:p>
          <a:p>
            <a:pPr marL="1085850" lvl="1" indent="-266700">
              <a:buFont typeface="Arial" pitchFamily="34" charset="0"/>
              <a:buChar char="•"/>
            </a:pPr>
            <a:endParaRPr lang="fr-FR" sz="2400" b="1" dirty="0" smtClean="0">
              <a:solidFill>
                <a:schemeClr val="tx2">
                  <a:lumMod val="75000"/>
                </a:schemeClr>
              </a:solidFill>
            </a:endParaRPr>
          </a:p>
          <a:p>
            <a:pPr marL="1085850" lvl="1" indent="-266700">
              <a:buFont typeface="Arial" pitchFamily="34" charset="0"/>
              <a:buChar char="•"/>
            </a:pPr>
            <a:endParaRPr lang="fr-FR" sz="2400" b="1" dirty="0" smtClean="0">
              <a:solidFill>
                <a:schemeClr val="tx2">
                  <a:lumMod val="75000"/>
                </a:schemeClr>
              </a:solidFill>
            </a:endParaRPr>
          </a:p>
          <a:p>
            <a:pPr marL="1085850" lvl="1" indent="-266700">
              <a:buFont typeface="Arial" pitchFamily="34" charset="0"/>
              <a:buChar char="•"/>
            </a:pPr>
            <a:endParaRPr lang="fr-FR" sz="1000" b="1" dirty="0" smtClean="0">
              <a:solidFill>
                <a:schemeClr val="tx2">
                  <a:lumMod val="75000"/>
                </a:schemeClr>
              </a:solidFill>
            </a:endParaRPr>
          </a:p>
          <a:p>
            <a:pPr marL="1085850" lvl="1" indent="-266700">
              <a:buFont typeface="Arial" pitchFamily="34" charset="0"/>
              <a:buChar char="•"/>
            </a:pPr>
            <a:r>
              <a:rPr lang="fr-FR" sz="2400" b="1" dirty="0" smtClean="0">
                <a:solidFill>
                  <a:schemeClr val="tx2">
                    <a:lumMod val="75000"/>
                  </a:schemeClr>
                </a:solidFill>
              </a:rPr>
              <a:t>Les skins sont des API d'autres RTOS (</a:t>
            </a:r>
            <a:r>
              <a:rPr lang="fr-FR" sz="2400" b="1" dirty="0" err="1" smtClean="0">
                <a:solidFill>
                  <a:schemeClr val="tx2">
                    <a:lumMod val="75000"/>
                  </a:schemeClr>
                </a:solidFill>
              </a:rPr>
              <a:t>pSos</a:t>
            </a:r>
            <a:r>
              <a:rPr lang="fr-FR" sz="2400" b="1" dirty="0" smtClean="0">
                <a:solidFill>
                  <a:schemeClr val="tx2">
                    <a:lumMod val="75000"/>
                  </a:schemeClr>
                </a:solidFill>
              </a:rPr>
              <a:t>, </a:t>
            </a:r>
            <a:r>
              <a:rPr lang="fr-FR" sz="2400" b="1" dirty="0" err="1" smtClean="0">
                <a:solidFill>
                  <a:schemeClr val="tx2">
                    <a:lumMod val="75000"/>
                  </a:schemeClr>
                </a:solidFill>
              </a:rPr>
              <a:t>VxWorks</a:t>
            </a:r>
            <a:r>
              <a:rPr lang="fr-FR" sz="2400" b="1" dirty="0" smtClean="0">
                <a:solidFill>
                  <a:schemeClr val="tx2">
                    <a:lumMod val="75000"/>
                  </a:schemeClr>
                </a:solidFill>
              </a:rPr>
              <a:t>…) qui encapsulent des appels natifs</a:t>
            </a:r>
          </a:p>
          <a:p>
            <a:pPr marL="1085850" lvl="1" indent="-266700">
              <a:buFont typeface="Arial" pitchFamily="34" charset="0"/>
              <a:buChar char="•"/>
            </a:pPr>
            <a:r>
              <a:rPr lang="fr-FR" sz="2400" dirty="0" smtClean="0">
                <a:solidFill>
                  <a:schemeClr val="tx2">
                    <a:lumMod val="75000"/>
                  </a:schemeClr>
                </a:solidFill>
              </a:rPr>
              <a:t>Prototypage</a:t>
            </a:r>
          </a:p>
          <a:p>
            <a:pPr marL="1085850" lvl="1" indent="-266700">
              <a:buFont typeface="Arial" pitchFamily="34" charset="0"/>
              <a:buChar char="•"/>
            </a:pPr>
            <a:r>
              <a:rPr lang="fr-FR" sz="2400" dirty="0" smtClean="0">
                <a:solidFill>
                  <a:schemeClr val="tx2">
                    <a:lumMod val="75000"/>
                  </a:schemeClr>
                </a:solidFill>
              </a:rPr>
              <a:t>Portage d’applications existantes</a:t>
            </a:r>
            <a:endParaRPr lang="fr-FR" sz="2400" b="1" dirty="0" smtClean="0">
              <a:solidFill>
                <a:schemeClr val="tx2">
                  <a:lumMod val="75000"/>
                </a:schemeClr>
              </a:solidFill>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78178" name="Picture 2"/>
          <p:cNvPicPr>
            <a:picLocks noChangeAspect="1" noChangeArrowheads="1"/>
          </p:cNvPicPr>
          <p:nvPr/>
        </p:nvPicPr>
        <p:blipFill>
          <a:blip r:embed="rId4" cstate="print"/>
          <a:srcRect/>
          <a:stretch>
            <a:fillRect/>
          </a:stretch>
        </p:blipFill>
        <p:spPr bwMode="auto">
          <a:xfrm>
            <a:off x="971600" y="2924944"/>
            <a:ext cx="6966272" cy="2017533"/>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067944" y="2932781"/>
            <a:ext cx="5076056" cy="3613009"/>
          </a:xfrm>
          <a:prstGeom prst="rect">
            <a:avLst/>
          </a:prstGeom>
          <a:noFill/>
          <a:ln w="9525">
            <a:noFill/>
            <a:miter lim="800000"/>
            <a:headEnd/>
            <a:tailEnd/>
          </a:ln>
        </p:spPr>
      </p:pic>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452320"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1200329"/>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 – </a:t>
            </a:r>
            <a:r>
              <a:rPr lang="fr-FR" sz="2400" b="1" dirty="0" err="1" smtClean="0">
                <a:solidFill>
                  <a:srgbClr val="365F91"/>
                </a:solidFill>
                <a:ea typeface="Times New Roman" pitchFamily="18" charset="0"/>
                <a:cs typeface="Times New Roman" pitchFamily="18" charset="0"/>
              </a:rPr>
              <a:t>Buildroot</a:t>
            </a:r>
            <a:endParaRPr lang="fr-FR" sz="2400" b="1" dirty="0" smtClean="0">
              <a:solidFill>
                <a:srgbClr val="365F91"/>
              </a:solidFill>
              <a:ea typeface="Times New Roman" pitchFamily="18" charset="0"/>
              <a:cs typeface="Times New Roman" pitchFamily="18" charset="0"/>
            </a:endParaRPr>
          </a:p>
          <a:p>
            <a:pPr lvl="0"/>
            <a:endParaRPr lang="fr-FR" sz="2400" b="1" dirty="0" smtClean="0">
              <a:solidFill>
                <a:srgbClr val="365F91"/>
              </a:solidFill>
              <a:ea typeface="Times New Roman" pitchFamily="18" charset="0"/>
              <a:cs typeface="Times New Roman" pitchFamily="18" charset="0"/>
            </a:endParaRPr>
          </a:p>
          <a:p>
            <a:pPr lvl="0" algn="ctr"/>
            <a:r>
              <a:rPr lang="fr-FR" sz="2400" b="1" dirty="0" smtClean="0">
                <a:solidFill>
                  <a:srgbClr val="365F91"/>
                </a:solidFill>
                <a:ea typeface="Times New Roman" pitchFamily="18" charset="0"/>
                <a:cs typeface="Times New Roman" pitchFamily="18" charset="0"/>
              </a:rPr>
              <a:t>TP  : Construction d’un système linux embarqué complet</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 name="ZoneTexte 21"/>
          <p:cNvSpPr txBox="1"/>
          <p:nvPr/>
        </p:nvSpPr>
        <p:spPr>
          <a:xfrm>
            <a:off x="683568" y="3645024"/>
            <a:ext cx="5968365" cy="2862322"/>
          </a:xfrm>
          <a:prstGeom prst="rect">
            <a:avLst/>
          </a:prstGeom>
          <a:noFill/>
        </p:spPr>
        <p:txBody>
          <a:bodyPr wrap="none" rtlCol="0">
            <a:spAutoFit/>
          </a:bodyPr>
          <a:lstStyle/>
          <a:p>
            <a:pPr marL="179388" indent="-179388">
              <a:buFont typeface="Arial" pitchFamily="34" charset="0"/>
              <a:buChar char="•"/>
            </a:pPr>
            <a:r>
              <a:rPr lang="fr-FR" sz="2000" b="1" dirty="0" smtClean="0">
                <a:solidFill>
                  <a:srgbClr val="002060"/>
                </a:solidFill>
              </a:rPr>
              <a:t>Noyau Linux </a:t>
            </a:r>
          </a:p>
          <a:p>
            <a:pPr marL="179388" indent="-179388">
              <a:buFont typeface="Arial" pitchFamily="34" charset="0"/>
              <a:buChar char="•"/>
            </a:pPr>
            <a:r>
              <a:rPr lang="fr-FR" sz="2000" b="1" dirty="0" smtClean="0">
                <a:solidFill>
                  <a:srgbClr val="002060"/>
                </a:solidFill>
              </a:rPr>
              <a:t>Système de fichiers racine</a:t>
            </a:r>
          </a:p>
          <a:p>
            <a:pPr marL="179388" indent="-179388">
              <a:buFont typeface="Arial" pitchFamily="34" charset="0"/>
              <a:buChar char="•"/>
            </a:pPr>
            <a:r>
              <a:rPr lang="fr-FR" sz="2000" b="1" dirty="0" smtClean="0">
                <a:solidFill>
                  <a:srgbClr val="002060"/>
                </a:solidFill>
              </a:rPr>
              <a:t>Utilitaires de base (</a:t>
            </a:r>
            <a:r>
              <a:rPr lang="fr-FR" sz="2000" b="1" dirty="0" err="1" smtClean="0">
                <a:solidFill>
                  <a:srgbClr val="002060"/>
                </a:solidFill>
              </a:rPr>
              <a:t>Busybox</a:t>
            </a:r>
            <a:r>
              <a:rPr lang="fr-FR" sz="2000" b="1" dirty="0" smtClean="0">
                <a:solidFill>
                  <a:srgbClr val="002060"/>
                </a:solidFill>
              </a:rPr>
              <a:t>)</a:t>
            </a:r>
          </a:p>
          <a:p>
            <a:pPr marL="179388" indent="-179388">
              <a:buFont typeface="Arial" pitchFamily="34" charset="0"/>
              <a:buChar char="•"/>
            </a:pPr>
            <a:r>
              <a:rPr lang="fr-FR" sz="2000" b="1" dirty="0" smtClean="0">
                <a:solidFill>
                  <a:srgbClr val="002060"/>
                </a:solidFill>
              </a:rPr>
              <a:t>Interaction</a:t>
            </a:r>
          </a:p>
          <a:p>
            <a:pPr marL="179388" indent="-179388">
              <a:buFont typeface="Arial" pitchFamily="34" charset="0"/>
              <a:buChar char="•"/>
            </a:pPr>
            <a:r>
              <a:rPr lang="fr-FR" sz="2000" b="1" dirty="0" smtClean="0">
                <a:solidFill>
                  <a:srgbClr val="002060"/>
                </a:solidFill>
              </a:rPr>
              <a:t>Production d’un signal</a:t>
            </a:r>
          </a:p>
          <a:p>
            <a:pPr marL="179388" indent="-179388">
              <a:buFont typeface="Arial" pitchFamily="34" charset="0"/>
              <a:buChar char="•"/>
            </a:pPr>
            <a:r>
              <a:rPr lang="fr-FR" sz="2000" b="1" dirty="0" smtClean="0">
                <a:solidFill>
                  <a:srgbClr val="002060"/>
                </a:solidFill>
              </a:rPr>
              <a:t>Performances temps réel</a:t>
            </a:r>
          </a:p>
          <a:p>
            <a:pPr marL="179388" indent="-179388">
              <a:buFont typeface="Arial" pitchFamily="34" charset="0"/>
              <a:buChar char="•"/>
            </a:pPr>
            <a:r>
              <a:rPr lang="fr-FR" sz="2000" b="1" dirty="0" smtClean="0">
                <a:solidFill>
                  <a:srgbClr val="FF0000"/>
                </a:solidFill>
              </a:rPr>
              <a:t>Installation de </a:t>
            </a:r>
            <a:r>
              <a:rPr lang="fr-FR" sz="2000" b="1" dirty="0" err="1" smtClean="0">
                <a:solidFill>
                  <a:srgbClr val="FF0000"/>
                </a:solidFill>
              </a:rPr>
              <a:t>Xenomai</a:t>
            </a:r>
            <a:endParaRPr lang="fr-FR" sz="2000" b="1" dirty="0" smtClean="0">
              <a:solidFill>
                <a:srgbClr val="FF0000"/>
              </a:solidFill>
            </a:endParaRPr>
          </a:p>
          <a:p>
            <a:pPr marL="179388" indent="-179388">
              <a:buFont typeface="Arial" pitchFamily="34" charset="0"/>
              <a:buChar char="•"/>
            </a:pPr>
            <a:r>
              <a:rPr lang="fr-FR" sz="2000" b="1" dirty="0" smtClean="0">
                <a:solidFill>
                  <a:srgbClr val="FF0000"/>
                </a:solidFill>
              </a:rPr>
              <a:t>Tests avec et sans charge</a:t>
            </a:r>
          </a:p>
          <a:p>
            <a:pPr marL="179388" indent="-179388">
              <a:buFont typeface="Arial" pitchFamily="34" charset="0"/>
              <a:buChar char="•"/>
            </a:pPr>
            <a:r>
              <a:rPr lang="fr-FR" sz="2000" b="1" dirty="0" smtClean="0">
                <a:solidFill>
                  <a:srgbClr val="FF0000"/>
                </a:solidFill>
              </a:rPr>
              <a:t>Compilation et exécution d’une tâche TR (API native)</a:t>
            </a:r>
            <a:endParaRPr lang="fr-FR" sz="2000" b="1" dirty="0">
              <a:solidFill>
                <a:srgbClr val="FF0000"/>
              </a:solidFill>
            </a:endParaRPr>
          </a:p>
        </p:txBody>
      </p:sp>
      <p:pic>
        <p:nvPicPr>
          <p:cNvPr id="21" name="il_fi" descr="http://maxembedded.com/wp-content/uploads/2013/09/linux-embedded.jpg"/>
          <p:cNvPicPr/>
          <p:nvPr/>
        </p:nvPicPr>
        <p:blipFill>
          <a:blip r:embed="rId4" cstate="print"/>
          <a:srcRect/>
          <a:stretch>
            <a:fillRect/>
          </a:stretch>
        </p:blipFill>
        <p:spPr bwMode="auto">
          <a:xfrm>
            <a:off x="1115616" y="1628800"/>
            <a:ext cx="3600400" cy="151216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364088" y="1628800"/>
            <a:ext cx="1872208" cy="91453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292080" y="2636912"/>
            <a:ext cx="2232248" cy="48896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52432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Sources – lectures recommandées</a:t>
            </a:r>
          </a:p>
        </p:txBody>
      </p:sp>
      <p:sp>
        <p:nvSpPr>
          <p:cNvPr id="9" name="ZoneTexte 8"/>
          <p:cNvSpPr txBox="1"/>
          <p:nvPr/>
        </p:nvSpPr>
        <p:spPr>
          <a:xfrm>
            <a:off x="0" y="476672"/>
            <a:ext cx="9144000" cy="6140142"/>
          </a:xfrm>
          <a:prstGeom prst="rect">
            <a:avLst/>
          </a:prstGeom>
          <a:noFill/>
        </p:spPr>
        <p:txBody>
          <a:bodyPr wrap="square" rtlCol="0">
            <a:spAutoFit/>
          </a:bodyPr>
          <a:lstStyle/>
          <a:p>
            <a:pPr marL="179388" lvl="0" indent="-179388">
              <a:spcBef>
                <a:spcPts val="600"/>
              </a:spcBef>
              <a:buFont typeface="Arial" pitchFamily="34" charset="0"/>
              <a:buChar char="•"/>
            </a:pPr>
            <a:r>
              <a:rPr lang="fr-FR" sz="2000" b="1" dirty="0" smtClean="0">
                <a:solidFill>
                  <a:srgbClr val="002060"/>
                </a:solidFill>
                <a:ea typeface="Times New Roman" pitchFamily="18" charset="0"/>
                <a:cs typeface="Times New Roman" pitchFamily="18" charset="0"/>
              </a:rPr>
              <a:t>Abraham </a:t>
            </a:r>
            <a:r>
              <a:rPr lang="fr-FR" sz="2000" b="1" dirty="0" err="1" smtClean="0">
                <a:solidFill>
                  <a:srgbClr val="002060"/>
                </a:solidFill>
                <a:ea typeface="Times New Roman" pitchFamily="18" charset="0"/>
                <a:cs typeface="Times New Roman" pitchFamily="18" charset="0"/>
              </a:rPr>
              <a:t>Silberschatz</a:t>
            </a:r>
            <a:r>
              <a:rPr lang="fr-FR" sz="2000" b="1" dirty="0" smtClean="0">
                <a:solidFill>
                  <a:srgbClr val="002060"/>
                </a:solidFill>
                <a:ea typeface="Times New Roman" pitchFamily="18" charset="0"/>
                <a:cs typeface="Times New Roman" pitchFamily="18" charset="0"/>
              </a:rPr>
              <a:t>, Peter Baer </a:t>
            </a:r>
            <a:r>
              <a:rPr lang="fr-FR" sz="2000" b="1" dirty="0" err="1" smtClean="0">
                <a:solidFill>
                  <a:srgbClr val="002060"/>
                </a:solidFill>
                <a:ea typeface="Times New Roman" pitchFamily="18" charset="0"/>
                <a:cs typeface="Times New Roman" pitchFamily="18" charset="0"/>
              </a:rPr>
              <a:t>Galvin</a:t>
            </a:r>
            <a:r>
              <a:rPr lang="fr-FR" sz="2000" b="1" dirty="0" smtClean="0">
                <a:solidFill>
                  <a:srgbClr val="002060"/>
                </a:solidFill>
                <a:ea typeface="Times New Roman" pitchFamily="18" charset="0"/>
                <a:cs typeface="Times New Roman" pitchFamily="18" charset="0"/>
              </a:rPr>
              <a:t>, Greg Gagne : </a:t>
            </a:r>
            <a:br>
              <a:rPr lang="fr-FR" sz="2000" b="1" dirty="0" smtClean="0">
                <a:solidFill>
                  <a:srgbClr val="002060"/>
                </a:solidFill>
                <a:ea typeface="Times New Roman" pitchFamily="18" charset="0"/>
                <a:cs typeface="Times New Roman" pitchFamily="18" charset="0"/>
              </a:rPr>
            </a:br>
            <a:r>
              <a:rPr lang="fr-FR" sz="2000" b="1" dirty="0" smtClean="0">
                <a:solidFill>
                  <a:srgbClr val="002060"/>
                </a:solidFill>
                <a:ea typeface="Times New Roman" pitchFamily="18" charset="0"/>
                <a:cs typeface="Times New Roman" pitchFamily="18" charset="0"/>
              </a:rPr>
              <a:t>Operating System Concepts (2011)</a:t>
            </a:r>
          </a:p>
          <a:p>
            <a:pPr marL="179388" lvl="0" indent="-179388">
              <a:spcBef>
                <a:spcPts val="600"/>
              </a:spcBef>
              <a:buFont typeface="Arial" pitchFamily="34" charset="0"/>
              <a:buChar char="•"/>
            </a:pPr>
            <a:r>
              <a:rPr lang="fr-FR" sz="2000" b="1" dirty="0" smtClean="0">
                <a:solidFill>
                  <a:srgbClr val="002060"/>
                </a:solidFill>
                <a:ea typeface="Times New Roman" pitchFamily="18" charset="0"/>
                <a:cs typeface="Times New Roman" pitchFamily="18" charset="0"/>
              </a:rPr>
              <a:t>Andrew </a:t>
            </a:r>
            <a:r>
              <a:rPr lang="fr-FR" sz="2000" b="1" dirty="0" err="1" smtClean="0">
                <a:solidFill>
                  <a:srgbClr val="002060"/>
                </a:solidFill>
                <a:ea typeface="Times New Roman" pitchFamily="18" charset="0"/>
                <a:cs typeface="Times New Roman" pitchFamily="18" charset="0"/>
              </a:rPr>
              <a:t>Tanenbaum</a:t>
            </a:r>
            <a:r>
              <a:rPr lang="fr-FR" sz="2000" b="1" dirty="0" smtClean="0">
                <a:solidFill>
                  <a:srgbClr val="002060"/>
                </a:solidFill>
                <a:ea typeface="Times New Roman" pitchFamily="18" charset="0"/>
                <a:cs typeface="Times New Roman" pitchFamily="18" charset="0"/>
              </a:rPr>
              <a:t> : Systèmes d’exploitation (3ème édition, 2008)</a:t>
            </a:r>
          </a:p>
          <a:p>
            <a:pPr marL="179388" lvl="0" indent="-179388">
              <a:spcBef>
                <a:spcPts val="600"/>
              </a:spcBef>
              <a:buFont typeface="Arial" pitchFamily="34" charset="0"/>
              <a:buChar char="•"/>
            </a:pPr>
            <a:r>
              <a:rPr lang="fr-FR" sz="2000" b="1" dirty="0" smtClean="0">
                <a:solidFill>
                  <a:srgbClr val="002060"/>
                </a:solidFill>
                <a:ea typeface="Times New Roman" pitchFamily="18" charset="0"/>
                <a:cs typeface="Times New Roman" pitchFamily="18" charset="0"/>
              </a:rPr>
              <a:t>Gilles Blanc :  Linux embarqué (2011) </a:t>
            </a:r>
          </a:p>
          <a:p>
            <a:pPr marL="179388" lvl="0" indent="-179388">
              <a:spcBef>
                <a:spcPts val="600"/>
              </a:spcBef>
              <a:buFont typeface="Arial" pitchFamily="34" charset="0"/>
              <a:buChar char="•"/>
            </a:pPr>
            <a:r>
              <a:rPr lang="fr-FR" sz="2000" b="1" dirty="0" smtClean="0">
                <a:solidFill>
                  <a:srgbClr val="002060"/>
                </a:solidFill>
                <a:ea typeface="Times New Roman" pitchFamily="18" charset="0"/>
                <a:cs typeface="Times New Roman" pitchFamily="18" charset="0"/>
              </a:rPr>
              <a:t>Pierre </a:t>
            </a:r>
            <a:r>
              <a:rPr lang="fr-FR" sz="2000" b="1" dirty="0" err="1" smtClean="0">
                <a:solidFill>
                  <a:srgbClr val="002060"/>
                </a:solidFill>
                <a:ea typeface="Times New Roman" pitchFamily="18" charset="0"/>
                <a:cs typeface="Times New Roman" pitchFamily="18" charset="0"/>
              </a:rPr>
              <a:t>Ficheux</a:t>
            </a:r>
            <a:r>
              <a:rPr lang="fr-FR" sz="2000" b="1" dirty="0" smtClean="0">
                <a:solidFill>
                  <a:srgbClr val="002060"/>
                </a:solidFill>
                <a:ea typeface="Times New Roman" pitchFamily="18" charset="0"/>
                <a:cs typeface="Times New Roman" pitchFamily="18" charset="0"/>
              </a:rPr>
              <a:t> :  Linux embarqué : (3è édition, 2010) </a:t>
            </a:r>
          </a:p>
          <a:p>
            <a:pPr marL="179388" lvl="0" indent="-179388">
              <a:spcBef>
                <a:spcPts val="600"/>
              </a:spcBef>
              <a:buFont typeface="Arial" pitchFamily="34" charset="0"/>
              <a:buChar char="•"/>
            </a:pPr>
            <a:r>
              <a:rPr lang="fr-FR" sz="2000" b="1" dirty="0" smtClean="0">
                <a:solidFill>
                  <a:srgbClr val="002060"/>
                </a:solidFill>
                <a:ea typeface="Times New Roman" pitchFamily="18" charset="0"/>
                <a:cs typeface="Times New Roman" pitchFamily="18" charset="0"/>
              </a:rPr>
              <a:t>Cours de Stéphane Huet : Principes des OS / Linux embarqué (2014)</a:t>
            </a:r>
          </a:p>
          <a:p>
            <a:pPr marL="179388" lvl="0" indent="-179388">
              <a:spcBef>
                <a:spcPts val="600"/>
              </a:spcBef>
              <a:buFont typeface="Arial" pitchFamily="34" charset="0"/>
              <a:buChar char="•"/>
            </a:pPr>
            <a:r>
              <a:rPr lang="fr-FR" sz="2000" b="1" dirty="0" smtClean="0">
                <a:solidFill>
                  <a:srgbClr val="002060"/>
                </a:solidFill>
                <a:ea typeface="Times New Roman" pitchFamily="18" charset="0"/>
                <a:cs typeface="Times New Roman" pitchFamily="18" charset="0"/>
              </a:rPr>
              <a:t>Christophe </a:t>
            </a:r>
            <a:r>
              <a:rPr lang="fr-FR" sz="2000" b="1" dirty="0" err="1" smtClean="0">
                <a:solidFill>
                  <a:srgbClr val="002060"/>
                </a:solidFill>
                <a:ea typeface="Times New Roman" pitchFamily="18" charset="0"/>
                <a:cs typeface="Times New Roman" pitchFamily="18" charset="0"/>
              </a:rPr>
              <a:t>Blaess</a:t>
            </a:r>
            <a:r>
              <a:rPr lang="fr-FR" sz="2000" b="1" dirty="0" smtClean="0">
                <a:solidFill>
                  <a:srgbClr val="002060"/>
                </a:solidFill>
                <a:ea typeface="Times New Roman" pitchFamily="18" charset="0"/>
                <a:cs typeface="Times New Roman" pitchFamily="18" charset="0"/>
              </a:rPr>
              <a:t> : </a:t>
            </a:r>
            <a:r>
              <a:rPr lang="fr-FR" sz="2000" b="1" dirty="0" err="1" smtClean="0">
                <a:solidFill>
                  <a:srgbClr val="002060"/>
                </a:solidFill>
                <a:ea typeface="Times New Roman" pitchFamily="18" charset="0"/>
                <a:cs typeface="Times New Roman" pitchFamily="18" charset="0"/>
              </a:rPr>
              <a:t>Ingéniérie</a:t>
            </a:r>
            <a:r>
              <a:rPr lang="fr-FR" sz="2000" b="1" dirty="0" smtClean="0">
                <a:solidFill>
                  <a:srgbClr val="002060"/>
                </a:solidFill>
                <a:ea typeface="Times New Roman" pitchFamily="18" charset="0"/>
                <a:cs typeface="Times New Roman" pitchFamily="18" charset="0"/>
              </a:rPr>
              <a:t> et formations sur les systèmes libres</a:t>
            </a:r>
            <a:br>
              <a:rPr lang="fr-FR" sz="2000" b="1" dirty="0" smtClean="0">
                <a:solidFill>
                  <a:srgbClr val="002060"/>
                </a:solidFill>
                <a:ea typeface="Times New Roman" pitchFamily="18" charset="0"/>
                <a:cs typeface="Times New Roman" pitchFamily="18" charset="0"/>
              </a:rPr>
            </a:br>
            <a:r>
              <a:rPr lang="fr-FR" dirty="0" smtClean="0">
                <a:solidFill>
                  <a:srgbClr val="002060"/>
                </a:solidFill>
                <a:ea typeface="Times New Roman" pitchFamily="18" charset="0"/>
                <a:cs typeface="Times New Roman" pitchFamily="18" charset="0"/>
                <a:hlinkClick r:id="rId3"/>
              </a:rPr>
              <a:t>http://www.blaess.fr/christophe/</a:t>
            </a:r>
            <a:endParaRPr lang="fr-FR" dirty="0" smtClean="0">
              <a:solidFill>
                <a:srgbClr val="002060"/>
              </a:solidFill>
              <a:ea typeface="Times New Roman" pitchFamily="18" charset="0"/>
              <a:cs typeface="Times New Roman" pitchFamily="18" charset="0"/>
            </a:endParaRPr>
          </a:p>
          <a:p>
            <a:pPr marL="179388" lvl="0" indent="-179388">
              <a:spcBef>
                <a:spcPts val="600"/>
              </a:spcBef>
              <a:buFont typeface="Arial" pitchFamily="34" charset="0"/>
              <a:buChar char="•"/>
            </a:pPr>
            <a:r>
              <a:rPr lang="fr-FR" sz="2000" b="1" dirty="0" smtClean="0">
                <a:solidFill>
                  <a:srgbClr val="002060"/>
                </a:solidFill>
                <a:ea typeface="Times New Roman" pitchFamily="18" charset="0"/>
                <a:cs typeface="Times New Roman" pitchFamily="18" charset="0"/>
              </a:rPr>
              <a:t>Cours de </a:t>
            </a:r>
            <a:r>
              <a:rPr lang="fr-FR" sz="2000" b="1" dirty="0" err="1" smtClean="0">
                <a:solidFill>
                  <a:srgbClr val="002060"/>
                </a:solidFill>
                <a:ea typeface="Times New Roman" pitchFamily="18" charset="0"/>
                <a:cs typeface="Times New Roman" pitchFamily="18" charset="0"/>
              </a:rPr>
              <a:t>Jalil</a:t>
            </a:r>
            <a:r>
              <a:rPr lang="fr-FR" sz="2000" b="1" dirty="0" smtClean="0">
                <a:solidFill>
                  <a:srgbClr val="002060"/>
                </a:solidFill>
                <a:ea typeface="Times New Roman" pitchFamily="18" charset="0"/>
                <a:cs typeface="Times New Roman" pitchFamily="18" charset="0"/>
              </a:rPr>
              <a:t> </a:t>
            </a:r>
            <a:r>
              <a:rPr lang="fr-FR" sz="2000" b="1" dirty="0" err="1" smtClean="0">
                <a:solidFill>
                  <a:srgbClr val="002060"/>
                </a:solidFill>
                <a:ea typeface="Times New Roman" pitchFamily="18" charset="0"/>
                <a:cs typeface="Times New Roman" pitchFamily="18" charset="0"/>
              </a:rPr>
              <a:t>Boukhobza</a:t>
            </a:r>
            <a:r>
              <a:rPr lang="fr-FR" sz="2000" b="1" dirty="0" smtClean="0">
                <a:solidFill>
                  <a:srgbClr val="002060"/>
                </a:solidFill>
                <a:ea typeface="Times New Roman" pitchFamily="18" charset="0"/>
                <a:cs typeface="Times New Roman" pitchFamily="18" charset="0"/>
              </a:rPr>
              <a:t> : Systèmes d'exploitation pour l'embarqué</a:t>
            </a:r>
            <a:r>
              <a:rPr lang="fr-FR" sz="2000" dirty="0" smtClean="0">
                <a:solidFill>
                  <a:srgbClr val="002060"/>
                </a:solidFill>
                <a:ea typeface="Times New Roman" pitchFamily="18" charset="0"/>
                <a:cs typeface="Times New Roman" pitchFamily="18" charset="0"/>
              </a:rPr>
              <a:t/>
            </a:r>
            <a:br>
              <a:rPr lang="fr-FR" sz="2000" dirty="0" smtClean="0">
                <a:solidFill>
                  <a:srgbClr val="002060"/>
                </a:solidFill>
                <a:ea typeface="Times New Roman" pitchFamily="18" charset="0"/>
                <a:cs typeface="Times New Roman" pitchFamily="18" charset="0"/>
              </a:rPr>
            </a:br>
            <a:r>
              <a:rPr lang="fr-FR" dirty="0" smtClean="0">
                <a:solidFill>
                  <a:srgbClr val="002060"/>
                </a:solidFill>
                <a:ea typeface="Times New Roman" pitchFamily="18" charset="0"/>
                <a:cs typeface="Times New Roman" pitchFamily="18" charset="0"/>
                <a:hlinkClick r:id="rId4"/>
              </a:rPr>
              <a:t>http://syst.univ-brest.fr/~boukhobza/index.php/systemes-dexploitation-pour-lembarque</a:t>
            </a:r>
            <a:endParaRPr lang="fr-FR" dirty="0" smtClean="0">
              <a:solidFill>
                <a:srgbClr val="002060"/>
              </a:solidFill>
              <a:ea typeface="Times New Roman" pitchFamily="18" charset="0"/>
              <a:cs typeface="Times New Roman" pitchFamily="18" charset="0"/>
            </a:endParaRPr>
          </a:p>
          <a:p>
            <a:pPr marL="179388" lvl="0" indent="-179388">
              <a:spcBef>
                <a:spcPts val="600"/>
              </a:spcBef>
              <a:buFont typeface="Arial" pitchFamily="34" charset="0"/>
              <a:buChar char="•"/>
            </a:pPr>
            <a:r>
              <a:rPr lang="fr-FR" sz="2000" b="1" dirty="0" smtClean="0">
                <a:solidFill>
                  <a:srgbClr val="002060"/>
                </a:solidFill>
                <a:ea typeface="Times New Roman" pitchFamily="18" charset="0"/>
                <a:cs typeface="Times New Roman" pitchFamily="18" charset="0"/>
              </a:rPr>
              <a:t>Cours de Hugo </a:t>
            </a:r>
            <a:r>
              <a:rPr lang="fr-FR" sz="2000" b="1" dirty="0" err="1" smtClean="0">
                <a:solidFill>
                  <a:srgbClr val="002060"/>
                </a:solidFill>
                <a:ea typeface="Times New Roman" pitchFamily="18" charset="0"/>
                <a:cs typeface="Times New Roman" pitchFamily="18" charset="0"/>
              </a:rPr>
              <a:t>Descoubes</a:t>
            </a:r>
            <a:r>
              <a:rPr lang="fr-FR" sz="2000" b="1" dirty="0" smtClean="0">
                <a:solidFill>
                  <a:srgbClr val="002060"/>
                </a:solidFill>
                <a:ea typeface="Times New Roman" pitchFamily="18" charset="0"/>
                <a:cs typeface="Times New Roman" pitchFamily="18" charset="0"/>
              </a:rPr>
              <a:t> : Architecture des ordinateurs</a:t>
            </a:r>
            <a:br>
              <a:rPr lang="fr-FR" sz="2000" b="1" dirty="0" smtClean="0">
                <a:solidFill>
                  <a:srgbClr val="002060"/>
                </a:solidFill>
                <a:ea typeface="Times New Roman" pitchFamily="18" charset="0"/>
                <a:cs typeface="Times New Roman" pitchFamily="18" charset="0"/>
              </a:rPr>
            </a:br>
            <a:r>
              <a:rPr lang="fr-FR" dirty="0" smtClean="0">
                <a:solidFill>
                  <a:srgbClr val="002060"/>
                </a:solidFill>
                <a:ea typeface="Times New Roman" pitchFamily="18" charset="0"/>
                <a:cs typeface="Times New Roman" pitchFamily="18" charset="0"/>
                <a:hlinkClick r:id="rId5"/>
              </a:rPr>
              <a:t>https://www.canal-u.tv/producteurs/centre_d_enseignement_multimedia_universitaire_c_e_m_u/ensicaen/architecture_et_technologie_des_ordinateurs</a:t>
            </a:r>
            <a:endParaRPr lang="fr-FR" dirty="0" smtClean="0">
              <a:solidFill>
                <a:srgbClr val="002060"/>
              </a:solidFill>
              <a:ea typeface="Times New Roman" pitchFamily="18" charset="0"/>
              <a:cs typeface="Times New Roman" pitchFamily="18" charset="0"/>
            </a:endParaRPr>
          </a:p>
          <a:p>
            <a:pPr marL="179388" lvl="0" indent="-179388">
              <a:spcBef>
                <a:spcPts val="600"/>
              </a:spcBef>
              <a:buFont typeface="Arial" pitchFamily="34" charset="0"/>
              <a:buChar char="•"/>
            </a:pPr>
            <a:r>
              <a:rPr lang="fr-FR" sz="2000" b="1" dirty="0" smtClean="0">
                <a:solidFill>
                  <a:srgbClr val="002060"/>
                </a:solidFill>
                <a:ea typeface="Times New Roman" pitchFamily="18" charset="0"/>
                <a:cs typeface="Times New Roman" pitchFamily="18" charset="0"/>
              </a:rPr>
              <a:t>Free </a:t>
            </a:r>
            <a:r>
              <a:rPr lang="fr-FR" sz="2000" b="1" dirty="0" err="1" smtClean="0">
                <a:solidFill>
                  <a:srgbClr val="002060"/>
                </a:solidFill>
                <a:ea typeface="Times New Roman" pitchFamily="18" charset="0"/>
                <a:cs typeface="Times New Roman" pitchFamily="18" charset="0"/>
              </a:rPr>
              <a:t>electron</a:t>
            </a:r>
            <a:r>
              <a:rPr lang="fr-FR" sz="2000" b="1" dirty="0" smtClean="0">
                <a:solidFill>
                  <a:srgbClr val="002060"/>
                </a:solidFill>
                <a:ea typeface="Times New Roman" pitchFamily="18" charset="0"/>
                <a:cs typeface="Times New Roman" pitchFamily="18" charset="0"/>
              </a:rPr>
              <a:t> : Formation </a:t>
            </a:r>
            <a:r>
              <a:rPr lang="fr-FR" sz="2000" b="1" dirty="0" err="1" smtClean="0">
                <a:solidFill>
                  <a:srgbClr val="002060"/>
                </a:solidFill>
                <a:ea typeface="Times New Roman" pitchFamily="18" charset="0"/>
                <a:cs typeface="Times New Roman" pitchFamily="18" charset="0"/>
              </a:rPr>
              <a:t>Buildroot</a:t>
            </a:r>
            <a:r>
              <a:rPr lang="fr-FR" sz="2000" b="1" dirty="0" smtClean="0">
                <a:solidFill>
                  <a:srgbClr val="002060"/>
                </a:solidFill>
                <a:ea typeface="Times New Roman" pitchFamily="18" charset="0"/>
                <a:cs typeface="Times New Roman" pitchFamily="18" charset="0"/>
              </a:rPr>
              <a:t/>
            </a:r>
            <a:br>
              <a:rPr lang="fr-FR" sz="2000" b="1" dirty="0" smtClean="0">
                <a:solidFill>
                  <a:srgbClr val="002060"/>
                </a:solidFill>
                <a:ea typeface="Times New Roman" pitchFamily="18" charset="0"/>
                <a:cs typeface="Times New Roman" pitchFamily="18" charset="0"/>
              </a:rPr>
            </a:br>
            <a:r>
              <a:rPr lang="fr-FR" sz="2000" b="1" dirty="0" smtClean="0">
                <a:solidFill>
                  <a:srgbClr val="002060"/>
                </a:solidFill>
                <a:ea typeface="Times New Roman" pitchFamily="18" charset="0"/>
                <a:cs typeface="Times New Roman" pitchFamily="18" charset="0"/>
              </a:rPr>
              <a:t> </a:t>
            </a:r>
            <a:r>
              <a:rPr lang="fr-FR" dirty="0" smtClean="0">
                <a:solidFill>
                  <a:srgbClr val="002060"/>
                </a:solidFill>
                <a:ea typeface="Times New Roman" pitchFamily="18" charset="0"/>
                <a:cs typeface="Times New Roman" pitchFamily="18" charset="0"/>
                <a:hlinkClick r:id="rId6"/>
              </a:rPr>
              <a:t>http://free-electrons.com/doc/training/buildroot/buildroot-slides.pdf</a:t>
            </a:r>
            <a:endParaRPr lang="fr-FR" dirty="0" smtClean="0">
              <a:solidFill>
                <a:srgbClr val="002060"/>
              </a:solidFill>
              <a:ea typeface="Times New Roman" pitchFamily="18" charset="0"/>
              <a:cs typeface="Times New Roman" pitchFamily="18" charset="0"/>
            </a:endParaRPr>
          </a:p>
          <a:p>
            <a:pPr marL="179388" lvl="0" indent="-179388">
              <a:spcBef>
                <a:spcPts val="600"/>
              </a:spcBef>
              <a:buFont typeface="Arial" pitchFamily="34" charset="0"/>
              <a:buChar char="•"/>
            </a:pPr>
            <a:r>
              <a:rPr lang="fr-FR" sz="2000" b="1" dirty="0" smtClean="0">
                <a:solidFill>
                  <a:srgbClr val="002060"/>
                </a:solidFill>
                <a:ea typeface="Times New Roman" pitchFamily="18" charset="0"/>
                <a:cs typeface="Times New Roman" pitchFamily="18" charset="0"/>
              </a:rPr>
              <a:t>Tutoriel Premiers pas avec </a:t>
            </a:r>
            <a:r>
              <a:rPr lang="fr-FR" sz="2000" b="1" dirty="0" err="1" smtClean="0">
                <a:solidFill>
                  <a:srgbClr val="002060"/>
                </a:solidFill>
                <a:ea typeface="Times New Roman" pitchFamily="18" charset="0"/>
                <a:cs typeface="Times New Roman" pitchFamily="18" charset="0"/>
              </a:rPr>
              <a:t>Xenomai</a:t>
            </a:r>
            <a:r>
              <a:rPr lang="fr-FR" sz="2000" b="1" dirty="0" smtClean="0">
                <a:solidFill>
                  <a:srgbClr val="002060"/>
                </a:solidFill>
                <a:ea typeface="Times New Roman" pitchFamily="18" charset="0"/>
                <a:cs typeface="Times New Roman" pitchFamily="18" charset="0"/>
              </a:rPr>
              <a:t> : David CHABAL</a:t>
            </a:r>
            <a:r>
              <a:rPr lang="fr-FR" b="1" dirty="0" smtClean="0">
                <a:solidFill>
                  <a:srgbClr val="002060"/>
                </a:solidFill>
                <a:ea typeface="Times New Roman" pitchFamily="18" charset="0"/>
                <a:cs typeface="Times New Roman" pitchFamily="18" charset="0"/>
              </a:rPr>
              <a:t/>
            </a:r>
            <a:br>
              <a:rPr lang="fr-FR" b="1" dirty="0" smtClean="0">
                <a:solidFill>
                  <a:srgbClr val="002060"/>
                </a:solidFill>
                <a:ea typeface="Times New Roman" pitchFamily="18" charset="0"/>
                <a:cs typeface="Times New Roman" pitchFamily="18" charset="0"/>
              </a:rPr>
            </a:br>
            <a:r>
              <a:rPr lang="fr-FR" dirty="0" smtClean="0">
                <a:solidFill>
                  <a:srgbClr val="002060"/>
                </a:solidFill>
                <a:ea typeface="Times New Roman" pitchFamily="18" charset="0"/>
                <a:cs typeface="Times New Roman" pitchFamily="18" charset="0"/>
              </a:rPr>
              <a:t> </a:t>
            </a:r>
            <a:r>
              <a:rPr lang="fr-FR" dirty="0" smtClean="0">
                <a:solidFill>
                  <a:srgbClr val="002060"/>
                </a:solidFill>
                <a:ea typeface="Times New Roman" pitchFamily="18" charset="0"/>
                <a:cs typeface="Times New Roman" pitchFamily="18" charset="0"/>
                <a:hlinkClick r:id="rId7"/>
              </a:rPr>
              <a:t>http://dchabal.developpez.com/tutoriels/linux/xenomai/</a:t>
            </a:r>
            <a:r>
              <a:rPr lang="fr-FR" dirty="0" smtClean="0">
                <a:solidFill>
                  <a:srgbClr val="002060"/>
                </a:solidFill>
                <a:ea typeface="Times New Roman" pitchFamily="18" charset="0"/>
                <a:cs typeface="Times New Roman" pitchFamily="18" charset="0"/>
              </a:rPr>
              <a:t> </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Choix d’une architecture matérielle </a:t>
            </a:r>
          </a:p>
          <a:p>
            <a:pPr marL="360363" lvl="0"/>
            <a:r>
              <a:rPr lang="fr-FR" sz="2400" b="1" dirty="0" smtClean="0">
                <a:solidFill>
                  <a:srgbClr val="365F91"/>
                </a:solidFill>
                <a:ea typeface="Times New Roman" pitchFamily="18" charset="0"/>
                <a:cs typeface="Times New Roman" pitchFamily="18" charset="0"/>
              </a:rPr>
              <a:t>Prototypage / projet personnel</a:t>
            </a:r>
            <a:endParaRPr lang="fr-FR" sz="2400" dirty="0"/>
          </a:p>
        </p:txBody>
      </p:sp>
      <p:pic>
        <p:nvPicPr>
          <p:cNvPr id="23554" name="Picture 2"/>
          <p:cNvPicPr>
            <a:picLocks noChangeAspect="1" noChangeArrowheads="1"/>
          </p:cNvPicPr>
          <p:nvPr/>
        </p:nvPicPr>
        <p:blipFill>
          <a:blip r:embed="rId2" cstate="print"/>
          <a:srcRect/>
          <a:stretch>
            <a:fillRect/>
          </a:stretch>
        </p:blipFill>
        <p:spPr bwMode="auto">
          <a:xfrm>
            <a:off x="1403648" y="1326204"/>
            <a:ext cx="6757814" cy="491110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p:cNvPicPr>
            <a:picLocks noChangeAspect="1" noChangeArrowheads="1"/>
          </p:cNvPicPr>
          <p:nvPr/>
        </p:nvPicPr>
        <p:blipFill>
          <a:blip r:embed="rId3" cstate="print"/>
          <a:srcRect l="4872"/>
          <a:stretch>
            <a:fillRect/>
          </a:stretch>
        </p:blipFill>
        <p:spPr bwMode="auto">
          <a:xfrm>
            <a:off x="0" y="1340768"/>
            <a:ext cx="4931270" cy="3816424"/>
          </a:xfrm>
          <a:prstGeom prst="rect">
            <a:avLst/>
          </a:prstGeom>
          <a:noFill/>
          <a:ln w="9525">
            <a:noFill/>
            <a:miter lim="800000"/>
            <a:headEnd/>
            <a:tailEnd/>
          </a:ln>
        </p:spPr>
      </p:pic>
      <p:pic>
        <p:nvPicPr>
          <p:cNvPr id="24580" name="Picture 4" descr="Raspberry Pi 2"/>
          <p:cNvPicPr>
            <a:picLocks noChangeAspect="1" noChangeArrowheads="1"/>
          </p:cNvPicPr>
          <p:nvPr/>
        </p:nvPicPr>
        <p:blipFill>
          <a:blip r:embed="rId4" cstate="print"/>
          <a:srcRect/>
          <a:stretch>
            <a:fillRect/>
          </a:stretch>
        </p:blipFill>
        <p:spPr bwMode="auto">
          <a:xfrm>
            <a:off x="4860032" y="1242190"/>
            <a:ext cx="4283967" cy="2409732"/>
          </a:xfrm>
          <a:prstGeom prst="rect">
            <a:avLst/>
          </a:prstGeom>
          <a:noFill/>
        </p:spPr>
      </p:pic>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 </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Choix d’une architecture matérielle </a:t>
            </a:r>
          </a:p>
          <a:p>
            <a:pPr marL="360363" lvl="0"/>
            <a:r>
              <a:rPr lang="fr-FR" sz="2400" b="1" dirty="0" smtClean="0">
                <a:solidFill>
                  <a:srgbClr val="365F91"/>
                </a:solidFill>
                <a:ea typeface="Times New Roman" pitchFamily="18" charset="0"/>
                <a:cs typeface="Times New Roman" pitchFamily="18" charset="0"/>
              </a:rPr>
              <a:t>Prototypage / projet personnel</a:t>
            </a:r>
            <a:endParaRPr lang="fr-FR" sz="2400" dirty="0"/>
          </a:p>
        </p:txBody>
      </p:sp>
      <p:pic>
        <p:nvPicPr>
          <p:cNvPr id="24582" name="Picture 6" descr="http://www.conrad.com/medias/global/ce/5000_5999/5800/5820/5827/1214071_BB_00_FB.EPS_1000.jpg"/>
          <p:cNvPicPr>
            <a:picLocks noChangeAspect="1" noChangeArrowheads="1"/>
          </p:cNvPicPr>
          <p:nvPr/>
        </p:nvPicPr>
        <p:blipFill>
          <a:blip r:embed="rId5" cstate="print"/>
          <a:srcRect l="23198" r="22218"/>
          <a:stretch>
            <a:fillRect/>
          </a:stretch>
        </p:blipFill>
        <p:spPr bwMode="auto">
          <a:xfrm rot="5400000">
            <a:off x="5379867" y="2837157"/>
            <a:ext cx="2461170" cy="4508953"/>
          </a:xfrm>
          <a:prstGeom prst="rect">
            <a:avLst/>
          </a:prstGeom>
          <a:noFill/>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Choix d’une architecture matérielle </a:t>
            </a:r>
          </a:p>
          <a:p>
            <a:pPr marL="360363" lvl="0"/>
            <a:r>
              <a:rPr lang="fr-FR" sz="2400" b="1" dirty="0" smtClean="0">
                <a:solidFill>
                  <a:srgbClr val="365F91"/>
                </a:solidFill>
                <a:ea typeface="Times New Roman" pitchFamily="18" charset="0"/>
                <a:cs typeface="Times New Roman" pitchFamily="18" charset="0"/>
              </a:rPr>
              <a:t>Prototypage / projet personnel</a:t>
            </a:r>
            <a:endParaRPr lang="fr-FR" sz="2400" dirty="0"/>
          </a:p>
        </p:txBody>
      </p:sp>
      <p:pic>
        <p:nvPicPr>
          <p:cNvPr id="26626" name="Picture 2"/>
          <p:cNvPicPr>
            <a:picLocks noChangeAspect="1" noChangeArrowheads="1"/>
          </p:cNvPicPr>
          <p:nvPr/>
        </p:nvPicPr>
        <p:blipFill>
          <a:blip r:embed="rId2" cstate="print"/>
          <a:srcRect/>
          <a:stretch>
            <a:fillRect/>
          </a:stretch>
        </p:blipFill>
        <p:spPr bwMode="auto">
          <a:xfrm>
            <a:off x="0" y="1412776"/>
            <a:ext cx="9144000" cy="5140990"/>
          </a:xfrm>
          <a:prstGeom prst="rect">
            <a:avLst/>
          </a:prstGeom>
          <a:noFill/>
          <a:ln w="9525">
            <a:noFill/>
            <a:miter lim="800000"/>
            <a:headEnd/>
            <a:tailEnd/>
          </a:ln>
        </p:spPr>
      </p:pic>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9" name="Picture 11"/>
          <p:cNvPicPr>
            <a:picLocks noChangeAspect="1" noChangeArrowheads="1"/>
          </p:cNvPicPr>
          <p:nvPr/>
        </p:nvPicPr>
        <p:blipFill>
          <a:blip r:embed="rId2" cstate="print"/>
          <a:srcRect/>
          <a:stretch>
            <a:fillRect/>
          </a:stretch>
        </p:blipFill>
        <p:spPr bwMode="auto">
          <a:xfrm>
            <a:off x="5076056" y="4077072"/>
            <a:ext cx="3875670" cy="2160240"/>
          </a:xfrm>
          <a:prstGeom prst="rect">
            <a:avLst/>
          </a:prstGeom>
          <a:noFill/>
          <a:ln w="9525">
            <a:noFill/>
            <a:miter lim="800000"/>
            <a:headEnd/>
            <a:tailEnd/>
          </a:ln>
        </p:spPr>
      </p:pic>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Choix d’une architecture matérielle </a:t>
            </a:r>
          </a:p>
          <a:p>
            <a:pPr marL="360363" lvl="0"/>
            <a:r>
              <a:rPr lang="fr-FR" sz="2400" b="1" dirty="0" smtClean="0">
                <a:solidFill>
                  <a:srgbClr val="365F91"/>
                </a:solidFill>
                <a:ea typeface="Times New Roman" pitchFamily="18" charset="0"/>
                <a:cs typeface="Times New Roman" pitchFamily="18" charset="0"/>
              </a:rPr>
              <a:t>Petite série – Startup</a:t>
            </a:r>
            <a:endParaRPr lang="fr-FR" sz="2400" dirty="0"/>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pic>
        <p:nvPicPr>
          <p:cNvPr id="27651" name="Picture 3"/>
          <p:cNvPicPr>
            <a:picLocks noChangeAspect="1" noChangeArrowheads="1"/>
          </p:cNvPicPr>
          <p:nvPr/>
        </p:nvPicPr>
        <p:blipFill>
          <a:blip r:embed="rId3" cstate="print"/>
          <a:srcRect/>
          <a:stretch>
            <a:fillRect/>
          </a:stretch>
        </p:blipFill>
        <p:spPr bwMode="auto">
          <a:xfrm>
            <a:off x="179512" y="1412776"/>
            <a:ext cx="5791200" cy="2762250"/>
          </a:xfrm>
          <a:prstGeom prst="rect">
            <a:avLst/>
          </a:prstGeom>
          <a:noFill/>
          <a:ln w="9525">
            <a:noFill/>
            <a:miter lim="800000"/>
            <a:headEnd/>
            <a:tailEnd/>
          </a:ln>
        </p:spPr>
      </p:pic>
      <p:pic>
        <p:nvPicPr>
          <p:cNvPr id="27653" name="Picture 5"/>
          <p:cNvPicPr>
            <a:picLocks noChangeAspect="1" noChangeArrowheads="1"/>
          </p:cNvPicPr>
          <p:nvPr/>
        </p:nvPicPr>
        <p:blipFill>
          <a:blip r:embed="rId4" cstate="print"/>
          <a:srcRect/>
          <a:stretch>
            <a:fillRect/>
          </a:stretch>
        </p:blipFill>
        <p:spPr bwMode="auto">
          <a:xfrm>
            <a:off x="6012160" y="1484784"/>
            <a:ext cx="3131840" cy="2457814"/>
          </a:xfrm>
          <a:prstGeom prst="rect">
            <a:avLst/>
          </a:prstGeom>
          <a:noFill/>
          <a:ln w="9525">
            <a:noFill/>
            <a:miter lim="800000"/>
            <a:headEnd/>
            <a:tailEnd/>
          </a:ln>
        </p:spPr>
      </p:pic>
      <p:pic>
        <p:nvPicPr>
          <p:cNvPr id="27654" name="Picture 6"/>
          <p:cNvPicPr>
            <a:picLocks noChangeAspect="1" noChangeArrowheads="1"/>
          </p:cNvPicPr>
          <p:nvPr/>
        </p:nvPicPr>
        <p:blipFill>
          <a:blip r:embed="rId5" cstate="print"/>
          <a:srcRect/>
          <a:stretch>
            <a:fillRect/>
          </a:stretch>
        </p:blipFill>
        <p:spPr bwMode="auto">
          <a:xfrm>
            <a:off x="179512" y="4293096"/>
            <a:ext cx="4638266" cy="1296144"/>
          </a:xfrm>
          <a:prstGeom prst="rect">
            <a:avLst/>
          </a:prstGeom>
          <a:noFill/>
          <a:ln w="9525">
            <a:noFill/>
            <a:miter lim="800000"/>
            <a:headEnd/>
            <a:tailEnd/>
          </a:ln>
        </p:spPr>
      </p:pic>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7" name="Rectangle 16"/>
          <p:cNvSpPr/>
          <p:nvPr/>
        </p:nvSpPr>
        <p:spPr>
          <a:xfrm>
            <a:off x="5148064" y="6093296"/>
            <a:ext cx="3888432" cy="246221"/>
          </a:xfrm>
          <a:prstGeom prst="rect">
            <a:avLst/>
          </a:prstGeom>
        </p:spPr>
        <p:txBody>
          <a:bodyPr wrap="square">
            <a:spAutoFit/>
          </a:bodyPr>
          <a:lstStyle/>
          <a:p>
            <a:r>
              <a:rPr lang="en-US" sz="1000" dirty="0" smtClean="0"/>
              <a:t>By </a:t>
            </a:r>
            <a:r>
              <a:rPr lang="en-US" sz="1000" dirty="0" err="1" smtClean="0"/>
              <a:t>Pe</a:t>
            </a:r>
            <a:r>
              <a:rPr lang="en-US" sz="1000" dirty="0" smtClean="0"/>
              <a:t> wiki editor (Own work) [CC BY-SA 3.0], via Wikimedia Commons</a:t>
            </a:r>
            <a:endParaRPr lang="fr-FR" sz="1000" dirty="0"/>
          </a:p>
        </p:txBody>
      </p:sp>
      <p:sp>
        <p:nvSpPr>
          <p:cNvPr id="18" name="ZoneTexte 17"/>
          <p:cNvSpPr txBox="1"/>
          <p:nvPr/>
        </p:nvSpPr>
        <p:spPr>
          <a:xfrm>
            <a:off x="179512" y="5589240"/>
            <a:ext cx="5087547" cy="646331"/>
          </a:xfrm>
          <a:prstGeom prst="rect">
            <a:avLst/>
          </a:prstGeom>
          <a:noFill/>
        </p:spPr>
        <p:txBody>
          <a:bodyPr wrap="none" rtlCol="0">
            <a:spAutoFit/>
          </a:bodyPr>
          <a:lstStyle/>
          <a:p>
            <a:r>
              <a:rPr lang="fr-FR" b="1" dirty="0" smtClean="0">
                <a:solidFill>
                  <a:srgbClr val="002060"/>
                </a:solidFill>
              </a:rPr>
              <a:t>PC on a stick </a:t>
            </a:r>
            <a:r>
              <a:rPr lang="fr-FR" dirty="0" smtClean="0">
                <a:solidFill>
                  <a:srgbClr val="002060"/>
                </a:solidFill>
              </a:rPr>
              <a:t>: Système complet tenant sur une carte</a:t>
            </a:r>
          </a:p>
          <a:p>
            <a:r>
              <a:rPr lang="fr-FR" dirty="0" smtClean="0">
                <a:solidFill>
                  <a:srgbClr val="002060"/>
                </a:solidFill>
              </a:rPr>
              <a:t>Approchant la taille d’une clé USB</a:t>
            </a:r>
            <a:endParaRPr lang="fr-FR"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Choix d’une architecture matérielle </a:t>
            </a:r>
          </a:p>
          <a:p>
            <a:pPr marL="360363" lvl="0"/>
            <a:r>
              <a:rPr lang="fr-FR" sz="2400" b="1" dirty="0" smtClean="0">
                <a:solidFill>
                  <a:srgbClr val="365F91"/>
                </a:solidFill>
                <a:ea typeface="Times New Roman" pitchFamily="18" charset="0"/>
                <a:cs typeface="Times New Roman" pitchFamily="18" charset="0"/>
              </a:rPr>
              <a:t>Grande série – production industrielle</a:t>
            </a:r>
            <a:endParaRPr lang="fr-FR" sz="2400" dirty="0"/>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 name="ZoneTexte 17"/>
          <p:cNvSpPr txBox="1"/>
          <p:nvPr/>
        </p:nvSpPr>
        <p:spPr>
          <a:xfrm>
            <a:off x="3995936" y="2204864"/>
            <a:ext cx="5074979" cy="2677656"/>
          </a:xfrm>
          <a:prstGeom prst="rect">
            <a:avLst/>
          </a:prstGeom>
          <a:noFill/>
        </p:spPr>
        <p:txBody>
          <a:bodyPr wrap="none" rtlCol="0">
            <a:spAutoFit/>
          </a:bodyPr>
          <a:lstStyle/>
          <a:p>
            <a:pPr marL="269875" indent="-269875">
              <a:buFont typeface="Arial" pitchFamily="34" charset="0"/>
              <a:buChar char="•"/>
            </a:pPr>
            <a:r>
              <a:rPr lang="fr-FR" sz="2400" dirty="0" smtClean="0">
                <a:solidFill>
                  <a:srgbClr val="002060"/>
                </a:solidFill>
              </a:rPr>
              <a:t>Rarement intéressant en dessous </a:t>
            </a:r>
            <a:br>
              <a:rPr lang="fr-FR" sz="2400" dirty="0" smtClean="0">
                <a:solidFill>
                  <a:srgbClr val="002060"/>
                </a:solidFill>
              </a:rPr>
            </a:br>
            <a:r>
              <a:rPr lang="fr-FR" sz="2400" dirty="0" smtClean="0">
                <a:solidFill>
                  <a:srgbClr val="002060"/>
                </a:solidFill>
              </a:rPr>
              <a:t>d'une dizaine de milliers d'unité.</a:t>
            </a:r>
          </a:p>
          <a:p>
            <a:pPr marL="269875" indent="-269875">
              <a:buFont typeface="Arial" pitchFamily="34" charset="0"/>
              <a:buChar char="•"/>
            </a:pPr>
            <a:r>
              <a:rPr lang="fr-FR" sz="2400" dirty="0" smtClean="0">
                <a:solidFill>
                  <a:srgbClr val="002060"/>
                </a:solidFill>
              </a:rPr>
              <a:t>Coûts importants de design, </a:t>
            </a:r>
            <a:br>
              <a:rPr lang="fr-FR" sz="2400" dirty="0" smtClean="0">
                <a:solidFill>
                  <a:srgbClr val="002060"/>
                </a:solidFill>
              </a:rPr>
            </a:br>
            <a:r>
              <a:rPr lang="fr-FR" sz="2400" dirty="0" smtClean="0">
                <a:solidFill>
                  <a:srgbClr val="002060"/>
                </a:solidFill>
              </a:rPr>
              <a:t>routage, banc de test, validation, etc.</a:t>
            </a:r>
          </a:p>
          <a:p>
            <a:pPr marL="269875" indent="-269875">
              <a:buFont typeface="Arial" pitchFamily="34" charset="0"/>
              <a:buChar char="•"/>
            </a:pPr>
            <a:r>
              <a:rPr lang="fr-FR" sz="2400" dirty="0" smtClean="0">
                <a:solidFill>
                  <a:srgbClr val="002060"/>
                </a:solidFill>
              </a:rPr>
              <a:t>Frais de production avantageux.</a:t>
            </a:r>
          </a:p>
          <a:p>
            <a:pPr marL="269875" indent="-269875">
              <a:buFont typeface="Arial" pitchFamily="34" charset="0"/>
              <a:buChar char="•"/>
            </a:pPr>
            <a:r>
              <a:rPr lang="fr-FR" sz="2400" dirty="0" smtClean="0">
                <a:solidFill>
                  <a:srgbClr val="002060"/>
                </a:solidFill>
              </a:rPr>
              <a:t>Externalisation de la conception : </a:t>
            </a:r>
            <a:br>
              <a:rPr lang="fr-FR" sz="2400" dirty="0" smtClean="0">
                <a:solidFill>
                  <a:srgbClr val="002060"/>
                </a:solidFill>
              </a:rPr>
            </a:br>
            <a:r>
              <a:rPr lang="fr-FR" sz="2400" dirty="0" smtClean="0">
                <a:solidFill>
                  <a:srgbClr val="002060"/>
                </a:solidFill>
              </a:rPr>
              <a:t>attention à la propriété intellectuelle</a:t>
            </a:r>
            <a:endParaRPr lang="fr-FR" sz="2400" dirty="0">
              <a:solidFill>
                <a:srgbClr val="002060"/>
              </a:solidFill>
            </a:endParaRPr>
          </a:p>
        </p:txBody>
      </p:sp>
      <p:pic>
        <p:nvPicPr>
          <p:cNvPr id="28674" name="Picture 2"/>
          <p:cNvPicPr>
            <a:picLocks noChangeAspect="1" noChangeArrowheads="1"/>
          </p:cNvPicPr>
          <p:nvPr/>
        </p:nvPicPr>
        <p:blipFill>
          <a:blip r:embed="rId3" cstate="print"/>
          <a:srcRect/>
          <a:stretch>
            <a:fillRect/>
          </a:stretch>
        </p:blipFill>
        <p:spPr bwMode="auto">
          <a:xfrm>
            <a:off x="179512" y="2132856"/>
            <a:ext cx="3762375" cy="27813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491880" y="2132856"/>
            <a:ext cx="5381625" cy="4410075"/>
          </a:xfrm>
          <a:prstGeom prst="rect">
            <a:avLst/>
          </a:prstGeom>
          <a:noFill/>
          <a:ln w="9525">
            <a:noFill/>
            <a:miter lim="800000"/>
            <a:headEnd/>
            <a:tailEnd/>
          </a:ln>
        </p:spPr>
      </p:pic>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Définition d’un OS</a:t>
            </a:r>
            <a:endParaRPr lang="fr-FR" sz="2400" dirty="0"/>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2" name="Rectangle à coins arrondis 11"/>
          <p:cNvSpPr/>
          <p:nvPr/>
        </p:nvSpPr>
        <p:spPr>
          <a:xfrm>
            <a:off x="179512" y="908720"/>
            <a:ext cx="878497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Logiciel qui gère le matériel et fournit un environnement pour les</a:t>
            </a:r>
          </a:p>
          <a:p>
            <a:r>
              <a:rPr lang="fr-FR" sz="2400" b="1" dirty="0" smtClean="0"/>
              <a:t>programmes applicatifs en exécution</a:t>
            </a:r>
            <a:endParaRPr lang="fr-FR" sz="2400" b="1" dirty="0"/>
          </a:p>
        </p:txBody>
      </p:sp>
      <p:sp>
        <p:nvSpPr>
          <p:cNvPr id="13" name="Rectangle 12"/>
          <p:cNvSpPr/>
          <p:nvPr/>
        </p:nvSpPr>
        <p:spPr>
          <a:xfrm>
            <a:off x="395536" y="3212976"/>
            <a:ext cx="3491880" cy="1569660"/>
          </a:xfrm>
          <a:prstGeom prst="rect">
            <a:avLst/>
          </a:prstGeom>
        </p:spPr>
        <p:txBody>
          <a:bodyPr wrap="square">
            <a:spAutoFit/>
          </a:bodyPr>
          <a:lstStyle/>
          <a:p>
            <a:r>
              <a:rPr lang="fr-FR" sz="2400" b="1" dirty="0" smtClean="0">
                <a:solidFill>
                  <a:srgbClr val="002060"/>
                </a:solidFill>
              </a:rPr>
              <a:t>Pour l’utilisateur </a:t>
            </a:r>
            <a:r>
              <a:rPr lang="fr-FR" sz="2400" dirty="0" smtClean="0">
                <a:solidFill>
                  <a:srgbClr val="002060"/>
                </a:solidFill>
              </a:rPr>
              <a:t>: interface fournie avec l’ordinateur, le </a:t>
            </a:r>
            <a:r>
              <a:rPr lang="fr-FR" sz="2400" dirty="0" err="1" smtClean="0">
                <a:solidFill>
                  <a:srgbClr val="002060"/>
                </a:solidFill>
              </a:rPr>
              <a:t>smartphone</a:t>
            </a:r>
            <a:r>
              <a:rPr lang="fr-FR" sz="2400" dirty="0" smtClean="0">
                <a:solidFill>
                  <a:srgbClr val="002060"/>
                </a:solidFill>
              </a:rPr>
              <a:t>...</a:t>
            </a:r>
            <a:endParaRPr lang="fr-FR" sz="24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Abstraction des périphériques</a:t>
            </a:r>
            <a:endParaRPr lang="fr-FR" sz="2400" dirty="0"/>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Rectangle 12"/>
          <p:cNvSpPr/>
          <p:nvPr/>
        </p:nvSpPr>
        <p:spPr>
          <a:xfrm>
            <a:off x="323528" y="6021288"/>
            <a:ext cx="8496944" cy="461665"/>
          </a:xfrm>
          <a:prstGeom prst="rect">
            <a:avLst/>
          </a:prstGeom>
        </p:spPr>
        <p:txBody>
          <a:bodyPr wrap="square">
            <a:spAutoFit/>
          </a:bodyPr>
          <a:lstStyle/>
          <a:p>
            <a:r>
              <a:rPr lang="fr-FR" sz="2400" dirty="0" smtClean="0">
                <a:solidFill>
                  <a:srgbClr val="002060"/>
                </a:solidFill>
              </a:rPr>
              <a:t>Masquer la complexité matérielle / simplifier les accès au matériel</a:t>
            </a:r>
            <a:endParaRPr lang="fr-FR" sz="2400" dirty="0">
              <a:solidFill>
                <a:srgbClr val="002060"/>
              </a:solidFill>
            </a:endParaRPr>
          </a:p>
        </p:txBody>
      </p:sp>
      <p:pic>
        <p:nvPicPr>
          <p:cNvPr id="31747" name="Picture 3"/>
          <p:cNvPicPr>
            <a:picLocks noChangeAspect="1" noChangeArrowheads="1"/>
          </p:cNvPicPr>
          <p:nvPr/>
        </p:nvPicPr>
        <p:blipFill>
          <a:blip r:embed="rId2" cstate="print"/>
          <a:srcRect/>
          <a:stretch>
            <a:fillRect/>
          </a:stretch>
        </p:blipFill>
        <p:spPr bwMode="auto">
          <a:xfrm>
            <a:off x="-1" y="1026087"/>
            <a:ext cx="9144001" cy="4998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Exécution de tâches</a:t>
            </a:r>
          </a:p>
          <a:p>
            <a:pPr marL="449263" lvl="0"/>
            <a:r>
              <a:rPr lang="fr-FR" sz="2400" b="1" dirty="0" smtClean="0">
                <a:solidFill>
                  <a:srgbClr val="365F91"/>
                </a:solidFill>
                <a:cs typeface="Times New Roman" pitchFamily="18" charset="0"/>
              </a:rPr>
              <a:t>Système </a:t>
            </a:r>
            <a:r>
              <a:rPr lang="fr-FR" sz="2400" b="1" dirty="0" err="1" smtClean="0">
                <a:solidFill>
                  <a:srgbClr val="365F91"/>
                </a:solidFill>
                <a:cs typeface="Times New Roman" pitchFamily="18" charset="0"/>
              </a:rPr>
              <a:t>monotâche</a:t>
            </a:r>
            <a:endParaRPr lang="fr-FR" sz="2400" dirty="0"/>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2" cstate="print"/>
          <a:srcRect/>
          <a:stretch>
            <a:fillRect/>
          </a:stretch>
        </p:blipFill>
        <p:spPr bwMode="auto">
          <a:xfrm>
            <a:off x="1331640" y="1412776"/>
            <a:ext cx="1314450" cy="348615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932040" y="1412776"/>
            <a:ext cx="2924175" cy="3524250"/>
          </a:xfrm>
          <a:prstGeom prst="rect">
            <a:avLst/>
          </a:prstGeom>
          <a:noFill/>
          <a:ln w="9525">
            <a:noFill/>
            <a:miter lim="800000"/>
            <a:headEnd/>
            <a:tailEnd/>
          </a:ln>
        </p:spPr>
      </p:pic>
      <p:sp>
        <p:nvSpPr>
          <p:cNvPr id="14" name="Rectangle 13"/>
          <p:cNvSpPr/>
          <p:nvPr/>
        </p:nvSpPr>
        <p:spPr>
          <a:xfrm>
            <a:off x="1043608" y="5013176"/>
            <a:ext cx="1800200" cy="461665"/>
          </a:xfrm>
          <a:prstGeom prst="rect">
            <a:avLst/>
          </a:prstGeom>
        </p:spPr>
        <p:txBody>
          <a:bodyPr wrap="square">
            <a:spAutoFit/>
          </a:bodyPr>
          <a:lstStyle/>
          <a:p>
            <a:r>
              <a:rPr lang="fr-FR" sz="2400" dirty="0" err="1" smtClean="0">
                <a:solidFill>
                  <a:srgbClr val="002060"/>
                </a:solidFill>
              </a:rPr>
              <a:t>Superloop</a:t>
            </a:r>
            <a:endParaRPr lang="fr-FR" sz="2400" dirty="0">
              <a:solidFill>
                <a:srgbClr val="002060"/>
              </a:solidFill>
            </a:endParaRPr>
          </a:p>
        </p:txBody>
      </p:sp>
      <p:sp>
        <p:nvSpPr>
          <p:cNvPr id="15" name="Rectangle 14"/>
          <p:cNvSpPr/>
          <p:nvPr/>
        </p:nvSpPr>
        <p:spPr>
          <a:xfrm>
            <a:off x="4644008" y="5013176"/>
            <a:ext cx="4139952" cy="461665"/>
          </a:xfrm>
          <a:prstGeom prst="rect">
            <a:avLst/>
          </a:prstGeom>
        </p:spPr>
        <p:txBody>
          <a:bodyPr wrap="square">
            <a:spAutoFit/>
          </a:bodyPr>
          <a:lstStyle/>
          <a:p>
            <a:r>
              <a:rPr lang="fr-FR" sz="2400" dirty="0" err="1" smtClean="0">
                <a:solidFill>
                  <a:srgbClr val="002060"/>
                </a:solidFill>
              </a:rPr>
              <a:t>Superloop</a:t>
            </a:r>
            <a:r>
              <a:rPr lang="fr-FR" sz="2400" dirty="0" smtClean="0">
                <a:solidFill>
                  <a:srgbClr val="002060"/>
                </a:solidFill>
              </a:rPr>
              <a:t> avec interruptions</a:t>
            </a:r>
            <a:endParaRPr lang="fr-FR" sz="2400" dirty="0">
              <a:solidFill>
                <a:srgbClr val="002060"/>
              </a:solidFill>
            </a:endParaRPr>
          </a:p>
        </p:txBody>
      </p:sp>
      <p:sp>
        <p:nvSpPr>
          <p:cNvPr id="16" name="Rectangle 15"/>
          <p:cNvSpPr/>
          <p:nvPr/>
        </p:nvSpPr>
        <p:spPr>
          <a:xfrm>
            <a:off x="899592" y="5733256"/>
            <a:ext cx="7776864" cy="461665"/>
          </a:xfrm>
          <a:prstGeom prst="rect">
            <a:avLst/>
          </a:prstGeom>
        </p:spPr>
        <p:txBody>
          <a:bodyPr wrap="square">
            <a:spAutoFit/>
          </a:bodyPr>
          <a:lstStyle/>
          <a:p>
            <a:r>
              <a:rPr lang="fr-FR" sz="2400" dirty="0" smtClean="0">
                <a:solidFill>
                  <a:srgbClr val="002060"/>
                </a:solidFill>
              </a:rPr>
              <a:t>Fonctionnement typique d’un microcontrôleur / API </a:t>
            </a:r>
            <a:endParaRPr lang="fr-FR" sz="24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Exécution de tâches</a:t>
            </a:r>
          </a:p>
          <a:p>
            <a:pPr marL="449263" lvl="0"/>
            <a:r>
              <a:rPr lang="fr-FR" sz="2400" b="1" dirty="0" smtClean="0">
                <a:solidFill>
                  <a:srgbClr val="365F91"/>
                </a:solidFill>
                <a:cs typeface="Times New Roman" pitchFamily="18" charset="0"/>
              </a:rPr>
              <a:t>Système multitâches</a:t>
            </a:r>
            <a:endParaRPr lang="fr-FR" sz="2400" dirty="0"/>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1259632" y="5085184"/>
            <a:ext cx="1800200" cy="461665"/>
          </a:xfrm>
          <a:prstGeom prst="rect">
            <a:avLst/>
          </a:prstGeom>
        </p:spPr>
        <p:txBody>
          <a:bodyPr wrap="square">
            <a:spAutoFit/>
          </a:bodyPr>
          <a:lstStyle/>
          <a:p>
            <a:r>
              <a:rPr lang="fr-FR" sz="2400" dirty="0" smtClean="0">
                <a:solidFill>
                  <a:srgbClr val="002060"/>
                </a:solidFill>
              </a:rPr>
              <a:t>Coopératif</a:t>
            </a:r>
            <a:endParaRPr lang="fr-FR" sz="2400" dirty="0">
              <a:solidFill>
                <a:srgbClr val="002060"/>
              </a:solidFill>
            </a:endParaRPr>
          </a:p>
        </p:txBody>
      </p:sp>
      <p:sp>
        <p:nvSpPr>
          <p:cNvPr id="15" name="Rectangle 14"/>
          <p:cNvSpPr/>
          <p:nvPr/>
        </p:nvSpPr>
        <p:spPr>
          <a:xfrm>
            <a:off x="6012160" y="5085184"/>
            <a:ext cx="1800200" cy="461665"/>
          </a:xfrm>
          <a:prstGeom prst="rect">
            <a:avLst/>
          </a:prstGeom>
        </p:spPr>
        <p:txBody>
          <a:bodyPr wrap="square">
            <a:spAutoFit/>
          </a:bodyPr>
          <a:lstStyle/>
          <a:p>
            <a:r>
              <a:rPr lang="fr-FR" sz="2400" dirty="0" smtClean="0">
                <a:solidFill>
                  <a:srgbClr val="002060"/>
                </a:solidFill>
              </a:rPr>
              <a:t>Préemptif</a:t>
            </a:r>
            <a:endParaRPr lang="fr-FR" sz="2400" dirty="0">
              <a:solidFill>
                <a:srgbClr val="002060"/>
              </a:solidFill>
            </a:endParaRPr>
          </a:p>
        </p:txBody>
      </p:sp>
      <p:sp>
        <p:nvSpPr>
          <p:cNvPr id="16" name="Rectangle 15"/>
          <p:cNvSpPr/>
          <p:nvPr/>
        </p:nvSpPr>
        <p:spPr>
          <a:xfrm>
            <a:off x="395536" y="5478323"/>
            <a:ext cx="8496944" cy="830997"/>
          </a:xfrm>
          <a:prstGeom prst="rect">
            <a:avLst/>
          </a:prstGeom>
        </p:spPr>
        <p:txBody>
          <a:bodyPr wrap="square">
            <a:spAutoFit/>
          </a:bodyPr>
          <a:lstStyle/>
          <a:p>
            <a:r>
              <a:rPr lang="fr-FR" sz="2400" b="1" dirty="0" smtClean="0">
                <a:solidFill>
                  <a:srgbClr val="002060"/>
                </a:solidFill>
              </a:rPr>
              <a:t>L'ordonnanceur (</a:t>
            </a:r>
            <a:r>
              <a:rPr lang="fr-FR" sz="2400" b="1" dirty="0" err="1" smtClean="0">
                <a:solidFill>
                  <a:srgbClr val="002060"/>
                </a:solidFill>
              </a:rPr>
              <a:t>scheduler</a:t>
            </a:r>
            <a:r>
              <a:rPr lang="fr-FR" sz="2400" b="1" dirty="0" smtClean="0">
                <a:solidFill>
                  <a:srgbClr val="002060"/>
                </a:solidFill>
              </a:rPr>
              <a:t>) est une fonctionnalité essentielle des systèmes OS pour exécuter des tâches sur un même processeur.</a:t>
            </a:r>
            <a:endParaRPr lang="fr-FR" sz="2400" b="1" dirty="0">
              <a:solidFill>
                <a:srgbClr val="002060"/>
              </a:solidFill>
            </a:endParaRPr>
          </a:p>
        </p:txBody>
      </p:sp>
      <p:pic>
        <p:nvPicPr>
          <p:cNvPr id="2050" name="Picture 2"/>
          <p:cNvPicPr>
            <a:picLocks noChangeAspect="1" noChangeArrowheads="1"/>
          </p:cNvPicPr>
          <p:nvPr/>
        </p:nvPicPr>
        <p:blipFill>
          <a:blip r:embed="rId2" cstate="print"/>
          <a:srcRect/>
          <a:stretch>
            <a:fillRect/>
          </a:stretch>
        </p:blipFill>
        <p:spPr bwMode="auto">
          <a:xfrm>
            <a:off x="467544" y="1340768"/>
            <a:ext cx="8353425" cy="3848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Introduction</a:t>
            </a:r>
            <a:endParaRPr lang="fr-FR" b="1" dirty="0">
              <a:solidFill>
                <a:schemeClr val="bg1"/>
              </a:solidFill>
            </a:endParaRPr>
          </a:p>
        </p:txBody>
      </p:sp>
      <p:sp>
        <p:nvSpPr>
          <p:cNvPr id="9" name="ZoneTexte 8"/>
          <p:cNvSpPr txBox="1"/>
          <p:nvPr/>
        </p:nvSpPr>
        <p:spPr>
          <a:xfrm>
            <a:off x="0" y="476672"/>
            <a:ext cx="8712968" cy="1569660"/>
          </a:xfrm>
          <a:prstGeom prst="rect">
            <a:avLst/>
          </a:prstGeom>
          <a:noFill/>
        </p:spPr>
        <p:txBody>
          <a:bodyPr wrap="square" rtlCol="0">
            <a:spAutoFit/>
          </a:bodyPr>
          <a:lstStyle/>
          <a:p>
            <a:pPr lvl="0"/>
            <a:r>
              <a:rPr kumimoji="0" lang="fr-FR" sz="2400" b="1" i="0" u="none" strike="noStrike" cap="none" normalizeH="0" baseline="0" dirty="0" smtClean="0">
                <a:ln>
                  <a:noFill/>
                </a:ln>
                <a:solidFill>
                  <a:srgbClr val="365F91"/>
                </a:solidFill>
                <a:effectLst/>
                <a:ea typeface="Times New Roman" pitchFamily="18" charset="0"/>
                <a:cs typeface="Times New Roman" pitchFamily="18" charset="0"/>
              </a:rPr>
              <a:t>Qu’est ce qu’un système embarqué ?</a:t>
            </a:r>
          </a:p>
          <a:p>
            <a:pPr lvl="0"/>
            <a:endParaRPr lang="fr-FR" sz="2400" b="1" dirty="0">
              <a:solidFill>
                <a:srgbClr val="365F91"/>
              </a:solidFill>
              <a:latin typeface="Cambria" pitchFamily="18" charset="0"/>
              <a:ea typeface="Times New Roman" pitchFamily="18" charset="0"/>
              <a:cs typeface="Times New Roman" pitchFamily="18" charset="0"/>
            </a:endParaRPr>
          </a:p>
          <a:p>
            <a:pPr lvl="0"/>
            <a:endParaRPr kumimoji="0" lang="fr-FR"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endParaRPr lang="fr-FR" sz="2400" dirty="0"/>
          </a:p>
        </p:txBody>
      </p:sp>
      <p:sp>
        <p:nvSpPr>
          <p:cNvPr id="10" name="Rectangle à coins arrondis 9"/>
          <p:cNvSpPr/>
          <p:nvPr/>
        </p:nvSpPr>
        <p:spPr>
          <a:xfrm>
            <a:off x="179512" y="1268760"/>
            <a:ext cx="8784976"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Un système embarqué est un ensemble électronique et/ou </a:t>
            </a:r>
            <a:r>
              <a:rPr lang="fr-FR" sz="2400" b="1" dirty="0" smtClean="0"/>
              <a:t>informatique intégré </a:t>
            </a:r>
            <a:r>
              <a:rPr lang="fr-FR" sz="2400" b="1" dirty="0"/>
              <a:t>comme composant d'un environnement plus important.</a:t>
            </a:r>
            <a:endParaRPr lang="fr-FR" sz="2400" dirty="0"/>
          </a:p>
        </p:txBody>
      </p:sp>
      <p:sp>
        <p:nvSpPr>
          <p:cNvPr id="11" name="ZoneTexte 10"/>
          <p:cNvSpPr txBox="1"/>
          <p:nvPr/>
        </p:nvSpPr>
        <p:spPr>
          <a:xfrm>
            <a:off x="251520" y="3501008"/>
            <a:ext cx="8568952" cy="2862322"/>
          </a:xfrm>
          <a:prstGeom prst="rect">
            <a:avLst/>
          </a:prstGeom>
          <a:noFill/>
        </p:spPr>
        <p:txBody>
          <a:bodyPr wrap="square" rtlCol="0">
            <a:spAutoFit/>
          </a:bodyPr>
          <a:lstStyle/>
          <a:p>
            <a:pPr marL="269875" indent="-269875">
              <a:buFont typeface="Arial" pitchFamily="34" charset="0"/>
              <a:buChar char="•"/>
            </a:pPr>
            <a:r>
              <a:rPr lang="fr-FR" sz="2400" dirty="0">
                <a:solidFill>
                  <a:srgbClr val="002060"/>
                </a:solidFill>
              </a:rPr>
              <a:t>Un </a:t>
            </a:r>
            <a:r>
              <a:rPr lang="fr-FR" sz="2400" dirty="0" smtClean="0">
                <a:solidFill>
                  <a:srgbClr val="002060"/>
                </a:solidFill>
              </a:rPr>
              <a:t>système </a:t>
            </a:r>
            <a:r>
              <a:rPr lang="fr-FR" sz="2400" dirty="0">
                <a:solidFill>
                  <a:srgbClr val="002060"/>
                </a:solidFill>
              </a:rPr>
              <a:t>embarque se </a:t>
            </a:r>
            <a:r>
              <a:rPr lang="fr-FR" sz="2400" dirty="0" smtClean="0">
                <a:solidFill>
                  <a:srgbClr val="002060"/>
                </a:solidFill>
              </a:rPr>
              <a:t>définit </a:t>
            </a:r>
            <a:r>
              <a:rPr lang="fr-FR" sz="2400" dirty="0">
                <a:solidFill>
                  <a:srgbClr val="002060"/>
                </a:solidFill>
              </a:rPr>
              <a:t>surtout par les contraintes auxquelles il est soumis</a:t>
            </a:r>
            <a:r>
              <a:rPr lang="fr-FR" sz="2400" dirty="0" smtClean="0">
                <a:solidFill>
                  <a:srgbClr val="002060"/>
                </a:solidFill>
              </a:rPr>
              <a:t>.</a:t>
            </a:r>
          </a:p>
          <a:p>
            <a:pPr marL="269875" indent="-269875">
              <a:buFont typeface="Arial" pitchFamily="34" charset="0"/>
              <a:buChar char="•"/>
            </a:pPr>
            <a:r>
              <a:rPr lang="fr-FR" sz="2400" dirty="0" smtClean="0">
                <a:solidFill>
                  <a:srgbClr val="002060"/>
                </a:solidFill>
              </a:rPr>
              <a:t>L'identification précise des contraintes doit se faire dès la conception du système.</a:t>
            </a:r>
          </a:p>
          <a:p>
            <a:pPr marL="269875" indent="-269875">
              <a:buFont typeface="Arial" pitchFamily="34" charset="0"/>
              <a:buChar char="•"/>
            </a:pPr>
            <a:endParaRPr lang="fr-FR" sz="2400" dirty="0">
              <a:solidFill>
                <a:srgbClr val="002060"/>
              </a:solidFill>
            </a:endParaRPr>
          </a:p>
          <a:p>
            <a:pPr marL="269875" indent="-269875">
              <a:buFont typeface="Arial" pitchFamily="34" charset="0"/>
              <a:buChar char="•"/>
            </a:pPr>
            <a:r>
              <a:rPr lang="fr-FR" sz="2400" b="1" dirty="0" smtClean="0">
                <a:solidFill>
                  <a:srgbClr val="002060"/>
                </a:solidFill>
              </a:rPr>
              <a:t>Embedded</a:t>
            </a:r>
            <a:r>
              <a:rPr lang="fr-FR" sz="2400" dirty="0" smtClean="0">
                <a:solidFill>
                  <a:srgbClr val="002060"/>
                </a:solidFill>
              </a:rPr>
              <a:t> : enfoncer, sceller, noyer, enchâsser, incruster</a:t>
            </a:r>
          </a:p>
          <a:p>
            <a:pPr marL="269875" indent="-269875">
              <a:buFont typeface="Arial" pitchFamily="34" charset="0"/>
              <a:buChar char="•"/>
            </a:pPr>
            <a:endParaRPr lang="fr-FR" sz="1200" dirty="0" smtClean="0">
              <a:solidFill>
                <a:srgbClr val="002060"/>
              </a:solidFill>
            </a:endParaRPr>
          </a:p>
          <a:p>
            <a:pPr marL="269875" indent="-269875" algn="ctr"/>
            <a:r>
              <a:rPr lang="fr-FR" sz="2400" b="1" dirty="0" smtClean="0">
                <a:solidFill>
                  <a:srgbClr val="002060"/>
                </a:solidFill>
              </a:rPr>
              <a:t>=&gt; Système enfoui ou incorporé</a:t>
            </a:r>
            <a:endParaRPr lang="fr-FR" sz="24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Exécution de tâches</a:t>
            </a:r>
          </a:p>
          <a:p>
            <a:pPr marL="449263" lvl="0"/>
            <a:r>
              <a:rPr lang="fr-FR" sz="2400" b="1" dirty="0" smtClean="0">
                <a:solidFill>
                  <a:srgbClr val="365F91"/>
                </a:solidFill>
                <a:cs typeface="Times New Roman" pitchFamily="18" charset="0"/>
              </a:rPr>
              <a:t>L’ordonnancement</a:t>
            </a:r>
            <a:endParaRPr lang="fr-FR" sz="2400" dirty="0"/>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 name="Rectangle 15"/>
          <p:cNvSpPr/>
          <p:nvPr/>
        </p:nvSpPr>
        <p:spPr>
          <a:xfrm>
            <a:off x="251520" y="3046308"/>
            <a:ext cx="8496944" cy="3046988"/>
          </a:xfrm>
          <a:prstGeom prst="rect">
            <a:avLst/>
          </a:prstGeom>
        </p:spPr>
        <p:txBody>
          <a:bodyPr wrap="square">
            <a:spAutoFit/>
          </a:bodyPr>
          <a:lstStyle/>
          <a:p>
            <a:r>
              <a:rPr lang="fr-FR" sz="2400" dirty="0" smtClean="0">
                <a:solidFill>
                  <a:srgbClr val="002060"/>
                </a:solidFill>
              </a:rPr>
              <a:t>Il existe plusieurs modes d'ordonnancement :</a:t>
            </a:r>
          </a:p>
          <a:p>
            <a:endParaRPr lang="fr-FR" sz="1200" dirty="0" smtClean="0">
              <a:solidFill>
                <a:srgbClr val="002060"/>
              </a:solidFill>
            </a:endParaRPr>
          </a:p>
          <a:p>
            <a:pPr marL="269875" indent="-269875">
              <a:buFont typeface="Arial" pitchFamily="34" charset="0"/>
              <a:buChar char="•"/>
            </a:pPr>
            <a:r>
              <a:rPr lang="fr-FR" sz="2400" b="1" dirty="0" smtClean="0">
                <a:solidFill>
                  <a:srgbClr val="002060"/>
                </a:solidFill>
              </a:rPr>
              <a:t>Temps partagé (time sharing system) </a:t>
            </a:r>
            <a:r>
              <a:rPr lang="fr-FR" sz="2400" dirty="0" smtClean="0">
                <a:solidFill>
                  <a:srgbClr val="002060"/>
                </a:solidFill>
              </a:rPr>
              <a:t>: comportement par défaut sur les O.S. comme Linux</a:t>
            </a:r>
          </a:p>
          <a:p>
            <a:pPr marL="269875" indent="-269875">
              <a:buFont typeface="Arial" pitchFamily="34" charset="0"/>
              <a:buChar char="•"/>
            </a:pPr>
            <a:endParaRPr lang="fr-FR" sz="1200" dirty="0" smtClean="0">
              <a:solidFill>
                <a:srgbClr val="002060"/>
              </a:solidFill>
            </a:endParaRPr>
          </a:p>
          <a:p>
            <a:pPr marL="269875" indent="-269875">
              <a:buFont typeface="Arial" pitchFamily="34" charset="0"/>
              <a:buChar char="•"/>
            </a:pPr>
            <a:r>
              <a:rPr lang="fr-FR" sz="2400" b="1" dirty="0" smtClean="0">
                <a:solidFill>
                  <a:srgbClr val="002060"/>
                </a:solidFill>
              </a:rPr>
              <a:t>Temps réel (</a:t>
            </a:r>
            <a:r>
              <a:rPr lang="fr-FR" sz="2400" b="1" dirty="0" err="1" smtClean="0">
                <a:solidFill>
                  <a:srgbClr val="002060"/>
                </a:solidFill>
              </a:rPr>
              <a:t>realtime</a:t>
            </a:r>
            <a:r>
              <a:rPr lang="fr-FR" sz="2400" b="1" dirty="0" smtClean="0">
                <a:solidFill>
                  <a:srgbClr val="002060"/>
                </a:solidFill>
              </a:rPr>
              <a:t> </a:t>
            </a:r>
            <a:r>
              <a:rPr lang="fr-FR" sz="2400" b="1" dirty="0" err="1" smtClean="0">
                <a:solidFill>
                  <a:srgbClr val="002060"/>
                </a:solidFill>
              </a:rPr>
              <a:t>scheduling</a:t>
            </a:r>
            <a:r>
              <a:rPr lang="fr-FR" sz="2400" b="1" dirty="0" smtClean="0">
                <a:solidFill>
                  <a:srgbClr val="002060"/>
                </a:solidFill>
              </a:rPr>
              <a:t>)</a:t>
            </a:r>
            <a:r>
              <a:rPr lang="fr-FR" sz="2400" dirty="0" smtClean="0">
                <a:solidFill>
                  <a:srgbClr val="002060"/>
                </a:solidFill>
              </a:rPr>
              <a:t> : suivant des algorithmes comme Round Robin ou Fifo basés sur des priorités entre tâches ou </a:t>
            </a:r>
            <a:r>
              <a:rPr lang="fr-FR" sz="2400" dirty="0" err="1" smtClean="0">
                <a:solidFill>
                  <a:srgbClr val="002060"/>
                </a:solidFill>
              </a:rPr>
              <a:t>Earliest</a:t>
            </a:r>
            <a:r>
              <a:rPr lang="fr-FR" sz="2400" dirty="0" smtClean="0">
                <a:solidFill>
                  <a:srgbClr val="002060"/>
                </a:solidFill>
              </a:rPr>
              <a:t> Deadline First utilisant des temps d'expiration des tâches.</a:t>
            </a:r>
            <a:endParaRPr lang="fr-FR" sz="2400" dirty="0">
              <a:solidFill>
                <a:srgbClr val="002060"/>
              </a:solidFill>
            </a:endParaRPr>
          </a:p>
        </p:txBody>
      </p:sp>
      <p:sp>
        <p:nvSpPr>
          <p:cNvPr id="17" name="Rectangle à coins arrondis 16"/>
          <p:cNvSpPr/>
          <p:nvPr/>
        </p:nvSpPr>
        <p:spPr>
          <a:xfrm>
            <a:off x="179512" y="1412776"/>
            <a:ext cx="878497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Tâche de sélection d’un processus en attente dans la liste des processus prêts et d’allocation de la CPU pour ce processus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83568" y="2276872"/>
            <a:ext cx="7705725" cy="4267200"/>
          </a:xfrm>
          <a:prstGeom prst="rect">
            <a:avLst/>
          </a:prstGeom>
          <a:noFill/>
          <a:ln w="9525">
            <a:noFill/>
            <a:miter lim="800000"/>
            <a:headEnd/>
            <a:tailEnd/>
          </a:ln>
        </p:spPr>
      </p:pic>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Exécution de tâches</a:t>
            </a:r>
          </a:p>
          <a:p>
            <a:pPr marL="449263" lvl="0"/>
            <a:r>
              <a:rPr lang="fr-FR" sz="2400" b="1" dirty="0" smtClean="0">
                <a:solidFill>
                  <a:srgbClr val="365F91"/>
                </a:solidFill>
                <a:cs typeface="Times New Roman" pitchFamily="18" charset="0"/>
              </a:rPr>
              <a:t>Processus et threads</a:t>
            </a:r>
            <a:endParaRPr lang="fr-FR" sz="2400" dirty="0"/>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8" name="Rectangle à coins arrondis 17"/>
          <p:cNvSpPr/>
          <p:nvPr/>
        </p:nvSpPr>
        <p:spPr>
          <a:xfrm>
            <a:off x="179512" y="1268760"/>
            <a:ext cx="878497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Les processus sont des espaces de mémoire disjoints, au sein desquels s'exécutent un ou plusieurs threads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Exécution de tâches</a:t>
            </a:r>
          </a:p>
          <a:p>
            <a:pPr marL="449263" lvl="0"/>
            <a:r>
              <a:rPr lang="fr-FR" sz="2400" b="1" dirty="0" smtClean="0">
                <a:solidFill>
                  <a:srgbClr val="365F91"/>
                </a:solidFill>
                <a:cs typeface="Times New Roman" pitchFamily="18" charset="0"/>
              </a:rPr>
              <a:t>Communication inter processus (IPC)</a:t>
            </a:r>
            <a:endParaRPr lang="fr-FR" sz="2400" dirty="0"/>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6" name="Picture 2"/>
          <p:cNvPicPr>
            <a:picLocks noChangeAspect="1" noChangeArrowheads="1"/>
          </p:cNvPicPr>
          <p:nvPr/>
        </p:nvPicPr>
        <p:blipFill>
          <a:blip r:embed="rId2" cstate="print"/>
          <a:srcRect/>
          <a:stretch>
            <a:fillRect/>
          </a:stretch>
        </p:blipFill>
        <p:spPr bwMode="auto">
          <a:xfrm>
            <a:off x="1" y="1340768"/>
            <a:ext cx="9144000" cy="503331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46" name="Picture 2"/>
          <p:cNvPicPr>
            <a:picLocks noChangeAspect="1" noChangeArrowheads="1"/>
          </p:cNvPicPr>
          <p:nvPr/>
        </p:nvPicPr>
        <p:blipFill>
          <a:blip r:embed="rId2" cstate="print"/>
          <a:srcRect/>
          <a:stretch>
            <a:fillRect/>
          </a:stretch>
        </p:blipFill>
        <p:spPr bwMode="auto">
          <a:xfrm>
            <a:off x="179512" y="836712"/>
            <a:ext cx="8601075" cy="51720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Adresses virtuelles / Adresses physiques</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Rectangle à coins arrondis 10"/>
          <p:cNvSpPr/>
          <p:nvPr/>
        </p:nvSpPr>
        <p:spPr>
          <a:xfrm>
            <a:off x="179512" y="1628800"/>
            <a:ext cx="878497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bg1"/>
                </a:solidFill>
              </a:rPr>
              <a:t>Adresse logique = adresse virtuelle :</a:t>
            </a:r>
          </a:p>
          <a:p>
            <a:r>
              <a:rPr lang="fr-FR" sz="2400" dirty="0" smtClean="0"/>
              <a:t>Adresse générée par la CPU et vue par le programme utilisateur</a:t>
            </a:r>
          </a:p>
        </p:txBody>
      </p:sp>
      <p:sp>
        <p:nvSpPr>
          <p:cNvPr id="12" name="Rectangle à coins arrondis 11"/>
          <p:cNvSpPr/>
          <p:nvPr/>
        </p:nvSpPr>
        <p:spPr>
          <a:xfrm>
            <a:off x="179512" y="2996952"/>
            <a:ext cx="878497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bg1"/>
                </a:solidFill>
              </a:rPr>
              <a:t>Adresse physique :</a:t>
            </a:r>
          </a:p>
          <a:p>
            <a:r>
              <a:rPr lang="fr-FR" sz="2400" dirty="0" smtClean="0"/>
              <a:t>Adresse vue par l’unité de mémoire, </a:t>
            </a:r>
            <a:r>
              <a:rPr lang="fr-FR" sz="2400" dirty="0" err="1" smtClean="0"/>
              <a:t>c-à-d</a:t>
            </a:r>
            <a:r>
              <a:rPr lang="fr-FR" sz="2400" dirty="0" smtClean="0"/>
              <a:t> chargée dans le registre d’adresse mémoire de la mémoire physique</a:t>
            </a:r>
          </a:p>
        </p:txBody>
      </p:sp>
      <p:sp>
        <p:nvSpPr>
          <p:cNvPr id="14" name="Rectangle à coins arrondis 13"/>
          <p:cNvSpPr/>
          <p:nvPr/>
        </p:nvSpPr>
        <p:spPr>
          <a:xfrm>
            <a:off x="179512" y="4581128"/>
            <a:ext cx="878497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solidFill>
                  <a:schemeClr val="bg1"/>
                </a:solidFill>
              </a:rPr>
              <a:t>Unité de gestion mémoire (MMU) : </a:t>
            </a:r>
          </a:p>
          <a:p>
            <a:r>
              <a:rPr lang="fr-FR" sz="2400" dirty="0" smtClean="0"/>
              <a:t>Dispositif matériel intégré au microprocesseur associant les adresses logiques et physiques</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Principe</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7" name="Picture 3"/>
          <p:cNvPicPr>
            <a:picLocks noChangeAspect="1" noChangeArrowheads="1"/>
          </p:cNvPicPr>
          <p:nvPr/>
        </p:nvPicPr>
        <p:blipFill>
          <a:blip r:embed="rId2" cstate="print"/>
          <a:srcRect/>
          <a:stretch>
            <a:fillRect/>
          </a:stretch>
        </p:blipFill>
        <p:spPr bwMode="auto">
          <a:xfrm>
            <a:off x="611560" y="1484784"/>
            <a:ext cx="7704856" cy="41044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Fonctions assurées</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 name="ZoneTexte 9"/>
          <p:cNvSpPr txBox="1"/>
          <p:nvPr/>
        </p:nvSpPr>
        <p:spPr>
          <a:xfrm>
            <a:off x="179512" y="1412776"/>
            <a:ext cx="8352928" cy="5139869"/>
          </a:xfrm>
          <a:prstGeom prst="rect">
            <a:avLst/>
          </a:prstGeom>
          <a:noFill/>
        </p:spPr>
        <p:txBody>
          <a:bodyPr wrap="square" rtlCol="0">
            <a:spAutoFit/>
          </a:bodyPr>
          <a:lstStyle/>
          <a:p>
            <a:pPr marL="269875" indent="-269875">
              <a:buFont typeface="Arial" pitchFamily="34" charset="0"/>
              <a:buChar char="•"/>
            </a:pPr>
            <a:r>
              <a:rPr lang="fr-FR" sz="2400" b="1" dirty="0" smtClean="0">
                <a:solidFill>
                  <a:srgbClr val="002060"/>
                </a:solidFill>
              </a:rPr>
              <a:t>Translation d’adresses </a:t>
            </a:r>
            <a:r>
              <a:rPr lang="fr-FR" sz="2400" dirty="0" smtClean="0">
                <a:solidFill>
                  <a:srgbClr val="002060"/>
                </a:solidFill>
              </a:rPr>
              <a:t>: </a:t>
            </a:r>
          </a:p>
          <a:p>
            <a:pPr marL="269875" indent="-269875">
              <a:buFont typeface="Arial" pitchFamily="34" charset="0"/>
              <a:buChar char="•"/>
            </a:pPr>
            <a:endParaRPr lang="fr-FR" sz="1000" dirty="0" smtClean="0">
              <a:solidFill>
                <a:srgbClr val="002060"/>
              </a:solidFill>
            </a:endParaRPr>
          </a:p>
          <a:p>
            <a:pPr marL="630238" indent="-269875">
              <a:buFont typeface="Arial" pitchFamily="34" charset="0"/>
              <a:buChar char="•"/>
            </a:pPr>
            <a:r>
              <a:rPr lang="fr-FR" sz="2400" b="1" dirty="0" smtClean="0">
                <a:solidFill>
                  <a:srgbClr val="002060"/>
                </a:solidFill>
              </a:rPr>
              <a:t>Segmentation</a:t>
            </a:r>
            <a:r>
              <a:rPr lang="fr-FR" sz="2400" dirty="0" smtClean="0">
                <a:solidFill>
                  <a:srgbClr val="002060"/>
                </a:solidFill>
              </a:rPr>
              <a:t> : subdivision des espaces d’adressage d’après leur fonctionnalités. </a:t>
            </a:r>
          </a:p>
          <a:p>
            <a:pPr marL="630238" indent="-269875">
              <a:buFont typeface="Arial" pitchFamily="34" charset="0"/>
              <a:buChar char="•"/>
            </a:pPr>
            <a:r>
              <a:rPr lang="fr-FR" sz="2400" b="1" dirty="0" smtClean="0">
                <a:solidFill>
                  <a:srgbClr val="002060"/>
                </a:solidFill>
              </a:rPr>
              <a:t>Pagination</a:t>
            </a:r>
            <a:r>
              <a:rPr lang="fr-FR" sz="2400" dirty="0" smtClean="0">
                <a:solidFill>
                  <a:srgbClr val="002060"/>
                </a:solidFill>
              </a:rPr>
              <a:t> : subdivision des espaces d’adressage des tâches en petites tranches de taille fixe</a:t>
            </a:r>
          </a:p>
          <a:p>
            <a:pPr marL="630238" indent="-269875"/>
            <a:endParaRPr lang="fr-FR" sz="1000" dirty="0" smtClean="0">
              <a:solidFill>
                <a:srgbClr val="002060"/>
              </a:solidFill>
            </a:endParaRPr>
          </a:p>
          <a:p>
            <a:pPr marL="269875" indent="-269875">
              <a:buFont typeface="Arial" pitchFamily="34" charset="0"/>
              <a:buChar char="•"/>
            </a:pPr>
            <a:r>
              <a:rPr lang="fr-FR" sz="2400" b="1" dirty="0" smtClean="0">
                <a:solidFill>
                  <a:srgbClr val="002060"/>
                </a:solidFill>
              </a:rPr>
              <a:t>Protection</a:t>
            </a:r>
            <a:r>
              <a:rPr lang="fr-FR" sz="2400" dirty="0" smtClean="0">
                <a:solidFill>
                  <a:srgbClr val="002060"/>
                </a:solidFill>
              </a:rPr>
              <a:t> : Chaque programme reste confiné dans son espace mémoire</a:t>
            </a:r>
          </a:p>
          <a:p>
            <a:pPr marL="269875" indent="-269875">
              <a:spcBef>
                <a:spcPts val="1200"/>
              </a:spcBef>
              <a:buFont typeface="Arial" pitchFamily="34" charset="0"/>
              <a:buChar char="•"/>
            </a:pPr>
            <a:r>
              <a:rPr lang="fr-FR" sz="2400" b="1" dirty="0" smtClean="0">
                <a:solidFill>
                  <a:srgbClr val="002060"/>
                </a:solidFill>
              </a:rPr>
              <a:t>Mémoire virtuelle </a:t>
            </a:r>
            <a:r>
              <a:rPr lang="fr-FR" sz="2400" dirty="0" smtClean="0">
                <a:solidFill>
                  <a:srgbClr val="002060"/>
                </a:solidFill>
              </a:rPr>
              <a:t>: création d’un espace d’adressage important incluant la mémoire physique et une partie de la  mémoire secondaire (&gt;mémoire physique)</a:t>
            </a:r>
          </a:p>
          <a:p>
            <a:pPr marL="269875" indent="-269875">
              <a:spcBef>
                <a:spcPts val="1200"/>
              </a:spcBef>
              <a:buFont typeface="Arial" pitchFamily="34" charset="0"/>
              <a:buChar char="•"/>
            </a:pPr>
            <a:r>
              <a:rPr lang="fr-FR" sz="2400" b="1" dirty="0" err="1" smtClean="0">
                <a:solidFill>
                  <a:srgbClr val="002060"/>
                </a:solidFill>
              </a:rPr>
              <a:t>Swapping</a:t>
            </a:r>
            <a:r>
              <a:rPr lang="fr-FR" sz="2400" dirty="0" smtClean="0">
                <a:solidFill>
                  <a:srgbClr val="002060"/>
                </a:solidFill>
              </a:rPr>
              <a:t> : des portions de la mémoire sont rapatriées et envoyées vers l’espace de stockage secondaire. </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Segmentation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1" name="Rectangle à coins arrondis 10"/>
          <p:cNvSpPr/>
          <p:nvPr/>
        </p:nvSpPr>
        <p:spPr>
          <a:xfrm>
            <a:off x="179512" y="1628800"/>
            <a:ext cx="8784976"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t>Un segment est une unité logique de mémoire appartenant à l’espace d’adressage d’un processus. </a:t>
            </a:r>
          </a:p>
          <a:p>
            <a:r>
              <a:rPr lang="fr-FR" sz="2400" dirty="0" smtClean="0"/>
              <a:t>Les segments sont de tailles variables et contiennent des données du même type.</a:t>
            </a:r>
          </a:p>
        </p:txBody>
      </p:sp>
      <p:pic>
        <p:nvPicPr>
          <p:cNvPr id="2050" name="Picture 2"/>
          <p:cNvPicPr>
            <a:picLocks noChangeAspect="1" noChangeArrowheads="1"/>
          </p:cNvPicPr>
          <p:nvPr/>
        </p:nvPicPr>
        <p:blipFill>
          <a:blip r:embed="rId2" cstate="print"/>
          <a:srcRect/>
          <a:stretch>
            <a:fillRect/>
          </a:stretch>
        </p:blipFill>
        <p:spPr bwMode="auto">
          <a:xfrm>
            <a:off x="1619672" y="3429000"/>
            <a:ext cx="5760640" cy="288032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043608" y="980728"/>
            <a:ext cx="6647941" cy="3346205"/>
          </a:xfrm>
          <a:prstGeom prst="rect">
            <a:avLst/>
          </a:prstGeom>
          <a:noFill/>
          <a:ln w="9525">
            <a:noFill/>
            <a:miter lim="800000"/>
            <a:headEnd/>
            <a:tailEnd/>
          </a:ln>
        </p:spPr>
      </p:pic>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Segmentation - Principe</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539552" y="4437112"/>
            <a:ext cx="8208912" cy="2092881"/>
          </a:xfrm>
          <a:prstGeom prst="rect">
            <a:avLst/>
          </a:prstGeom>
        </p:spPr>
        <p:txBody>
          <a:bodyPr wrap="square">
            <a:spAutoFit/>
          </a:bodyPr>
          <a:lstStyle/>
          <a:p>
            <a:r>
              <a:rPr lang="fr-FR" sz="2400" b="1" dirty="0" smtClean="0">
                <a:solidFill>
                  <a:srgbClr val="002060"/>
                </a:solidFill>
              </a:rPr>
              <a:t>L'adresse logique se calcule en additionnant :</a:t>
            </a:r>
          </a:p>
          <a:p>
            <a:pPr marL="360363" indent="-360363">
              <a:buFont typeface="Arial" pitchFamily="34" charset="0"/>
              <a:buChar char="•"/>
            </a:pPr>
            <a:r>
              <a:rPr lang="fr-FR" sz="2400" dirty="0" smtClean="0">
                <a:solidFill>
                  <a:srgbClr val="002060"/>
                </a:solidFill>
              </a:rPr>
              <a:t>le contenu du registre correspondant </a:t>
            </a:r>
            <a:r>
              <a:rPr lang="fr-FR" sz="2400" b="1" dirty="0" smtClean="0">
                <a:solidFill>
                  <a:srgbClr val="002060"/>
                </a:solidFill>
              </a:rPr>
              <a:t>au numéro de segment</a:t>
            </a:r>
          </a:p>
          <a:p>
            <a:pPr marL="360363" indent="-360363">
              <a:buFont typeface="Arial" pitchFamily="34" charset="0"/>
              <a:buChar char="•"/>
            </a:pPr>
            <a:r>
              <a:rPr lang="fr-FR" sz="2400" dirty="0" smtClean="0">
                <a:solidFill>
                  <a:srgbClr val="002060"/>
                </a:solidFill>
              </a:rPr>
              <a:t>le </a:t>
            </a:r>
            <a:r>
              <a:rPr lang="fr-FR" sz="2400" b="1" dirty="0" smtClean="0">
                <a:solidFill>
                  <a:srgbClr val="002060"/>
                </a:solidFill>
              </a:rPr>
              <a:t>déplacement</a:t>
            </a:r>
            <a:r>
              <a:rPr lang="fr-FR" sz="2400" dirty="0" smtClean="0">
                <a:solidFill>
                  <a:srgbClr val="002060"/>
                </a:solidFill>
              </a:rPr>
              <a:t> contenu en partie basse de l'adresse</a:t>
            </a:r>
          </a:p>
          <a:p>
            <a:pPr marL="360363" indent="-360363">
              <a:spcBef>
                <a:spcPts val="1200"/>
              </a:spcBef>
            </a:pPr>
            <a:r>
              <a:rPr lang="fr-FR" sz="2400" b="1" dirty="0" smtClean="0">
                <a:solidFill>
                  <a:srgbClr val="002060"/>
                </a:solidFill>
              </a:rPr>
              <a:t>une violation de protection mémoire </a:t>
            </a:r>
            <a:r>
              <a:rPr lang="fr-FR" sz="2400" dirty="0" smtClean="0">
                <a:solidFill>
                  <a:srgbClr val="002060"/>
                </a:solidFill>
              </a:rPr>
              <a:t>est détectée si le</a:t>
            </a:r>
          </a:p>
          <a:p>
            <a:pPr marL="360363" indent="-360363"/>
            <a:r>
              <a:rPr lang="fr-FR" sz="2400" dirty="0" smtClean="0">
                <a:solidFill>
                  <a:srgbClr val="002060"/>
                </a:solidFill>
              </a:rPr>
              <a:t>déplacement atteint ou excède la </a:t>
            </a:r>
            <a:r>
              <a:rPr lang="fr-FR" sz="2400" b="1" dirty="0" smtClean="0">
                <a:solidFill>
                  <a:srgbClr val="002060"/>
                </a:solidFill>
              </a:rPr>
              <a:t>limite</a:t>
            </a:r>
            <a:r>
              <a:rPr lang="fr-FR" sz="2400" dirty="0" smtClean="0">
                <a:solidFill>
                  <a:srgbClr val="002060"/>
                </a:solidFill>
              </a:rPr>
              <a:t> du segment</a:t>
            </a:r>
            <a:endParaRPr lang="fr-FR" sz="24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Segmentation - Exercice</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251520" y="1196752"/>
            <a:ext cx="8676456" cy="461665"/>
          </a:xfrm>
          <a:prstGeom prst="rect">
            <a:avLst/>
          </a:prstGeom>
        </p:spPr>
        <p:txBody>
          <a:bodyPr wrap="square">
            <a:spAutoFit/>
          </a:bodyPr>
          <a:lstStyle/>
          <a:p>
            <a:r>
              <a:rPr lang="fr-FR" sz="2400" dirty="0" smtClean="0">
                <a:solidFill>
                  <a:srgbClr val="002060"/>
                </a:solidFill>
              </a:rPr>
              <a:t>On considère la table des segments suivante pour un processus P1 :</a:t>
            </a:r>
            <a:endParaRPr lang="fr-FR" sz="2400" dirty="0">
              <a:solidFill>
                <a:srgbClr val="002060"/>
              </a:solidFill>
            </a:endParaRPr>
          </a:p>
        </p:txBody>
      </p:sp>
      <p:sp>
        <p:nvSpPr>
          <p:cNvPr id="13" name="Rectangle 12"/>
          <p:cNvSpPr/>
          <p:nvPr/>
        </p:nvSpPr>
        <p:spPr>
          <a:xfrm>
            <a:off x="395536" y="4437112"/>
            <a:ext cx="8748464" cy="830997"/>
          </a:xfrm>
          <a:prstGeom prst="rect">
            <a:avLst/>
          </a:prstGeom>
        </p:spPr>
        <p:txBody>
          <a:bodyPr wrap="square">
            <a:spAutoFit/>
          </a:bodyPr>
          <a:lstStyle/>
          <a:p>
            <a:r>
              <a:rPr lang="fr-FR" sz="2400" dirty="0" smtClean="0">
                <a:solidFill>
                  <a:srgbClr val="002060"/>
                </a:solidFill>
              </a:rPr>
              <a:t>Calculez les adresses physiques correspondant aux adresses logiques suivantes. Signalez éventuellement les erreurs de violation.</a:t>
            </a:r>
          </a:p>
        </p:txBody>
      </p:sp>
      <p:graphicFrame>
        <p:nvGraphicFramePr>
          <p:cNvPr id="15" name="Tableau 14"/>
          <p:cNvGraphicFramePr>
            <a:graphicFrameLocks noGrp="1"/>
          </p:cNvGraphicFramePr>
          <p:nvPr/>
        </p:nvGraphicFramePr>
        <p:xfrm>
          <a:off x="1907704" y="1628800"/>
          <a:ext cx="5951985" cy="2743200"/>
        </p:xfrm>
        <a:graphic>
          <a:graphicData uri="http://schemas.openxmlformats.org/drawingml/2006/table">
            <a:tbl>
              <a:tblPr firstRow="1" bandRow="1">
                <a:tableStyleId>{5C22544A-7EE6-4342-B048-85BDC9FD1C3A}</a:tableStyleId>
              </a:tblPr>
              <a:tblGrid>
                <a:gridCol w="1983995"/>
                <a:gridCol w="1983995"/>
                <a:gridCol w="1983995"/>
              </a:tblGrid>
              <a:tr h="432048">
                <a:tc>
                  <a:txBody>
                    <a:bodyPr/>
                    <a:lstStyle/>
                    <a:p>
                      <a:pPr algn="ctr"/>
                      <a:r>
                        <a:rPr lang="fr-FR" sz="2400" dirty="0" smtClean="0"/>
                        <a:t>Index</a:t>
                      </a:r>
                      <a:endParaRPr lang="fr-FR" sz="2400" dirty="0"/>
                    </a:p>
                  </a:txBody>
                  <a:tcPr/>
                </a:tc>
                <a:tc>
                  <a:txBody>
                    <a:bodyPr/>
                    <a:lstStyle/>
                    <a:p>
                      <a:pPr algn="ctr"/>
                      <a:r>
                        <a:rPr lang="fr-FR" sz="2400" dirty="0" smtClean="0"/>
                        <a:t>Base</a:t>
                      </a:r>
                      <a:endParaRPr lang="fr-FR" sz="2400" dirty="0"/>
                    </a:p>
                  </a:txBody>
                  <a:tcPr/>
                </a:tc>
                <a:tc>
                  <a:txBody>
                    <a:bodyPr/>
                    <a:lstStyle/>
                    <a:p>
                      <a:pPr algn="ctr"/>
                      <a:r>
                        <a:rPr lang="fr-FR" sz="2400" dirty="0" smtClean="0"/>
                        <a:t>Limite</a:t>
                      </a:r>
                      <a:endParaRPr lang="fr-FR" sz="2400" dirty="0"/>
                    </a:p>
                  </a:txBody>
                  <a:tcPr/>
                </a:tc>
              </a:tr>
              <a:tr h="432048">
                <a:tc>
                  <a:txBody>
                    <a:bodyPr/>
                    <a:lstStyle/>
                    <a:p>
                      <a:pPr algn="ctr"/>
                      <a:r>
                        <a:rPr lang="fr-FR" sz="2400" dirty="0" smtClean="0">
                          <a:solidFill>
                            <a:srgbClr val="002060"/>
                          </a:solidFill>
                        </a:rPr>
                        <a:t>0</a:t>
                      </a:r>
                      <a:endParaRPr lang="fr-FR" sz="2400" dirty="0">
                        <a:solidFill>
                          <a:srgbClr val="002060"/>
                        </a:solidFill>
                      </a:endParaRPr>
                    </a:p>
                  </a:txBody>
                  <a:tcPr/>
                </a:tc>
                <a:tc>
                  <a:txBody>
                    <a:bodyPr/>
                    <a:lstStyle/>
                    <a:p>
                      <a:pPr algn="ctr"/>
                      <a:r>
                        <a:rPr lang="fr-FR" sz="2400" dirty="0" smtClean="0">
                          <a:solidFill>
                            <a:srgbClr val="002060"/>
                          </a:solidFill>
                        </a:rPr>
                        <a:t>540</a:t>
                      </a:r>
                      <a:endParaRPr lang="fr-FR" sz="2400" dirty="0">
                        <a:solidFill>
                          <a:srgbClr val="002060"/>
                        </a:solidFill>
                      </a:endParaRPr>
                    </a:p>
                  </a:txBody>
                  <a:tcPr/>
                </a:tc>
                <a:tc>
                  <a:txBody>
                    <a:bodyPr/>
                    <a:lstStyle/>
                    <a:p>
                      <a:pPr algn="ctr"/>
                      <a:r>
                        <a:rPr lang="fr-FR" sz="2400" dirty="0" smtClean="0">
                          <a:solidFill>
                            <a:srgbClr val="002060"/>
                          </a:solidFill>
                        </a:rPr>
                        <a:t>234</a:t>
                      </a:r>
                      <a:endParaRPr lang="fr-FR" sz="2400" dirty="0">
                        <a:solidFill>
                          <a:srgbClr val="002060"/>
                        </a:solidFill>
                      </a:endParaRPr>
                    </a:p>
                  </a:txBody>
                  <a:tcPr/>
                </a:tc>
              </a:tr>
              <a:tr h="432048">
                <a:tc>
                  <a:txBody>
                    <a:bodyPr/>
                    <a:lstStyle/>
                    <a:p>
                      <a:pPr algn="ctr"/>
                      <a:r>
                        <a:rPr lang="fr-FR" sz="2400" dirty="0" smtClean="0">
                          <a:solidFill>
                            <a:srgbClr val="002060"/>
                          </a:solidFill>
                        </a:rPr>
                        <a:t>1</a:t>
                      </a:r>
                      <a:endParaRPr lang="fr-FR" sz="2400" dirty="0">
                        <a:solidFill>
                          <a:srgbClr val="002060"/>
                        </a:solidFill>
                      </a:endParaRPr>
                    </a:p>
                  </a:txBody>
                  <a:tcPr/>
                </a:tc>
                <a:tc>
                  <a:txBody>
                    <a:bodyPr/>
                    <a:lstStyle/>
                    <a:p>
                      <a:pPr algn="ctr"/>
                      <a:r>
                        <a:rPr lang="fr-FR" sz="2400" dirty="0" smtClean="0">
                          <a:solidFill>
                            <a:srgbClr val="002060"/>
                          </a:solidFill>
                        </a:rPr>
                        <a:t>1254</a:t>
                      </a:r>
                      <a:endParaRPr lang="fr-FR" sz="2400" dirty="0">
                        <a:solidFill>
                          <a:srgbClr val="002060"/>
                        </a:solidFill>
                      </a:endParaRPr>
                    </a:p>
                  </a:txBody>
                  <a:tcPr/>
                </a:tc>
                <a:tc>
                  <a:txBody>
                    <a:bodyPr/>
                    <a:lstStyle/>
                    <a:p>
                      <a:pPr algn="ctr"/>
                      <a:r>
                        <a:rPr lang="fr-FR" sz="2400" dirty="0" smtClean="0">
                          <a:solidFill>
                            <a:srgbClr val="002060"/>
                          </a:solidFill>
                        </a:rPr>
                        <a:t>128</a:t>
                      </a:r>
                      <a:endParaRPr lang="fr-FR" sz="2400" dirty="0">
                        <a:solidFill>
                          <a:srgbClr val="002060"/>
                        </a:solidFill>
                      </a:endParaRPr>
                    </a:p>
                  </a:txBody>
                  <a:tcPr/>
                </a:tc>
              </a:tr>
              <a:tr h="432048">
                <a:tc>
                  <a:txBody>
                    <a:bodyPr/>
                    <a:lstStyle/>
                    <a:p>
                      <a:pPr algn="ctr"/>
                      <a:r>
                        <a:rPr lang="fr-FR" sz="2400" dirty="0" smtClean="0">
                          <a:solidFill>
                            <a:srgbClr val="002060"/>
                          </a:solidFill>
                        </a:rPr>
                        <a:t>2</a:t>
                      </a:r>
                      <a:endParaRPr lang="fr-FR" sz="2400" dirty="0">
                        <a:solidFill>
                          <a:srgbClr val="002060"/>
                        </a:solidFill>
                      </a:endParaRPr>
                    </a:p>
                  </a:txBody>
                  <a:tcPr/>
                </a:tc>
                <a:tc>
                  <a:txBody>
                    <a:bodyPr/>
                    <a:lstStyle/>
                    <a:p>
                      <a:pPr algn="ctr"/>
                      <a:r>
                        <a:rPr lang="fr-FR" sz="2400" dirty="0" smtClean="0">
                          <a:solidFill>
                            <a:srgbClr val="002060"/>
                          </a:solidFill>
                        </a:rPr>
                        <a:t>54</a:t>
                      </a:r>
                      <a:endParaRPr lang="fr-FR" sz="2400" dirty="0">
                        <a:solidFill>
                          <a:srgbClr val="002060"/>
                        </a:solidFill>
                      </a:endParaRPr>
                    </a:p>
                  </a:txBody>
                  <a:tcPr/>
                </a:tc>
                <a:tc>
                  <a:txBody>
                    <a:bodyPr/>
                    <a:lstStyle/>
                    <a:p>
                      <a:pPr algn="ctr"/>
                      <a:r>
                        <a:rPr lang="fr-FR" sz="2400" dirty="0" smtClean="0">
                          <a:solidFill>
                            <a:srgbClr val="002060"/>
                          </a:solidFill>
                        </a:rPr>
                        <a:t>328</a:t>
                      </a:r>
                      <a:endParaRPr lang="fr-FR" sz="2400" dirty="0">
                        <a:solidFill>
                          <a:srgbClr val="002060"/>
                        </a:solidFill>
                      </a:endParaRPr>
                    </a:p>
                  </a:txBody>
                  <a:tcPr/>
                </a:tc>
              </a:tr>
              <a:tr h="432048">
                <a:tc>
                  <a:txBody>
                    <a:bodyPr/>
                    <a:lstStyle/>
                    <a:p>
                      <a:pPr algn="ctr"/>
                      <a:r>
                        <a:rPr lang="fr-FR" sz="2400" dirty="0" smtClean="0">
                          <a:solidFill>
                            <a:srgbClr val="002060"/>
                          </a:solidFill>
                        </a:rPr>
                        <a:t>3</a:t>
                      </a:r>
                      <a:endParaRPr lang="fr-FR" sz="2400" dirty="0">
                        <a:solidFill>
                          <a:srgbClr val="002060"/>
                        </a:solidFill>
                      </a:endParaRPr>
                    </a:p>
                  </a:txBody>
                  <a:tcPr/>
                </a:tc>
                <a:tc>
                  <a:txBody>
                    <a:bodyPr/>
                    <a:lstStyle/>
                    <a:p>
                      <a:pPr algn="ctr"/>
                      <a:r>
                        <a:rPr lang="fr-FR" sz="2400" dirty="0" smtClean="0">
                          <a:solidFill>
                            <a:srgbClr val="002060"/>
                          </a:solidFill>
                        </a:rPr>
                        <a:t>2048</a:t>
                      </a:r>
                      <a:endParaRPr lang="fr-FR" sz="2400" dirty="0">
                        <a:solidFill>
                          <a:srgbClr val="002060"/>
                        </a:solidFill>
                      </a:endParaRPr>
                    </a:p>
                  </a:txBody>
                  <a:tcPr/>
                </a:tc>
                <a:tc>
                  <a:txBody>
                    <a:bodyPr/>
                    <a:lstStyle/>
                    <a:p>
                      <a:pPr algn="ctr"/>
                      <a:r>
                        <a:rPr lang="fr-FR" sz="2400" dirty="0" smtClean="0">
                          <a:solidFill>
                            <a:srgbClr val="002060"/>
                          </a:solidFill>
                        </a:rPr>
                        <a:t>1024</a:t>
                      </a:r>
                      <a:endParaRPr lang="fr-FR" sz="2400" dirty="0">
                        <a:solidFill>
                          <a:srgbClr val="002060"/>
                        </a:solidFill>
                      </a:endParaRPr>
                    </a:p>
                  </a:txBody>
                  <a:tcPr/>
                </a:tc>
              </a:tr>
              <a:tr h="432048">
                <a:tc>
                  <a:txBody>
                    <a:bodyPr/>
                    <a:lstStyle/>
                    <a:p>
                      <a:pPr algn="ctr"/>
                      <a:r>
                        <a:rPr lang="fr-FR" sz="2400" dirty="0" smtClean="0">
                          <a:solidFill>
                            <a:srgbClr val="002060"/>
                          </a:solidFill>
                        </a:rPr>
                        <a:t>4</a:t>
                      </a:r>
                      <a:endParaRPr lang="fr-FR" sz="2400" dirty="0">
                        <a:solidFill>
                          <a:srgbClr val="002060"/>
                        </a:solidFill>
                      </a:endParaRPr>
                    </a:p>
                  </a:txBody>
                  <a:tcPr/>
                </a:tc>
                <a:tc>
                  <a:txBody>
                    <a:bodyPr/>
                    <a:lstStyle/>
                    <a:p>
                      <a:pPr algn="ctr"/>
                      <a:r>
                        <a:rPr lang="fr-FR" sz="2400" dirty="0" smtClean="0">
                          <a:solidFill>
                            <a:srgbClr val="002060"/>
                          </a:solidFill>
                        </a:rPr>
                        <a:t>976</a:t>
                      </a:r>
                      <a:endParaRPr lang="fr-FR" sz="2400" dirty="0">
                        <a:solidFill>
                          <a:srgbClr val="002060"/>
                        </a:solidFill>
                      </a:endParaRPr>
                    </a:p>
                  </a:txBody>
                  <a:tcPr/>
                </a:tc>
                <a:tc>
                  <a:txBody>
                    <a:bodyPr/>
                    <a:lstStyle/>
                    <a:p>
                      <a:pPr algn="ctr"/>
                      <a:r>
                        <a:rPr lang="fr-FR" sz="2400" dirty="0" smtClean="0">
                          <a:solidFill>
                            <a:srgbClr val="002060"/>
                          </a:solidFill>
                        </a:rPr>
                        <a:t>200</a:t>
                      </a:r>
                      <a:endParaRPr lang="fr-FR" sz="2400" dirty="0">
                        <a:solidFill>
                          <a:srgbClr val="002060"/>
                        </a:solidFill>
                      </a:endParaRPr>
                    </a:p>
                  </a:txBody>
                  <a:tcPr/>
                </a:tc>
              </a:tr>
            </a:tbl>
          </a:graphicData>
        </a:graphic>
      </p:graphicFrame>
      <p:graphicFrame>
        <p:nvGraphicFramePr>
          <p:cNvPr id="16" name="Tableau 15"/>
          <p:cNvGraphicFramePr>
            <a:graphicFrameLocks noGrp="1"/>
          </p:cNvGraphicFramePr>
          <p:nvPr/>
        </p:nvGraphicFramePr>
        <p:xfrm>
          <a:off x="539552" y="5229200"/>
          <a:ext cx="8136904" cy="1371600"/>
        </p:xfrm>
        <a:graphic>
          <a:graphicData uri="http://schemas.openxmlformats.org/drawingml/2006/table">
            <a:tbl>
              <a:tblPr firstRow="1" bandRow="1">
                <a:tableStyleId>{2D5ABB26-0587-4C30-8999-92F81FD0307C}</a:tableStyleId>
              </a:tblPr>
              <a:tblGrid>
                <a:gridCol w="4068452"/>
                <a:gridCol w="4068452"/>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rgbClr val="002060"/>
                          </a:solidFill>
                        </a:rPr>
                        <a:t>(0:128)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rgbClr val="002060"/>
                          </a:solidFill>
                        </a:rPr>
                        <a:t>(3:888)</a:t>
                      </a:r>
                      <a:r>
                        <a:rPr lang="fr-FR" sz="2400" baseline="0" dirty="0" smtClean="0">
                          <a:solidFill>
                            <a:srgbClr val="002060"/>
                          </a:solidFill>
                        </a:rPr>
                        <a:t> :</a:t>
                      </a:r>
                      <a:endParaRPr lang="fr-FR" sz="2400" dirty="0" smtClean="0">
                        <a:solidFill>
                          <a:srgbClr val="002060"/>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rgbClr val="002060"/>
                          </a:solidFill>
                        </a:rPr>
                        <a:t>(1:100) :</a:t>
                      </a:r>
                      <a:endParaRPr lang="fr-FR" sz="2400" dirty="0" smtClean="0"/>
                    </a:p>
                  </a:txBody>
                  <a:tcPr/>
                </a:tc>
                <a:tc>
                  <a:txBody>
                    <a:bodyPr/>
                    <a:lstStyle/>
                    <a:p>
                      <a:r>
                        <a:rPr lang="fr-FR" sz="2400" dirty="0" smtClean="0">
                          <a:solidFill>
                            <a:srgbClr val="002060"/>
                          </a:solidFill>
                        </a:rPr>
                        <a:t>(4:100) :</a:t>
                      </a:r>
                      <a:endParaRPr lang="fr-FR"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rgbClr val="002060"/>
                          </a:solidFill>
                        </a:rPr>
                        <a:t>(2:465)</a:t>
                      </a:r>
                      <a:r>
                        <a:rPr lang="fr-FR" sz="2400" baseline="0" dirty="0" smtClean="0">
                          <a:solidFill>
                            <a:schemeClr val="tx1"/>
                          </a:solidFill>
                        </a:rPr>
                        <a:t> :</a:t>
                      </a:r>
                      <a:endParaRPr lang="fr-FR" sz="2400" dirty="0" smtClean="0">
                        <a:solidFill>
                          <a:srgbClr val="002060"/>
                        </a:solidFill>
                      </a:endParaRPr>
                    </a:p>
                  </a:txBody>
                  <a:tcPr/>
                </a:tc>
                <a:tc>
                  <a:txBody>
                    <a:bodyPr/>
                    <a:lstStyle/>
                    <a:p>
                      <a:r>
                        <a:rPr lang="fr-FR" sz="2400" dirty="0" smtClean="0">
                          <a:solidFill>
                            <a:srgbClr val="002060"/>
                          </a:solidFill>
                        </a:rPr>
                        <a:t>(4:344) :</a:t>
                      </a:r>
                      <a:endParaRPr lang="fr-FR" sz="24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Introduction</a:t>
            </a:r>
            <a:endParaRPr lang="fr-FR" b="1" dirty="0">
              <a:solidFill>
                <a:schemeClr val="bg1"/>
              </a:solidFill>
            </a:endParaRPr>
          </a:p>
        </p:txBody>
      </p:sp>
      <p:sp>
        <p:nvSpPr>
          <p:cNvPr id="9" name="ZoneTexte 8"/>
          <p:cNvSpPr txBox="1"/>
          <p:nvPr/>
        </p:nvSpPr>
        <p:spPr>
          <a:xfrm>
            <a:off x="0" y="476672"/>
            <a:ext cx="8712968" cy="1200329"/>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Contraintes sur un système embarqué</a:t>
            </a:r>
            <a:endParaRPr lang="fr-FR" sz="2400" b="1" dirty="0">
              <a:solidFill>
                <a:srgbClr val="365F91"/>
              </a:solidFill>
              <a:ea typeface="Times New Roman" pitchFamily="18" charset="0"/>
              <a:cs typeface="Times New Roman" pitchFamily="18" charset="0"/>
            </a:endParaRPr>
          </a:p>
          <a:p>
            <a:pPr lvl="0"/>
            <a:endParaRPr kumimoji="0" lang="fr-FR"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endParaRPr lang="fr-FR" sz="2400" dirty="0"/>
          </a:p>
        </p:txBody>
      </p:sp>
      <p:sp>
        <p:nvSpPr>
          <p:cNvPr id="11" name="ZoneTexte 10"/>
          <p:cNvSpPr txBox="1"/>
          <p:nvPr/>
        </p:nvSpPr>
        <p:spPr>
          <a:xfrm>
            <a:off x="251520" y="1412776"/>
            <a:ext cx="8568952" cy="4524315"/>
          </a:xfrm>
          <a:prstGeom prst="rect">
            <a:avLst/>
          </a:prstGeom>
          <a:noFill/>
        </p:spPr>
        <p:txBody>
          <a:bodyPr wrap="square" rtlCol="0">
            <a:spAutoFit/>
          </a:bodyPr>
          <a:lstStyle/>
          <a:p>
            <a:pPr marL="269875" indent="-269875" algn="ctr"/>
            <a:r>
              <a:rPr lang="fr-FR" sz="2400" b="1" dirty="0" smtClean="0">
                <a:solidFill>
                  <a:srgbClr val="002060"/>
                </a:solidFill>
              </a:rPr>
              <a:t>Contraintes matérielles</a:t>
            </a:r>
          </a:p>
          <a:p>
            <a:pPr marL="269875" indent="-269875">
              <a:buFont typeface="Arial" pitchFamily="34" charset="0"/>
              <a:buChar char="•"/>
            </a:pPr>
            <a:r>
              <a:rPr lang="fr-FR" sz="2400" dirty="0" smtClean="0">
                <a:solidFill>
                  <a:srgbClr val="002060"/>
                </a:solidFill>
              </a:rPr>
              <a:t>Performance</a:t>
            </a:r>
          </a:p>
          <a:p>
            <a:pPr marL="269875" indent="-269875">
              <a:buFont typeface="Arial" pitchFamily="34" charset="0"/>
              <a:buChar char="•"/>
            </a:pPr>
            <a:r>
              <a:rPr lang="fr-FR" sz="2400" dirty="0" smtClean="0">
                <a:solidFill>
                  <a:srgbClr val="002060"/>
                </a:solidFill>
              </a:rPr>
              <a:t>Encombrement</a:t>
            </a:r>
          </a:p>
          <a:p>
            <a:pPr marL="269875" indent="-269875">
              <a:buFont typeface="Arial" pitchFamily="34" charset="0"/>
              <a:buChar char="•"/>
            </a:pPr>
            <a:r>
              <a:rPr lang="fr-FR" sz="2400" dirty="0" smtClean="0">
                <a:solidFill>
                  <a:srgbClr val="002060"/>
                </a:solidFill>
              </a:rPr>
              <a:t>Autonomie</a:t>
            </a:r>
          </a:p>
          <a:p>
            <a:pPr marL="269875" indent="-269875" algn="ctr"/>
            <a:r>
              <a:rPr lang="fr-FR" sz="2400" b="1" dirty="0" smtClean="0">
                <a:solidFill>
                  <a:srgbClr val="002060"/>
                </a:solidFill>
              </a:rPr>
              <a:t>Contraintes logicielles</a:t>
            </a:r>
            <a:endParaRPr lang="fr-FR" sz="2400" b="1" dirty="0">
              <a:solidFill>
                <a:srgbClr val="002060"/>
              </a:solidFill>
            </a:endParaRPr>
          </a:p>
          <a:p>
            <a:pPr marL="269875" indent="-269875">
              <a:buFont typeface="Arial" pitchFamily="34" charset="0"/>
              <a:buChar char="•"/>
            </a:pPr>
            <a:r>
              <a:rPr lang="fr-FR" sz="2400" dirty="0" smtClean="0">
                <a:solidFill>
                  <a:srgbClr val="002060"/>
                </a:solidFill>
              </a:rPr>
              <a:t>Performance </a:t>
            </a:r>
          </a:p>
          <a:p>
            <a:pPr marL="269875" indent="-269875">
              <a:buFont typeface="Arial" pitchFamily="34" charset="0"/>
              <a:buChar char="•"/>
            </a:pPr>
            <a:r>
              <a:rPr lang="fr-FR" sz="2400" dirty="0" smtClean="0">
                <a:solidFill>
                  <a:srgbClr val="002060"/>
                </a:solidFill>
              </a:rPr>
              <a:t>Robustesse </a:t>
            </a:r>
          </a:p>
          <a:p>
            <a:pPr marL="269875" indent="-269875">
              <a:buFont typeface="Arial" pitchFamily="34" charset="0"/>
              <a:buChar char="•"/>
            </a:pPr>
            <a:r>
              <a:rPr lang="fr-FR" sz="2400" dirty="0" smtClean="0">
                <a:solidFill>
                  <a:srgbClr val="002060"/>
                </a:solidFill>
              </a:rPr>
              <a:t>Sécurité</a:t>
            </a:r>
          </a:p>
          <a:p>
            <a:pPr marL="269875" indent="-269875" algn="ctr"/>
            <a:r>
              <a:rPr lang="fr-FR" sz="2400" b="1" dirty="0" smtClean="0">
                <a:solidFill>
                  <a:srgbClr val="002060"/>
                </a:solidFill>
              </a:rPr>
              <a:t>Contraintes économiques</a:t>
            </a:r>
            <a:endParaRPr lang="fr-FR" sz="2400" b="1" dirty="0">
              <a:solidFill>
                <a:srgbClr val="002060"/>
              </a:solidFill>
            </a:endParaRPr>
          </a:p>
          <a:p>
            <a:pPr marL="269875" indent="-269875">
              <a:buFont typeface="Arial" pitchFamily="34" charset="0"/>
              <a:buChar char="•"/>
            </a:pPr>
            <a:r>
              <a:rPr lang="fr-FR" sz="2400" dirty="0" smtClean="0">
                <a:solidFill>
                  <a:srgbClr val="002060"/>
                </a:solidFill>
              </a:rPr>
              <a:t>Concurrence</a:t>
            </a:r>
          </a:p>
          <a:p>
            <a:pPr marL="269875" indent="-269875">
              <a:buFont typeface="Arial" pitchFamily="34" charset="0"/>
              <a:buChar char="•"/>
            </a:pPr>
            <a:r>
              <a:rPr lang="fr-FR" sz="2400" dirty="0" smtClean="0">
                <a:solidFill>
                  <a:srgbClr val="002060"/>
                </a:solidFill>
              </a:rPr>
              <a:t>Coûts</a:t>
            </a:r>
          </a:p>
          <a:p>
            <a:pPr marL="269875" indent="-269875">
              <a:buFont typeface="Arial" pitchFamily="34" charset="0"/>
              <a:buChar char="•"/>
            </a:pPr>
            <a:r>
              <a:rPr lang="fr-FR" sz="2400" dirty="0" smtClean="0">
                <a:solidFill>
                  <a:srgbClr val="002060"/>
                </a:solidFill>
              </a:rPr>
              <a:t>Évolutivité</a:t>
            </a:r>
            <a:endParaRPr lang="fr-FR" sz="24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Segmentation - Protection et partage</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251520" y="1556792"/>
            <a:ext cx="8676456" cy="3785652"/>
          </a:xfrm>
          <a:prstGeom prst="rect">
            <a:avLst/>
          </a:prstGeom>
        </p:spPr>
        <p:txBody>
          <a:bodyPr wrap="square">
            <a:spAutoFit/>
          </a:bodyPr>
          <a:lstStyle/>
          <a:p>
            <a:r>
              <a:rPr lang="fr-FR" sz="2400" b="1" dirty="0" smtClean="0">
                <a:solidFill>
                  <a:srgbClr val="002060"/>
                </a:solidFill>
              </a:rPr>
              <a:t>Protection :</a:t>
            </a:r>
          </a:p>
          <a:p>
            <a:pPr marL="539750" indent="-269875">
              <a:buFont typeface="Arial" pitchFamily="34" charset="0"/>
              <a:buChar char="•"/>
            </a:pPr>
            <a:r>
              <a:rPr lang="fr-FR" sz="2400" dirty="0" smtClean="0">
                <a:solidFill>
                  <a:srgbClr val="002060"/>
                </a:solidFill>
              </a:rPr>
              <a:t>Association de la protection avec le segment </a:t>
            </a:r>
          </a:p>
          <a:p>
            <a:pPr marL="539750" indent="-269875">
              <a:buFont typeface="Arial" pitchFamily="34" charset="0"/>
              <a:buChar char="•"/>
            </a:pPr>
            <a:r>
              <a:rPr lang="fr-FR" sz="2400" dirty="0" smtClean="0">
                <a:solidFill>
                  <a:srgbClr val="002060"/>
                </a:solidFill>
              </a:rPr>
              <a:t>bits de protection associés à chaque entrée de la table de segments pour empêcher des accès illégaux à la mémoire</a:t>
            </a:r>
          </a:p>
          <a:p>
            <a:pPr marL="539750" indent="-269875">
              <a:buFont typeface="Arial" pitchFamily="34" charset="0"/>
              <a:buChar char="•"/>
            </a:pPr>
            <a:endParaRPr lang="fr-FR" sz="2400" dirty="0" smtClean="0">
              <a:solidFill>
                <a:srgbClr val="002060"/>
              </a:solidFill>
            </a:endParaRPr>
          </a:p>
          <a:p>
            <a:r>
              <a:rPr lang="fr-FR" sz="2400" b="1" dirty="0" smtClean="0">
                <a:solidFill>
                  <a:srgbClr val="002060"/>
                </a:solidFill>
              </a:rPr>
              <a:t>Partage :</a:t>
            </a:r>
          </a:p>
          <a:p>
            <a:pPr marL="539750" indent="-269875">
              <a:buFont typeface="Arial" pitchFamily="34" charset="0"/>
              <a:buChar char="•"/>
            </a:pPr>
            <a:r>
              <a:rPr lang="fr-FR" sz="2400" dirty="0" smtClean="0">
                <a:solidFill>
                  <a:srgbClr val="002060"/>
                </a:solidFill>
              </a:rPr>
              <a:t>Les segments sont partagés quand les entrées dans les tables de segments de 2 processus différents pointent vers les mêmes emplacement physiques</a:t>
            </a:r>
          </a:p>
          <a:p>
            <a:pPr marL="539750" indent="-269875">
              <a:buFont typeface="Arial" pitchFamily="34" charset="0"/>
              <a:buChar char="•"/>
            </a:pPr>
            <a:r>
              <a:rPr lang="fr-FR" sz="2400" dirty="0" smtClean="0">
                <a:solidFill>
                  <a:srgbClr val="002060"/>
                </a:solidFill>
              </a:rPr>
              <a:t>Chaque processus possède une table de segments</a:t>
            </a:r>
            <a:endParaRPr lang="fr-FR" sz="24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043608" y="5867980"/>
            <a:ext cx="1656184" cy="36004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043608" y="1835532"/>
            <a:ext cx="1656184" cy="36004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043608" y="3131676"/>
            <a:ext cx="1656184" cy="36004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Segmentation - Protection et partage</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11" name="Rectangle 10"/>
          <p:cNvSpPr/>
          <p:nvPr/>
        </p:nvSpPr>
        <p:spPr>
          <a:xfrm>
            <a:off x="1043608" y="2195572"/>
            <a:ext cx="1656184" cy="93610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Data</a:t>
            </a:r>
            <a:endParaRPr lang="fr-FR" sz="2400" b="1" dirty="0">
              <a:solidFill>
                <a:schemeClr val="tx1"/>
              </a:solidFill>
            </a:endParaRPr>
          </a:p>
        </p:txBody>
      </p:sp>
      <p:sp>
        <p:nvSpPr>
          <p:cNvPr id="15" name="Rectangle 14"/>
          <p:cNvSpPr/>
          <p:nvPr/>
        </p:nvSpPr>
        <p:spPr>
          <a:xfrm>
            <a:off x="1043608" y="4067780"/>
            <a:ext cx="1656184" cy="36004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1043608" y="3491716"/>
            <a:ext cx="1656184" cy="5760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solidFill>
              </a:rPr>
              <a:t>Code</a:t>
            </a:r>
            <a:endParaRPr lang="fr-FR" sz="2400" b="1" dirty="0">
              <a:solidFill>
                <a:schemeClr val="bg1"/>
              </a:solidFill>
            </a:endParaRPr>
          </a:p>
        </p:txBody>
      </p:sp>
      <p:sp>
        <p:nvSpPr>
          <p:cNvPr id="12" name="Rectangle 11"/>
          <p:cNvSpPr/>
          <p:nvPr/>
        </p:nvSpPr>
        <p:spPr>
          <a:xfrm>
            <a:off x="1043608" y="4355812"/>
            <a:ext cx="1656184" cy="15121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bg1"/>
                </a:solidFill>
              </a:rPr>
              <a:t>Data</a:t>
            </a:r>
            <a:endParaRPr lang="fr-FR" sz="2400" b="1" dirty="0">
              <a:solidFill>
                <a:schemeClr val="bg1"/>
              </a:solidFill>
            </a:endParaRPr>
          </a:p>
        </p:txBody>
      </p:sp>
      <p:cxnSp>
        <p:nvCxnSpPr>
          <p:cNvPr id="19" name="Connecteur droit 18"/>
          <p:cNvCxnSpPr/>
          <p:nvPr/>
        </p:nvCxnSpPr>
        <p:spPr>
          <a:xfrm>
            <a:off x="1043608" y="1835532"/>
            <a:ext cx="165618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a:off x="1043608" y="6228020"/>
            <a:ext cx="1656184"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51520" y="6011996"/>
            <a:ext cx="869149" cy="369332"/>
          </a:xfrm>
          <a:prstGeom prst="rect">
            <a:avLst/>
          </a:prstGeom>
          <a:noFill/>
        </p:spPr>
        <p:txBody>
          <a:bodyPr wrap="none" rtlCol="0">
            <a:spAutoFit/>
          </a:bodyPr>
          <a:lstStyle/>
          <a:p>
            <a:r>
              <a:rPr lang="fr-FR" dirty="0" smtClean="0"/>
              <a:t>0x0000</a:t>
            </a:r>
            <a:endParaRPr lang="fr-FR" dirty="0"/>
          </a:p>
        </p:txBody>
      </p:sp>
      <p:sp>
        <p:nvSpPr>
          <p:cNvPr id="23" name="ZoneTexte 22"/>
          <p:cNvSpPr txBox="1"/>
          <p:nvPr/>
        </p:nvSpPr>
        <p:spPr>
          <a:xfrm>
            <a:off x="1475656" y="1475492"/>
            <a:ext cx="689869" cy="369332"/>
          </a:xfrm>
          <a:prstGeom prst="rect">
            <a:avLst/>
          </a:prstGeom>
          <a:noFill/>
        </p:spPr>
        <p:txBody>
          <a:bodyPr wrap="none" rtlCol="0">
            <a:spAutoFit/>
          </a:bodyPr>
          <a:lstStyle/>
          <a:p>
            <a:r>
              <a:rPr lang="fr-FR" dirty="0" smtClean="0"/>
              <a:t>64 ko</a:t>
            </a:r>
            <a:endParaRPr lang="fr-FR" dirty="0"/>
          </a:p>
        </p:txBody>
      </p:sp>
      <p:sp>
        <p:nvSpPr>
          <p:cNvPr id="24" name="ZoneTexte 23"/>
          <p:cNvSpPr txBox="1"/>
          <p:nvPr/>
        </p:nvSpPr>
        <p:spPr>
          <a:xfrm>
            <a:off x="251520" y="5589240"/>
            <a:ext cx="869149" cy="369332"/>
          </a:xfrm>
          <a:prstGeom prst="rect">
            <a:avLst/>
          </a:prstGeom>
          <a:noFill/>
        </p:spPr>
        <p:txBody>
          <a:bodyPr wrap="none" rtlCol="0">
            <a:spAutoFit/>
          </a:bodyPr>
          <a:lstStyle/>
          <a:p>
            <a:r>
              <a:rPr lang="fr-FR" dirty="0" smtClean="0"/>
              <a:t>0x4000</a:t>
            </a:r>
            <a:endParaRPr lang="fr-FR" dirty="0"/>
          </a:p>
        </p:txBody>
      </p:sp>
      <p:sp>
        <p:nvSpPr>
          <p:cNvPr id="25" name="ZoneTexte 24"/>
          <p:cNvSpPr txBox="1"/>
          <p:nvPr/>
        </p:nvSpPr>
        <p:spPr>
          <a:xfrm>
            <a:off x="251520" y="4149080"/>
            <a:ext cx="869149" cy="369332"/>
          </a:xfrm>
          <a:prstGeom prst="rect">
            <a:avLst/>
          </a:prstGeom>
          <a:noFill/>
        </p:spPr>
        <p:txBody>
          <a:bodyPr wrap="none" rtlCol="0">
            <a:spAutoFit/>
          </a:bodyPr>
          <a:lstStyle/>
          <a:p>
            <a:r>
              <a:rPr lang="fr-FR" dirty="0" smtClean="0"/>
              <a:t>0x8000</a:t>
            </a:r>
            <a:endParaRPr lang="fr-FR" dirty="0"/>
          </a:p>
        </p:txBody>
      </p:sp>
      <p:sp>
        <p:nvSpPr>
          <p:cNvPr id="26" name="ZoneTexte 25"/>
          <p:cNvSpPr txBox="1"/>
          <p:nvPr/>
        </p:nvSpPr>
        <p:spPr>
          <a:xfrm>
            <a:off x="251520" y="3861048"/>
            <a:ext cx="869149" cy="369332"/>
          </a:xfrm>
          <a:prstGeom prst="rect">
            <a:avLst/>
          </a:prstGeom>
          <a:noFill/>
        </p:spPr>
        <p:txBody>
          <a:bodyPr wrap="none" rtlCol="0">
            <a:spAutoFit/>
          </a:bodyPr>
          <a:lstStyle/>
          <a:p>
            <a:r>
              <a:rPr lang="fr-FR" dirty="0" smtClean="0"/>
              <a:t>0x8040</a:t>
            </a:r>
            <a:endParaRPr lang="fr-FR" dirty="0"/>
          </a:p>
        </p:txBody>
      </p:sp>
      <p:sp>
        <p:nvSpPr>
          <p:cNvPr id="27" name="ZoneTexte 26"/>
          <p:cNvSpPr txBox="1"/>
          <p:nvPr/>
        </p:nvSpPr>
        <p:spPr>
          <a:xfrm>
            <a:off x="251520" y="3284984"/>
            <a:ext cx="869149" cy="369332"/>
          </a:xfrm>
          <a:prstGeom prst="rect">
            <a:avLst/>
          </a:prstGeom>
          <a:noFill/>
        </p:spPr>
        <p:txBody>
          <a:bodyPr wrap="none" rtlCol="0">
            <a:spAutoFit/>
          </a:bodyPr>
          <a:lstStyle/>
          <a:p>
            <a:r>
              <a:rPr lang="fr-FR" dirty="0" smtClean="0"/>
              <a:t>0x8100</a:t>
            </a:r>
            <a:endParaRPr lang="fr-FR" dirty="0"/>
          </a:p>
        </p:txBody>
      </p:sp>
      <p:sp>
        <p:nvSpPr>
          <p:cNvPr id="28" name="ZoneTexte 27"/>
          <p:cNvSpPr txBox="1"/>
          <p:nvPr/>
        </p:nvSpPr>
        <p:spPr>
          <a:xfrm>
            <a:off x="246467" y="1556792"/>
            <a:ext cx="824265" cy="369332"/>
          </a:xfrm>
          <a:prstGeom prst="rect">
            <a:avLst/>
          </a:prstGeom>
          <a:noFill/>
        </p:spPr>
        <p:txBody>
          <a:bodyPr wrap="none" rtlCol="0">
            <a:spAutoFit/>
          </a:bodyPr>
          <a:lstStyle/>
          <a:p>
            <a:r>
              <a:rPr lang="fr-FR" dirty="0" smtClean="0"/>
              <a:t>0xFFFF</a:t>
            </a:r>
            <a:endParaRPr lang="fr-FR" dirty="0"/>
          </a:p>
        </p:txBody>
      </p:sp>
      <p:sp>
        <p:nvSpPr>
          <p:cNvPr id="29" name="ZoneTexte 28"/>
          <p:cNvSpPr txBox="1"/>
          <p:nvPr/>
        </p:nvSpPr>
        <p:spPr>
          <a:xfrm>
            <a:off x="251520" y="2924944"/>
            <a:ext cx="869149" cy="369332"/>
          </a:xfrm>
          <a:prstGeom prst="rect">
            <a:avLst/>
          </a:prstGeom>
          <a:noFill/>
        </p:spPr>
        <p:txBody>
          <a:bodyPr wrap="none" rtlCol="0">
            <a:spAutoFit/>
          </a:bodyPr>
          <a:lstStyle/>
          <a:p>
            <a:r>
              <a:rPr lang="fr-FR" dirty="0" smtClean="0"/>
              <a:t>0x9000</a:t>
            </a:r>
            <a:endParaRPr lang="fr-FR" dirty="0"/>
          </a:p>
        </p:txBody>
      </p:sp>
      <p:sp>
        <p:nvSpPr>
          <p:cNvPr id="30" name="ZoneTexte 29"/>
          <p:cNvSpPr txBox="1"/>
          <p:nvPr/>
        </p:nvSpPr>
        <p:spPr>
          <a:xfrm>
            <a:off x="251520" y="1988840"/>
            <a:ext cx="885179" cy="369332"/>
          </a:xfrm>
          <a:prstGeom prst="rect">
            <a:avLst/>
          </a:prstGeom>
          <a:noFill/>
        </p:spPr>
        <p:txBody>
          <a:bodyPr wrap="none" rtlCol="0">
            <a:spAutoFit/>
          </a:bodyPr>
          <a:lstStyle/>
          <a:p>
            <a:r>
              <a:rPr lang="fr-FR" dirty="0" smtClean="0"/>
              <a:t>0xA000</a:t>
            </a:r>
            <a:endParaRPr lang="fr-FR" dirty="0"/>
          </a:p>
        </p:txBody>
      </p:sp>
      <p:sp>
        <p:nvSpPr>
          <p:cNvPr id="31" name="ZoneTexte 30"/>
          <p:cNvSpPr txBox="1"/>
          <p:nvPr/>
        </p:nvSpPr>
        <p:spPr>
          <a:xfrm>
            <a:off x="4427984" y="2051556"/>
            <a:ext cx="3888432" cy="369332"/>
          </a:xfrm>
          <a:prstGeom prst="rect">
            <a:avLst/>
          </a:prstGeom>
          <a:noFill/>
        </p:spPr>
        <p:txBody>
          <a:bodyPr wrap="square" rtlCol="0">
            <a:spAutoFit/>
          </a:bodyPr>
          <a:lstStyle/>
          <a:p>
            <a:r>
              <a:rPr lang="fr-FR" dirty="0" smtClean="0"/>
              <a:t>Table des segments du processus 1</a:t>
            </a:r>
            <a:endParaRPr lang="fr-FR" dirty="0"/>
          </a:p>
        </p:txBody>
      </p:sp>
      <p:graphicFrame>
        <p:nvGraphicFramePr>
          <p:cNvPr id="34" name="Tableau 33"/>
          <p:cNvGraphicFramePr>
            <a:graphicFrameLocks noGrp="1"/>
          </p:cNvGraphicFramePr>
          <p:nvPr/>
        </p:nvGraphicFramePr>
        <p:xfrm>
          <a:off x="4355976" y="2420888"/>
          <a:ext cx="4392490" cy="1112520"/>
        </p:xfrm>
        <a:graphic>
          <a:graphicData uri="http://schemas.openxmlformats.org/drawingml/2006/table">
            <a:tbl>
              <a:tblPr firstRow="1" bandRow="1">
                <a:tableStyleId>{5C22544A-7EE6-4342-B048-85BDC9FD1C3A}</a:tableStyleId>
              </a:tblPr>
              <a:tblGrid>
                <a:gridCol w="878498"/>
                <a:gridCol w="878498"/>
                <a:gridCol w="878498"/>
                <a:gridCol w="878498"/>
                <a:gridCol w="878498"/>
              </a:tblGrid>
              <a:tr h="370840">
                <a:tc>
                  <a:txBody>
                    <a:bodyPr/>
                    <a:lstStyle/>
                    <a:p>
                      <a:pPr algn="ctr"/>
                      <a:r>
                        <a:rPr lang="fr-FR" dirty="0" smtClean="0"/>
                        <a:t>Index</a:t>
                      </a:r>
                      <a:endParaRPr lang="fr-FR" dirty="0"/>
                    </a:p>
                  </a:txBody>
                  <a:tcPr/>
                </a:tc>
                <a:tc>
                  <a:txBody>
                    <a:bodyPr/>
                    <a:lstStyle/>
                    <a:p>
                      <a:pPr algn="ctr"/>
                      <a:r>
                        <a:rPr lang="fr-FR" dirty="0" smtClean="0"/>
                        <a:t>Base</a:t>
                      </a:r>
                      <a:endParaRPr lang="fr-FR" dirty="0"/>
                    </a:p>
                  </a:txBody>
                  <a:tcPr/>
                </a:tc>
                <a:tc>
                  <a:txBody>
                    <a:bodyPr/>
                    <a:lstStyle/>
                    <a:p>
                      <a:pPr algn="ctr"/>
                      <a:r>
                        <a:rPr lang="fr-FR" dirty="0" smtClean="0"/>
                        <a:t>Limite</a:t>
                      </a:r>
                      <a:endParaRPr lang="fr-FR" dirty="0"/>
                    </a:p>
                  </a:txBody>
                  <a:tcPr/>
                </a:tc>
                <a:tc>
                  <a:txBody>
                    <a:bodyPr/>
                    <a:lstStyle/>
                    <a:p>
                      <a:pPr algn="ctr"/>
                      <a:r>
                        <a:rPr lang="fr-FR" dirty="0" smtClean="0"/>
                        <a:t>Type</a:t>
                      </a:r>
                      <a:endParaRPr lang="fr-FR" dirty="0"/>
                    </a:p>
                  </a:txBody>
                  <a:tcPr/>
                </a:tc>
                <a:tc>
                  <a:txBody>
                    <a:bodyPr/>
                    <a:lstStyle/>
                    <a:p>
                      <a:pPr algn="ctr"/>
                      <a:r>
                        <a:rPr lang="fr-FR" dirty="0" err="1" smtClean="0"/>
                        <a:t>Priv</a:t>
                      </a:r>
                      <a:r>
                        <a:rPr lang="fr-FR" dirty="0" smtClean="0"/>
                        <a:t>.</a:t>
                      </a:r>
                      <a:endParaRPr lang="fr-FR" dirty="0"/>
                    </a:p>
                  </a:txBody>
                  <a:tcPr/>
                </a:tc>
              </a:tr>
              <a:tr h="370840">
                <a:tc>
                  <a:txBody>
                    <a:bodyPr/>
                    <a:lstStyle/>
                    <a:p>
                      <a:pPr algn="ctr"/>
                      <a:r>
                        <a:rPr lang="fr-FR" dirty="0" smtClean="0"/>
                        <a:t>0</a:t>
                      </a:r>
                      <a:endParaRPr lang="fr-FR" dirty="0"/>
                    </a:p>
                  </a:txBody>
                  <a:tcPr/>
                </a:tc>
                <a:tc>
                  <a:txBody>
                    <a:bodyPr/>
                    <a:lstStyle/>
                    <a:p>
                      <a:pPr algn="ctr"/>
                      <a:r>
                        <a:rPr lang="fr-FR" dirty="0" smtClean="0"/>
                        <a:t>0x4000</a:t>
                      </a:r>
                      <a:endParaRPr lang="fr-FR" dirty="0"/>
                    </a:p>
                  </a:txBody>
                  <a:tcPr/>
                </a:tc>
                <a:tc>
                  <a:txBody>
                    <a:bodyPr/>
                    <a:lstStyle/>
                    <a:p>
                      <a:pPr algn="ctr"/>
                      <a:r>
                        <a:rPr lang="fr-FR" dirty="0" smtClean="0"/>
                        <a:t>0x3FFF</a:t>
                      </a:r>
                      <a:endParaRPr lang="fr-FR" dirty="0"/>
                    </a:p>
                  </a:txBody>
                  <a:tcPr/>
                </a:tc>
                <a:tc>
                  <a:txBody>
                    <a:bodyPr/>
                    <a:lstStyle/>
                    <a:p>
                      <a:pPr algn="ctr"/>
                      <a:r>
                        <a:rPr lang="fr-FR" dirty="0" smtClean="0"/>
                        <a:t>2</a:t>
                      </a:r>
                      <a:endParaRPr lang="fr-FR" dirty="0"/>
                    </a:p>
                  </a:txBody>
                  <a:tcPr/>
                </a:tc>
                <a:tc>
                  <a:txBody>
                    <a:bodyPr/>
                    <a:lstStyle/>
                    <a:p>
                      <a:pPr algn="ctr"/>
                      <a:r>
                        <a:rPr lang="fr-FR" dirty="0" smtClean="0"/>
                        <a:t>3</a:t>
                      </a:r>
                      <a:endParaRPr lang="fr-FR" dirty="0"/>
                    </a:p>
                  </a:txBody>
                  <a:tcPr/>
                </a:tc>
              </a:tr>
              <a:tr h="370840">
                <a:tc>
                  <a:txBody>
                    <a:bodyPr/>
                    <a:lstStyle/>
                    <a:p>
                      <a:pPr algn="ctr"/>
                      <a:r>
                        <a:rPr lang="fr-FR" dirty="0" smtClean="0"/>
                        <a:t>1</a:t>
                      </a: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0x8040</a:t>
                      </a:r>
                    </a:p>
                  </a:txBody>
                  <a:tcPr/>
                </a:tc>
                <a:tc>
                  <a:txBody>
                    <a:bodyPr/>
                    <a:lstStyle/>
                    <a:p>
                      <a:pPr algn="ctr"/>
                      <a:r>
                        <a:rPr lang="fr-FR" dirty="0" smtClean="0"/>
                        <a:t>0x00BF</a:t>
                      </a:r>
                      <a:endParaRPr lang="fr-FR" dirty="0"/>
                    </a:p>
                  </a:txBody>
                  <a:tcPr/>
                </a:tc>
                <a:tc>
                  <a:txBody>
                    <a:bodyPr/>
                    <a:lstStyle/>
                    <a:p>
                      <a:pPr algn="ctr"/>
                      <a:r>
                        <a:rPr lang="fr-FR" dirty="0" smtClean="0"/>
                        <a:t>10</a:t>
                      </a:r>
                      <a:endParaRPr lang="fr-FR" dirty="0"/>
                    </a:p>
                  </a:txBody>
                  <a:tcPr/>
                </a:tc>
                <a:tc>
                  <a:txBody>
                    <a:bodyPr/>
                    <a:lstStyle/>
                    <a:p>
                      <a:pPr algn="ctr"/>
                      <a:r>
                        <a:rPr lang="fr-FR" dirty="0" smtClean="0"/>
                        <a:t>3</a:t>
                      </a:r>
                      <a:endParaRPr lang="fr-FR" dirty="0"/>
                    </a:p>
                  </a:txBody>
                  <a:tcPr/>
                </a:tc>
              </a:tr>
            </a:tbl>
          </a:graphicData>
        </a:graphic>
      </p:graphicFrame>
      <p:sp>
        <p:nvSpPr>
          <p:cNvPr id="35" name="ZoneTexte 34"/>
          <p:cNvSpPr txBox="1"/>
          <p:nvPr/>
        </p:nvSpPr>
        <p:spPr>
          <a:xfrm>
            <a:off x="4499992" y="3923764"/>
            <a:ext cx="3888432" cy="369332"/>
          </a:xfrm>
          <a:prstGeom prst="rect">
            <a:avLst/>
          </a:prstGeom>
          <a:noFill/>
        </p:spPr>
        <p:txBody>
          <a:bodyPr wrap="square" rtlCol="0">
            <a:spAutoFit/>
          </a:bodyPr>
          <a:lstStyle/>
          <a:p>
            <a:r>
              <a:rPr lang="fr-FR" dirty="0" smtClean="0"/>
              <a:t>Table des segments du processus 2</a:t>
            </a:r>
            <a:endParaRPr lang="fr-FR" dirty="0"/>
          </a:p>
        </p:txBody>
      </p:sp>
      <p:graphicFrame>
        <p:nvGraphicFramePr>
          <p:cNvPr id="36" name="Tableau 35"/>
          <p:cNvGraphicFramePr>
            <a:graphicFrameLocks noGrp="1"/>
          </p:cNvGraphicFramePr>
          <p:nvPr/>
        </p:nvGraphicFramePr>
        <p:xfrm>
          <a:off x="4427984" y="4293096"/>
          <a:ext cx="4392490" cy="1112520"/>
        </p:xfrm>
        <a:graphic>
          <a:graphicData uri="http://schemas.openxmlformats.org/drawingml/2006/table">
            <a:tbl>
              <a:tblPr firstRow="1" bandRow="1">
                <a:tableStyleId>{5C22544A-7EE6-4342-B048-85BDC9FD1C3A}</a:tableStyleId>
              </a:tblPr>
              <a:tblGrid>
                <a:gridCol w="878498"/>
                <a:gridCol w="878498"/>
                <a:gridCol w="878498"/>
                <a:gridCol w="878498"/>
                <a:gridCol w="878498"/>
              </a:tblGrid>
              <a:tr h="370840">
                <a:tc>
                  <a:txBody>
                    <a:bodyPr/>
                    <a:lstStyle/>
                    <a:p>
                      <a:pPr algn="ctr"/>
                      <a:r>
                        <a:rPr lang="fr-FR" dirty="0" smtClean="0"/>
                        <a:t>Index</a:t>
                      </a:r>
                      <a:endParaRPr lang="fr-FR" dirty="0"/>
                    </a:p>
                  </a:txBody>
                  <a:tcPr/>
                </a:tc>
                <a:tc>
                  <a:txBody>
                    <a:bodyPr/>
                    <a:lstStyle/>
                    <a:p>
                      <a:pPr algn="ctr"/>
                      <a:r>
                        <a:rPr lang="fr-FR" dirty="0" smtClean="0"/>
                        <a:t>Base</a:t>
                      </a:r>
                      <a:endParaRPr lang="fr-FR" dirty="0"/>
                    </a:p>
                  </a:txBody>
                  <a:tcPr/>
                </a:tc>
                <a:tc>
                  <a:txBody>
                    <a:bodyPr/>
                    <a:lstStyle/>
                    <a:p>
                      <a:pPr algn="ctr"/>
                      <a:r>
                        <a:rPr lang="fr-FR" dirty="0" smtClean="0"/>
                        <a:t>Limite</a:t>
                      </a:r>
                      <a:endParaRPr lang="fr-FR" dirty="0"/>
                    </a:p>
                  </a:txBody>
                  <a:tcPr/>
                </a:tc>
                <a:tc>
                  <a:txBody>
                    <a:bodyPr/>
                    <a:lstStyle/>
                    <a:p>
                      <a:pPr algn="ctr"/>
                      <a:r>
                        <a:rPr lang="fr-FR" dirty="0" smtClean="0"/>
                        <a:t>Type</a:t>
                      </a:r>
                      <a:endParaRPr lang="fr-FR" dirty="0"/>
                    </a:p>
                  </a:txBody>
                  <a:tcPr/>
                </a:tc>
                <a:tc>
                  <a:txBody>
                    <a:bodyPr/>
                    <a:lstStyle/>
                    <a:p>
                      <a:pPr algn="ctr"/>
                      <a:r>
                        <a:rPr lang="fr-FR" dirty="0" err="1" smtClean="0"/>
                        <a:t>Priv</a:t>
                      </a:r>
                      <a:endParaRPr lang="fr-FR" dirty="0"/>
                    </a:p>
                  </a:txBody>
                  <a:tcPr/>
                </a:tc>
              </a:tr>
              <a:tr h="370840">
                <a:tc>
                  <a:txBody>
                    <a:bodyPr/>
                    <a:lstStyle/>
                    <a:p>
                      <a:pPr algn="ctr"/>
                      <a:r>
                        <a:rPr lang="fr-FR" dirty="0" smtClean="0"/>
                        <a:t>2</a:t>
                      </a:r>
                      <a:endParaRPr lang="fr-FR" dirty="0"/>
                    </a:p>
                  </a:txBody>
                  <a:tcPr/>
                </a:tc>
                <a:tc>
                  <a:txBody>
                    <a:bodyPr/>
                    <a:lstStyle/>
                    <a:p>
                      <a:pPr algn="ctr"/>
                      <a:r>
                        <a:rPr lang="fr-FR" dirty="0" smtClean="0"/>
                        <a:t>0x8040</a:t>
                      </a:r>
                      <a:endParaRPr lang="fr-FR" dirty="0"/>
                    </a:p>
                  </a:txBody>
                  <a:tcPr/>
                </a:tc>
                <a:tc>
                  <a:txBody>
                    <a:bodyPr/>
                    <a:lstStyle/>
                    <a:p>
                      <a:pPr algn="ctr"/>
                      <a:r>
                        <a:rPr lang="fr-FR" dirty="0" smtClean="0"/>
                        <a:t>0x00BF</a:t>
                      </a:r>
                      <a:endParaRPr lang="fr-FR" dirty="0"/>
                    </a:p>
                  </a:txBody>
                  <a:tcPr/>
                </a:tc>
                <a:tc>
                  <a:txBody>
                    <a:bodyPr/>
                    <a:lstStyle/>
                    <a:p>
                      <a:pPr algn="ctr"/>
                      <a:r>
                        <a:rPr lang="fr-FR" dirty="0" smtClean="0"/>
                        <a:t>10</a:t>
                      </a:r>
                      <a:endParaRPr lang="fr-FR" dirty="0"/>
                    </a:p>
                  </a:txBody>
                  <a:tcPr/>
                </a:tc>
                <a:tc>
                  <a:txBody>
                    <a:bodyPr/>
                    <a:lstStyle/>
                    <a:p>
                      <a:pPr algn="ctr"/>
                      <a:r>
                        <a:rPr lang="fr-FR" dirty="0" smtClean="0"/>
                        <a:t>3</a:t>
                      </a:r>
                      <a:endParaRPr lang="fr-FR" dirty="0"/>
                    </a:p>
                  </a:txBody>
                  <a:tcPr/>
                </a:tc>
              </a:tr>
              <a:tr h="370840">
                <a:tc>
                  <a:txBody>
                    <a:bodyPr/>
                    <a:lstStyle/>
                    <a:p>
                      <a:pPr algn="ctr"/>
                      <a:r>
                        <a:rPr lang="fr-FR" dirty="0" smtClean="0"/>
                        <a:t>3</a:t>
                      </a:r>
                      <a:endParaRPr lang="fr-F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0x9000</a:t>
                      </a:r>
                    </a:p>
                  </a:txBody>
                  <a:tcPr/>
                </a:tc>
                <a:tc>
                  <a:txBody>
                    <a:bodyPr/>
                    <a:lstStyle/>
                    <a:p>
                      <a:pPr algn="ctr"/>
                      <a:r>
                        <a:rPr lang="fr-FR" dirty="0" smtClean="0"/>
                        <a:t>0x0FFF</a:t>
                      </a:r>
                      <a:endParaRPr lang="fr-FR" dirty="0"/>
                    </a:p>
                  </a:txBody>
                  <a:tcPr/>
                </a:tc>
                <a:tc>
                  <a:txBody>
                    <a:bodyPr/>
                    <a:lstStyle/>
                    <a:p>
                      <a:pPr algn="ctr"/>
                      <a:r>
                        <a:rPr lang="fr-FR" dirty="0" smtClean="0"/>
                        <a:t>2</a:t>
                      </a:r>
                      <a:endParaRPr lang="fr-FR" dirty="0"/>
                    </a:p>
                  </a:txBody>
                  <a:tcPr/>
                </a:tc>
                <a:tc>
                  <a:txBody>
                    <a:bodyPr/>
                    <a:lstStyle/>
                    <a:p>
                      <a:pPr algn="ctr"/>
                      <a:r>
                        <a:rPr lang="fr-FR" dirty="0" smtClean="0"/>
                        <a:t>3</a:t>
                      </a:r>
                      <a:endParaRPr lang="fr-FR" dirty="0"/>
                    </a:p>
                  </a:txBody>
                  <a:tcPr/>
                </a:tc>
              </a:tr>
            </a:tbl>
          </a:graphicData>
        </a:graphic>
      </p:graphicFrame>
      <p:sp>
        <p:nvSpPr>
          <p:cNvPr id="37" name="Accolade fermante 36"/>
          <p:cNvSpPr/>
          <p:nvPr/>
        </p:nvSpPr>
        <p:spPr>
          <a:xfrm>
            <a:off x="2771800" y="2204864"/>
            <a:ext cx="216024"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ZoneTexte 37"/>
          <p:cNvSpPr txBox="1"/>
          <p:nvPr/>
        </p:nvSpPr>
        <p:spPr>
          <a:xfrm>
            <a:off x="2987824" y="2420888"/>
            <a:ext cx="684803" cy="369332"/>
          </a:xfrm>
          <a:prstGeom prst="rect">
            <a:avLst/>
          </a:prstGeom>
          <a:noFill/>
        </p:spPr>
        <p:txBody>
          <a:bodyPr wrap="none" rtlCol="0">
            <a:spAutoFit/>
          </a:bodyPr>
          <a:lstStyle/>
          <a:p>
            <a:r>
              <a:rPr lang="fr-FR" dirty="0" err="1" smtClean="0"/>
              <a:t>Seg</a:t>
            </a:r>
            <a:r>
              <a:rPr lang="fr-FR" dirty="0" smtClean="0"/>
              <a:t> 3</a:t>
            </a:r>
            <a:endParaRPr lang="fr-FR" dirty="0"/>
          </a:p>
        </p:txBody>
      </p:sp>
      <p:sp>
        <p:nvSpPr>
          <p:cNvPr id="39" name="Accolade fermante 38"/>
          <p:cNvSpPr/>
          <p:nvPr/>
        </p:nvSpPr>
        <p:spPr>
          <a:xfrm>
            <a:off x="2771800" y="3501008"/>
            <a:ext cx="216024" cy="5040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ZoneTexte 39"/>
          <p:cNvSpPr txBox="1"/>
          <p:nvPr/>
        </p:nvSpPr>
        <p:spPr>
          <a:xfrm>
            <a:off x="2987824" y="3429000"/>
            <a:ext cx="684803" cy="646331"/>
          </a:xfrm>
          <a:prstGeom prst="rect">
            <a:avLst/>
          </a:prstGeom>
          <a:noFill/>
        </p:spPr>
        <p:txBody>
          <a:bodyPr wrap="none" rtlCol="0">
            <a:spAutoFit/>
          </a:bodyPr>
          <a:lstStyle/>
          <a:p>
            <a:r>
              <a:rPr lang="fr-FR" dirty="0" err="1" smtClean="0"/>
              <a:t>Seg</a:t>
            </a:r>
            <a:r>
              <a:rPr lang="fr-FR" dirty="0" smtClean="0"/>
              <a:t> 2</a:t>
            </a:r>
          </a:p>
          <a:p>
            <a:r>
              <a:rPr lang="fr-FR" dirty="0" smtClean="0"/>
              <a:t>Seg1</a:t>
            </a:r>
            <a:endParaRPr lang="fr-FR" dirty="0"/>
          </a:p>
        </p:txBody>
      </p:sp>
      <p:sp>
        <p:nvSpPr>
          <p:cNvPr id="41" name="Accolade fermante 40"/>
          <p:cNvSpPr/>
          <p:nvPr/>
        </p:nvSpPr>
        <p:spPr>
          <a:xfrm>
            <a:off x="2771800" y="4365104"/>
            <a:ext cx="216024"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2" name="ZoneTexte 41"/>
          <p:cNvSpPr txBox="1"/>
          <p:nvPr/>
        </p:nvSpPr>
        <p:spPr>
          <a:xfrm>
            <a:off x="2987824" y="4941168"/>
            <a:ext cx="913071" cy="369332"/>
          </a:xfrm>
          <a:prstGeom prst="rect">
            <a:avLst/>
          </a:prstGeom>
          <a:noFill/>
        </p:spPr>
        <p:txBody>
          <a:bodyPr wrap="square" rtlCol="0">
            <a:spAutoFit/>
          </a:bodyPr>
          <a:lstStyle/>
          <a:p>
            <a:r>
              <a:rPr lang="fr-FR" dirty="0" err="1" smtClean="0"/>
              <a:t>Seg</a:t>
            </a:r>
            <a:r>
              <a:rPr lang="fr-FR" dirty="0" smtClean="0"/>
              <a:t> 0</a:t>
            </a:r>
            <a:endParaRPr lang="fr-FR"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Segmentation – Descripteur de segment (Intel 80x86)</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pic>
        <p:nvPicPr>
          <p:cNvPr id="7170" name="Picture 2" descr="http://www.internals.com/articles/protmode/desentry.gif"/>
          <p:cNvPicPr>
            <a:picLocks noChangeAspect="1" noChangeArrowheads="1"/>
          </p:cNvPicPr>
          <p:nvPr/>
        </p:nvPicPr>
        <p:blipFill>
          <a:blip r:embed="rId2" cstate="print"/>
          <a:srcRect l="4211" t="12153" r="5263" b="5474"/>
          <a:stretch>
            <a:fillRect/>
          </a:stretch>
        </p:blipFill>
        <p:spPr bwMode="auto">
          <a:xfrm>
            <a:off x="611560" y="1268760"/>
            <a:ext cx="6264696" cy="4443563"/>
          </a:xfrm>
          <a:prstGeom prst="rect">
            <a:avLst/>
          </a:prstGeom>
          <a:noFill/>
        </p:spPr>
      </p:pic>
      <p:pic>
        <p:nvPicPr>
          <p:cNvPr id="7171" name="Picture 3"/>
          <p:cNvPicPr>
            <a:picLocks noChangeAspect="1" noChangeArrowheads="1"/>
          </p:cNvPicPr>
          <p:nvPr/>
        </p:nvPicPr>
        <p:blipFill>
          <a:blip r:embed="rId3" cstate="print"/>
          <a:srcRect/>
          <a:stretch>
            <a:fillRect/>
          </a:stretch>
        </p:blipFill>
        <p:spPr bwMode="auto">
          <a:xfrm>
            <a:off x="5508104" y="2780928"/>
            <a:ext cx="2556367" cy="3787527"/>
          </a:xfrm>
          <a:prstGeom prst="rect">
            <a:avLst/>
          </a:prstGeom>
          <a:noFill/>
          <a:ln w="9525">
            <a:noFill/>
            <a:miter lim="800000"/>
            <a:headEnd/>
            <a:tailEnd/>
          </a:ln>
        </p:spPr>
      </p:pic>
      <p:sp>
        <p:nvSpPr>
          <p:cNvPr id="32" name="Accolade ouvrante 31"/>
          <p:cNvSpPr/>
          <p:nvPr/>
        </p:nvSpPr>
        <p:spPr>
          <a:xfrm>
            <a:off x="5148064" y="3068960"/>
            <a:ext cx="216024" cy="345638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35" name="Connecteur en angle 34"/>
          <p:cNvCxnSpPr/>
          <p:nvPr/>
        </p:nvCxnSpPr>
        <p:spPr>
          <a:xfrm rot="10800000" flipV="1">
            <a:off x="3203848" y="4797152"/>
            <a:ext cx="1800200" cy="720080"/>
          </a:xfrm>
          <a:prstGeom prst="bentConnector3">
            <a:avLst>
              <a:gd name="adj1" fmla="val 11696"/>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Segmentation - Tables locale/globale des segments</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grpSp>
        <p:nvGrpSpPr>
          <p:cNvPr id="78" name="Groupe 77"/>
          <p:cNvGrpSpPr/>
          <p:nvPr/>
        </p:nvGrpSpPr>
        <p:grpSpPr>
          <a:xfrm>
            <a:off x="1251630" y="1412776"/>
            <a:ext cx="5522405" cy="1131877"/>
            <a:chOff x="1251630" y="1412776"/>
            <a:chExt cx="5522405" cy="1131877"/>
          </a:xfrm>
        </p:grpSpPr>
        <p:sp>
          <p:nvSpPr>
            <p:cNvPr id="12" name="Rectangle 11"/>
            <p:cNvSpPr/>
            <p:nvPr/>
          </p:nvSpPr>
          <p:spPr>
            <a:xfrm>
              <a:off x="1403648" y="2060848"/>
              <a:ext cx="1956440" cy="307777"/>
            </a:xfrm>
            <a:prstGeom prst="rect">
              <a:avLst/>
            </a:prstGeom>
          </p:spPr>
          <p:txBody>
            <a:bodyPr wrap="square">
              <a:spAutoFit/>
            </a:bodyPr>
            <a:lstStyle/>
            <a:p>
              <a:pPr algn="ctr"/>
              <a:r>
                <a:rPr lang="fr-FR" sz="1400" dirty="0" smtClean="0"/>
                <a:t>N° </a:t>
              </a:r>
              <a:r>
                <a:rPr lang="fr-FR" sz="1400" dirty="0" err="1" smtClean="0"/>
                <a:t>seg</a:t>
              </a:r>
              <a:r>
                <a:rPr lang="fr-FR" sz="1400" dirty="0" smtClean="0"/>
                <a:t>. local</a:t>
              </a:r>
              <a:endParaRPr lang="fr-FR" sz="1400" dirty="0"/>
            </a:p>
          </p:txBody>
        </p:sp>
        <p:sp>
          <p:nvSpPr>
            <p:cNvPr id="13" name="Rectangle 12"/>
            <p:cNvSpPr/>
            <p:nvPr/>
          </p:nvSpPr>
          <p:spPr>
            <a:xfrm>
              <a:off x="3347864" y="2060848"/>
              <a:ext cx="3426171" cy="307777"/>
            </a:xfrm>
            <a:prstGeom prst="rect">
              <a:avLst/>
            </a:prstGeom>
          </p:spPr>
          <p:txBody>
            <a:bodyPr wrap="square">
              <a:spAutoFit/>
            </a:bodyPr>
            <a:lstStyle/>
            <a:p>
              <a:pPr algn="ctr"/>
              <a:r>
                <a:rPr lang="fr-FR" sz="1400" dirty="0" smtClean="0"/>
                <a:t>Offset </a:t>
              </a:r>
            </a:p>
          </p:txBody>
        </p:sp>
        <p:sp>
          <p:nvSpPr>
            <p:cNvPr id="15" name="Right Brace 16"/>
            <p:cNvSpPr/>
            <p:nvPr/>
          </p:nvSpPr>
          <p:spPr>
            <a:xfrm rot="16200000">
              <a:off x="3743170" y="-784207"/>
              <a:ext cx="425522" cy="5408602"/>
            </a:xfrm>
            <a:prstGeom prst="rightBrace">
              <a:avLst>
                <a:gd name="adj1" fmla="val 21713"/>
                <a:gd name="adj2" fmla="val 48673"/>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16" name="Rectangle 15"/>
            <p:cNvSpPr/>
            <p:nvPr/>
          </p:nvSpPr>
          <p:spPr>
            <a:xfrm>
              <a:off x="2843808" y="1412776"/>
              <a:ext cx="1985918" cy="307777"/>
            </a:xfrm>
            <a:prstGeom prst="rect">
              <a:avLst/>
            </a:prstGeom>
          </p:spPr>
          <p:txBody>
            <a:bodyPr wrap="square">
              <a:spAutoFit/>
            </a:bodyPr>
            <a:lstStyle/>
            <a:p>
              <a:pPr algn="ctr"/>
              <a:r>
                <a:rPr lang="fr-FR" sz="1400" b="1" dirty="0" err="1" smtClean="0"/>
                <a:t>Logic</a:t>
              </a:r>
              <a:r>
                <a:rPr lang="fr-FR" sz="1400" b="1" dirty="0" smtClean="0"/>
                <a:t> </a:t>
              </a:r>
              <a:r>
                <a:rPr lang="fr-FR" sz="1400" b="1" dirty="0" err="1" smtClean="0"/>
                <a:t>Address</a:t>
              </a:r>
              <a:r>
                <a:rPr lang="fr-FR" sz="1400" b="1" dirty="0" smtClean="0"/>
                <a:t> (32bits)</a:t>
              </a:r>
              <a:endParaRPr lang="fr-FR" sz="1400" b="1" dirty="0"/>
            </a:p>
          </p:txBody>
        </p:sp>
        <p:sp>
          <p:nvSpPr>
            <p:cNvPr id="17" name="Rectangle 16"/>
            <p:cNvSpPr/>
            <p:nvPr/>
          </p:nvSpPr>
          <p:spPr>
            <a:xfrm>
              <a:off x="1251630" y="2348880"/>
              <a:ext cx="2673875" cy="195773"/>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8" name="Rectangle 17"/>
            <p:cNvSpPr/>
            <p:nvPr/>
          </p:nvSpPr>
          <p:spPr>
            <a:xfrm>
              <a:off x="3995936" y="2348880"/>
              <a:ext cx="2673875" cy="195773"/>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grpSp>
        <p:nvGrpSpPr>
          <p:cNvPr id="79" name="Groupe 78"/>
          <p:cNvGrpSpPr/>
          <p:nvPr/>
        </p:nvGrpSpPr>
        <p:grpSpPr>
          <a:xfrm>
            <a:off x="1251630" y="2446766"/>
            <a:ext cx="2024226" cy="2350386"/>
            <a:chOff x="1251630" y="2446766"/>
            <a:chExt cx="2024226" cy="2350386"/>
          </a:xfrm>
        </p:grpSpPr>
        <p:sp>
          <p:nvSpPr>
            <p:cNvPr id="23" name="Folded Corner 44"/>
            <p:cNvSpPr/>
            <p:nvPr/>
          </p:nvSpPr>
          <p:spPr>
            <a:xfrm>
              <a:off x="1979712" y="4509120"/>
              <a:ext cx="1296144" cy="288032"/>
            </a:xfrm>
            <a:prstGeom prst="foldedCorner">
              <a:avLst/>
            </a:prstGeom>
            <a:solidFill>
              <a:srgbClr val="FFFFCC"/>
            </a:solidFill>
            <a:ln>
              <a:solidFill>
                <a:schemeClr val="accent6">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N° </a:t>
              </a:r>
              <a:r>
                <a:rPr lang="fr-FR" sz="1400" dirty="0" err="1" smtClean="0">
                  <a:solidFill>
                    <a:schemeClr val="tx1"/>
                  </a:solidFill>
                </a:rPr>
                <a:t>seg</a:t>
              </a:r>
              <a:r>
                <a:rPr lang="fr-FR" sz="1400" dirty="0" smtClean="0">
                  <a:solidFill>
                    <a:schemeClr val="tx1"/>
                  </a:solidFill>
                </a:rPr>
                <a:t>. global</a:t>
              </a:r>
              <a:endParaRPr lang="fr-FR" sz="1400" dirty="0">
                <a:solidFill>
                  <a:schemeClr val="tx1"/>
                </a:solidFill>
              </a:endParaRPr>
            </a:p>
          </p:txBody>
        </p:sp>
        <p:cxnSp>
          <p:nvCxnSpPr>
            <p:cNvPr id="24" name="Curved Connector 72"/>
            <p:cNvCxnSpPr>
              <a:stCxn id="17" idx="1"/>
              <a:endCxn id="23" idx="1"/>
            </p:cNvCxnSpPr>
            <p:nvPr/>
          </p:nvCxnSpPr>
          <p:spPr>
            <a:xfrm rot="10800000" flipH="1" flipV="1">
              <a:off x="1251630" y="2446766"/>
              <a:ext cx="728082" cy="2206369"/>
            </a:xfrm>
            <a:prstGeom prst="curvedConnector3">
              <a:avLst>
                <a:gd name="adj1" fmla="val -31398"/>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0" name="Groupe 79"/>
          <p:cNvGrpSpPr/>
          <p:nvPr/>
        </p:nvGrpSpPr>
        <p:grpSpPr>
          <a:xfrm>
            <a:off x="3275856" y="4221088"/>
            <a:ext cx="2232248" cy="432048"/>
            <a:chOff x="3275856" y="4221088"/>
            <a:chExt cx="2232248" cy="432048"/>
          </a:xfrm>
        </p:grpSpPr>
        <p:sp>
          <p:nvSpPr>
            <p:cNvPr id="42" name="Folded Corner 44"/>
            <p:cNvSpPr/>
            <p:nvPr/>
          </p:nvSpPr>
          <p:spPr>
            <a:xfrm>
              <a:off x="4211960" y="4221088"/>
              <a:ext cx="648072" cy="288032"/>
            </a:xfrm>
            <a:prstGeom prst="foldedCorner">
              <a:avLst/>
            </a:prstGeom>
            <a:solidFill>
              <a:srgbClr val="FFFFCC"/>
            </a:solidFill>
            <a:ln>
              <a:solidFill>
                <a:schemeClr val="accent6">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Base</a:t>
              </a:r>
              <a:endParaRPr lang="fr-FR" sz="1400" dirty="0">
                <a:solidFill>
                  <a:schemeClr val="tx1"/>
                </a:solidFill>
              </a:endParaRPr>
            </a:p>
          </p:txBody>
        </p:sp>
        <p:sp>
          <p:nvSpPr>
            <p:cNvPr id="43" name="Folded Corner 44"/>
            <p:cNvSpPr/>
            <p:nvPr/>
          </p:nvSpPr>
          <p:spPr>
            <a:xfrm>
              <a:off x="4860032" y="4221088"/>
              <a:ext cx="648072" cy="288032"/>
            </a:xfrm>
            <a:prstGeom prst="foldedCorner">
              <a:avLst/>
            </a:prstGeom>
            <a:solidFill>
              <a:srgbClr val="FFFFCC"/>
            </a:solidFill>
            <a:ln>
              <a:solidFill>
                <a:schemeClr val="accent6">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rPr>
                <a:t>Limite</a:t>
              </a:r>
              <a:endParaRPr lang="fr-FR" sz="1400" dirty="0">
                <a:solidFill>
                  <a:schemeClr val="tx1"/>
                </a:solidFill>
              </a:endParaRPr>
            </a:p>
          </p:txBody>
        </p:sp>
        <p:cxnSp>
          <p:nvCxnSpPr>
            <p:cNvPr id="44" name="Curved Connector 72"/>
            <p:cNvCxnSpPr>
              <a:stCxn id="23" idx="3"/>
              <a:endCxn id="42" idx="1"/>
            </p:cNvCxnSpPr>
            <p:nvPr/>
          </p:nvCxnSpPr>
          <p:spPr>
            <a:xfrm flipV="1">
              <a:off x="3275856" y="4365104"/>
              <a:ext cx="936104" cy="288032"/>
            </a:xfrm>
            <a:prstGeom prst="curvedConnector3">
              <a:avLst>
                <a:gd name="adj1" fmla="val 50000"/>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49" name="Rectangle 48"/>
          <p:cNvSpPr/>
          <p:nvPr/>
        </p:nvSpPr>
        <p:spPr>
          <a:xfrm>
            <a:off x="6560963" y="4884289"/>
            <a:ext cx="1576985" cy="45719"/>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7" name="Rounded Rectangle 7"/>
          <p:cNvSpPr/>
          <p:nvPr/>
        </p:nvSpPr>
        <p:spPr>
          <a:xfrm>
            <a:off x="6588224" y="2924944"/>
            <a:ext cx="1584176" cy="2664296"/>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8" name="ZoneTexte 61"/>
          <p:cNvSpPr txBox="1"/>
          <p:nvPr/>
        </p:nvSpPr>
        <p:spPr>
          <a:xfrm>
            <a:off x="6247151" y="2681788"/>
            <a:ext cx="2182025" cy="315164"/>
          </a:xfrm>
          <a:prstGeom prst="rect">
            <a:avLst/>
          </a:prstGeom>
          <a:noFill/>
        </p:spPr>
        <p:txBody>
          <a:bodyPr wrap="square" lIns="98755" tIns="49378" rIns="98755" bIns="49378">
            <a:spAutoFit/>
          </a:bodyPr>
          <a:lstStyle/>
          <a:p>
            <a:pPr algn="ctr" fontAlgn="auto">
              <a:spcBef>
                <a:spcPts val="0"/>
              </a:spcBef>
              <a:spcAft>
                <a:spcPts val="0"/>
              </a:spcAft>
              <a:defRPr/>
            </a:pPr>
            <a:r>
              <a:rPr lang="fr-FR" sz="1400" b="1" dirty="0" err="1" smtClean="0">
                <a:solidFill>
                  <a:schemeClr val="accent1">
                    <a:lumMod val="75000"/>
                  </a:schemeClr>
                </a:solidFill>
              </a:rPr>
              <a:t>Physical</a:t>
            </a:r>
            <a:r>
              <a:rPr lang="fr-FR" sz="1400" b="1" dirty="0" smtClean="0">
                <a:solidFill>
                  <a:schemeClr val="accent1">
                    <a:lumMod val="75000"/>
                  </a:schemeClr>
                </a:solidFill>
              </a:rPr>
              <a:t> </a:t>
            </a:r>
            <a:r>
              <a:rPr lang="fr-FR" sz="1400" b="1" dirty="0" err="1" smtClean="0">
                <a:solidFill>
                  <a:schemeClr val="accent1">
                    <a:lumMod val="75000"/>
                  </a:schemeClr>
                </a:solidFill>
              </a:rPr>
              <a:t>Address</a:t>
            </a:r>
            <a:r>
              <a:rPr lang="fr-FR" sz="1400" b="1" dirty="0" smtClean="0">
                <a:solidFill>
                  <a:schemeClr val="accent1">
                    <a:lumMod val="75000"/>
                  </a:schemeClr>
                </a:solidFill>
              </a:rPr>
              <a:t> </a:t>
            </a:r>
            <a:r>
              <a:rPr lang="fr-FR" sz="1400" b="1" dirty="0" err="1" smtClean="0">
                <a:solidFill>
                  <a:schemeClr val="accent1">
                    <a:lumMod val="75000"/>
                  </a:schemeClr>
                </a:solidFill>
              </a:rPr>
              <a:t>Space</a:t>
            </a:r>
            <a:endParaRPr lang="fr-FR" sz="1400" b="1" dirty="0" smtClean="0">
              <a:solidFill>
                <a:schemeClr val="accent1">
                  <a:lumMod val="75000"/>
                </a:schemeClr>
              </a:solidFill>
            </a:endParaRPr>
          </a:p>
        </p:txBody>
      </p:sp>
      <p:pic>
        <p:nvPicPr>
          <p:cNvPr id="51" name="Picture 2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6441272" y="2946967"/>
            <a:ext cx="1918564" cy="385157"/>
          </a:xfrm>
          <a:prstGeom prst="rect">
            <a:avLst/>
          </a:prstGeom>
          <a:ln>
            <a:solidFill>
              <a:schemeClr val="accent1">
                <a:lumMod val="20000"/>
                <a:lumOff val="80000"/>
              </a:schemeClr>
            </a:solidFill>
          </a:ln>
          <a:effectLst>
            <a:softEdge rad="63500"/>
          </a:effectLst>
        </p:spPr>
      </p:pic>
      <p:sp>
        <p:nvSpPr>
          <p:cNvPr id="55" name="Right Brace 41"/>
          <p:cNvSpPr/>
          <p:nvPr/>
        </p:nvSpPr>
        <p:spPr>
          <a:xfrm>
            <a:off x="8244408" y="4738623"/>
            <a:ext cx="166280" cy="463445"/>
          </a:xfrm>
          <a:prstGeom prst="rightBrace">
            <a:avLst>
              <a:gd name="adj1" fmla="val 42850"/>
              <a:gd name="adj2" fmla="val 48673"/>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57" name="ZoneTexte 56"/>
          <p:cNvSpPr txBox="1"/>
          <p:nvPr/>
        </p:nvSpPr>
        <p:spPr>
          <a:xfrm>
            <a:off x="8388424" y="4633972"/>
            <a:ext cx="601127" cy="523220"/>
          </a:xfrm>
          <a:prstGeom prst="rect">
            <a:avLst/>
          </a:prstGeom>
          <a:noFill/>
        </p:spPr>
        <p:txBody>
          <a:bodyPr wrap="none" rtlCol="0">
            <a:spAutoFit/>
          </a:bodyPr>
          <a:lstStyle/>
          <a:p>
            <a:r>
              <a:rPr lang="fr-FR" sz="1400" dirty="0" err="1" smtClean="0"/>
              <a:t>Seg</a:t>
            </a:r>
            <a:r>
              <a:rPr lang="fr-FR" sz="1400" dirty="0" smtClean="0"/>
              <a:t>.</a:t>
            </a:r>
          </a:p>
          <a:p>
            <a:r>
              <a:rPr lang="fr-FR" sz="1400" dirty="0" smtClean="0"/>
              <a:t>limite</a:t>
            </a:r>
            <a:endParaRPr lang="fr-FR" sz="1400" dirty="0"/>
          </a:p>
        </p:txBody>
      </p:sp>
      <p:cxnSp>
        <p:nvCxnSpPr>
          <p:cNvPr id="58" name="Curved Connector 72"/>
          <p:cNvCxnSpPr>
            <a:stCxn id="42" idx="2"/>
          </p:cNvCxnSpPr>
          <p:nvPr/>
        </p:nvCxnSpPr>
        <p:spPr>
          <a:xfrm rot="16200000" flipH="1">
            <a:off x="5166066" y="3879050"/>
            <a:ext cx="720080" cy="1980220"/>
          </a:xfrm>
          <a:prstGeom prst="curvedConnector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72"/>
          <p:cNvCxnSpPr>
            <a:endCxn id="49" idx="1"/>
          </p:cNvCxnSpPr>
          <p:nvPr/>
        </p:nvCxnSpPr>
        <p:spPr>
          <a:xfrm rot="16200000" flipH="1">
            <a:off x="4971423" y="3317608"/>
            <a:ext cx="2342245" cy="836835"/>
          </a:xfrm>
          <a:prstGeom prst="curvedConnector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76" name="Groupe 75"/>
          <p:cNvGrpSpPr/>
          <p:nvPr/>
        </p:nvGrpSpPr>
        <p:grpSpPr>
          <a:xfrm>
            <a:off x="1835696" y="3212976"/>
            <a:ext cx="1584176" cy="2612033"/>
            <a:chOff x="1835696" y="2996952"/>
            <a:chExt cx="1584176" cy="2612033"/>
          </a:xfrm>
        </p:grpSpPr>
        <p:sp>
          <p:nvSpPr>
            <p:cNvPr id="19" name="Rounded Rectangle 43"/>
            <p:cNvSpPr/>
            <p:nvPr/>
          </p:nvSpPr>
          <p:spPr>
            <a:xfrm>
              <a:off x="1979712" y="2996952"/>
              <a:ext cx="1311741" cy="2232248"/>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0" name="Rectangle 19"/>
            <p:cNvSpPr/>
            <p:nvPr/>
          </p:nvSpPr>
          <p:spPr>
            <a:xfrm>
              <a:off x="1907704" y="3212976"/>
              <a:ext cx="1428444" cy="738664"/>
            </a:xfrm>
            <a:prstGeom prst="rect">
              <a:avLst/>
            </a:prstGeom>
          </p:spPr>
          <p:txBody>
            <a:bodyPr wrap="square">
              <a:spAutoFit/>
            </a:bodyPr>
            <a:lstStyle/>
            <a:p>
              <a:pPr algn="ctr"/>
              <a:r>
                <a:rPr lang="fr-FR" sz="1400" b="1" dirty="0" smtClean="0"/>
                <a:t>LDT</a:t>
              </a:r>
            </a:p>
            <a:p>
              <a:pPr algn="ctr"/>
              <a:r>
                <a:rPr lang="fr-FR" sz="1400" dirty="0" smtClean="0"/>
                <a:t>Local  </a:t>
              </a:r>
              <a:r>
                <a:rPr lang="fr-FR" sz="1400" dirty="0" err="1" smtClean="0"/>
                <a:t>Descriptor</a:t>
              </a:r>
              <a:r>
                <a:rPr lang="fr-FR" sz="1400" dirty="0" smtClean="0"/>
                <a:t> Table</a:t>
              </a:r>
              <a:endParaRPr lang="fr-FR" sz="1400" dirty="0"/>
            </a:p>
          </p:txBody>
        </p:sp>
        <p:sp>
          <p:nvSpPr>
            <p:cNvPr id="73" name="ZoneTexte 72"/>
            <p:cNvSpPr txBox="1"/>
            <p:nvPr/>
          </p:nvSpPr>
          <p:spPr>
            <a:xfrm>
              <a:off x="1835696" y="5301208"/>
              <a:ext cx="1584176" cy="307777"/>
            </a:xfrm>
            <a:prstGeom prst="rect">
              <a:avLst/>
            </a:prstGeom>
            <a:noFill/>
          </p:spPr>
          <p:txBody>
            <a:bodyPr wrap="square" rtlCol="0">
              <a:spAutoFit/>
            </a:bodyPr>
            <a:lstStyle/>
            <a:p>
              <a:r>
                <a:rPr lang="fr-FR" sz="1400" b="1" dirty="0" smtClean="0"/>
                <a:t>Processus en cours</a:t>
              </a:r>
              <a:endParaRPr lang="fr-FR" sz="1400" b="1" dirty="0"/>
            </a:p>
          </p:txBody>
        </p:sp>
      </p:grpSp>
      <p:grpSp>
        <p:nvGrpSpPr>
          <p:cNvPr id="77" name="Groupe 76"/>
          <p:cNvGrpSpPr/>
          <p:nvPr/>
        </p:nvGrpSpPr>
        <p:grpSpPr>
          <a:xfrm>
            <a:off x="4067944" y="2996952"/>
            <a:ext cx="1584176" cy="2899484"/>
            <a:chOff x="4067944" y="2996952"/>
            <a:chExt cx="1584176" cy="2899484"/>
          </a:xfrm>
        </p:grpSpPr>
        <p:sp>
          <p:nvSpPr>
            <p:cNvPr id="40" name="Rounded Rectangle 43"/>
            <p:cNvSpPr/>
            <p:nvPr/>
          </p:nvSpPr>
          <p:spPr>
            <a:xfrm>
              <a:off x="4211960" y="2996952"/>
              <a:ext cx="1311741" cy="2232248"/>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1" name="Rectangle 40"/>
            <p:cNvSpPr/>
            <p:nvPr/>
          </p:nvSpPr>
          <p:spPr>
            <a:xfrm>
              <a:off x="4139952" y="3212976"/>
              <a:ext cx="1428444" cy="738664"/>
            </a:xfrm>
            <a:prstGeom prst="rect">
              <a:avLst/>
            </a:prstGeom>
          </p:spPr>
          <p:txBody>
            <a:bodyPr wrap="square">
              <a:spAutoFit/>
            </a:bodyPr>
            <a:lstStyle/>
            <a:p>
              <a:pPr algn="ctr"/>
              <a:r>
                <a:rPr lang="fr-FR" sz="1400" b="1" dirty="0" smtClean="0"/>
                <a:t>GDT</a:t>
              </a:r>
            </a:p>
            <a:p>
              <a:pPr algn="ctr"/>
              <a:r>
                <a:rPr lang="fr-FR" sz="1400" dirty="0" smtClean="0"/>
                <a:t>Global </a:t>
              </a:r>
              <a:r>
                <a:rPr lang="fr-FR" sz="1400" dirty="0" err="1" smtClean="0"/>
                <a:t>Descriptor</a:t>
              </a:r>
              <a:r>
                <a:rPr lang="fr-FR" sz="1400" dirty="0" smtClean="0"/>
                <a:t> Table</a:t>
              </a:r>
              <a:endParaRPr lang="fr-FR" sz="1400" dirty="0"/>
            </a:p>
          </p:txBody>
        </p:sp>
        <p:sp>
          <p:nvSpPr>
            <p:cNvPr id="74" name="ZoneTexte 73"/>
            <p:cNvSpPr txBox="1"/>
            <p:nvPr/>
          </p:nvSpPr>
          <p:spPr>
            <a:xfrm>
              <a:off x="4067944" y="5373216"/>
              <a:ext cx="1584176" cy="523220"/>
            </a:xfrm>
            <a:prstGeom prst="rect">
              <a:avLst/>
            </a:prstGeom>
            <a:noFill/>
          </p:spPr>
          <p:txBody>
            <a:bodyPr wrap="square" rtlCol="0">
              <a:spAutoFit/>
            </a:bodyPr>
            <a:lstStyle/>
            <a:p>
              <a:pPr algn="ctr"/>
              <a:r>
                <a:rPr lang="fr-FR" sz="1400" b="1" dirty="0" smtClean="0"/>
                <a:t>Segments chargés en mémoire</a:t>
              </a:r>
              <a:endParaRPr lang="fr-FR" sz="1400" b="1" dirty="0"/>
            </a:p>
          </p:txBody>
        </p:sp>
      </p:grpSp>
      <p:sp>
        <p:nvSpPr>
          <p:cNvPr id="82" name="Rectangle 81"/>
          <p:cNvSpPr/>
          <p:nvPr/>
        </p:nvSpPr>
        <p:spPr>
          <a:xfrm>
            <a:off x="6588224" y="4725144"/>
            <a:ext cx="1584176" cy="504056"/>
          </a:xfrm>
          <a:prstGeom prst="rect">
            <a:avLst/>
          </a:prstGeom>
          <a:solidFill>
            <a:srgbClr val="4F81BD">
              <a:alpha val="10196"/>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5" grpId="0" animBg="1"/>
      <p:bldP spid="57" grpId="0"/>
      <p:bldP spid="8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Segmentation - Fragmentation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7658" name="AutoShape 10" descr="https://upload.wikimedia.org/wikipedia/commons/6/6b/DHCOM_Computer_On_Module_-_AM35x.jpg"/>
          <p:cNvSpPr>
            <a:spLocks noChangeAspect="1" noChangeArrowheads="1"/>
          </p:cNvSpPr>
          <p:nvPr/>
        </p:nvSpPr>
        <p:spPr bwMode="auto">
          <a:xfrm>
            <a:off x="155575" y="-2773363"/>
            <a:ext cx="10382250" cy="57912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Rectangle 13"/>
          <p:cNvSpPr/>
          <p:nvPr/>
        </p:nvSpPr>
        <p:spPr>
          <a:xfrm>
            <a:off x="251520" y="5229200"/>
            <a:ext cx="8280920" cy="830997"/>
          </a:xfrm>
          <a:prstGeom prst="rect">
            <a:avLst/>
          </a:prstGeom>
        </p:spPr>
        <p:txBody>
          <a:bodyPr wrap="square">
            <a:spAutoFit/>
          </a:bodyPr>
          <a:lstStyle/>
          <a:p>
            <a:r>
              <a:rPr lang="fr-FR" sz="2400" dirty="0" smtClean="0">
                <a:solidFill>
                  <a:srgbClr val="002060"/>
                </a:solidFill>
              </a:rPr>
              <a:t>L’inconvénient majeur de la segmentation est la fragmentation externe de la mémoire physique.</a:t>
            </a: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pic>
        <p:nvPicPr>
          <p:cNvPr id="52226" name="Picture 2"/>
          <p:cNvPicPr>
            <a:picLocks noChangeAspect="1" noChangeArrowheads="1"/>
          </p:cNvPicPr>
          <p:nvPr/>
        </p:nvPicPr>
        <p:blipFill>
          <a:blip r:embed="rId2" cstate="print"/>
          <a:srcRect/>
          <a:stretch>
            <a:fillRect/>
          </a:stretch>
        </p:blipFill>
        <p:spPr bwMode="auto">
          <a:xfrm>
            <a:off x="755576" y="1484784"/>
            <a:ext cx="7488832" cy="354970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1" name="Rectangle à coins arrondis 10"/>
          <p:cNvSpPr/>
          <p:nvPr/>
        </p:nvSpPr>
        <p:spPr>
          <a:xfrm>
            <a:off x="179512" y="1268760"/>
            <a:ext cx="8784976"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Une mémoire paginée est découpée en pages fixant ainsi une granularité de la mémoire. La mémoire principale est découpée en frames (cadres) de même taille, chaque cadre contenant une page. Il peut y avoir plus de pages que de cadres</a:t>
            </a:r>
          </a:p>
        </p:txBody>
      </p:sp>
      <p:sp>
        <p:nvSpPr>
          <p:cNvPr id="14" name="Rounded Rectangle 45"/>
          <p:cNvSpPr/>
          <p:nvPr/>
        </p:nvSpPr>
        <p:spPr>
          <a:xfrm>
            <a:off x="1286896" y="4270897"/>
            <a:ext cx="799350" cy="1713636"/>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61"/>
          <p:cNvSpPr txBox="1"/>
          <p:nvPr/>
        </p:nvSpPr>
        <p:spPr>
          <a:xfrm>
            <a:off x="1039301" y="3773226"/>
            <a:ext cx="1358264" cy="530608"/>
          </a:xfrm>
          <a:prstGeom prst="rect">
            <a:avLst/>
          </a:prstGeom>
          <a:noFill/>
        </p:spPr>
        <p:txBody>
          <a:bodyPr wrap="square" lIns="98755" tIns="49378" rIns="98755" bIns="49378">
            <a:spAutoFit/>
          </a:bodyPr>
          <a:lstStyle/>
          <a:p>
            <a:pPr algn="ctr" fontAlgn="auto">
              <a:spcBef>
                <a:spcPts val="0"/>
              </a:spcBef>
              <a:spcAft>
                <a:spcPts val="0"/>
              </a:spcAft>
              <a:defRPr/>
            </a:pPr>
            <a:r>
              <a:rPr lang="fr-FR" sz="1400" b="1" i="1" dirty="0" smtClean="0">
                <a:solidFill>
                  <a:schemeClr val="accent1">
                    <a:lumMod val="75000"/>
                  </a:schemeClr>
                </a:solidFill>
                <a:effectLst>
                  <a:outerShdw blurRad="38100" dist="38100" dir="2700000" algn="tl">
                    <a:srgbClr val="000000">
                      <a:alpha val="43137"/>
                    </a:srgbClr>
                  </a:outerShdw>
                </a:effectLst>
              </a:rPr>
              <a:t>Virtual </a:t>
            </a:r>
            <a:r>
              <a:rPr lang="fr-FR" sz="1400" b="1" i="1" dirty="0" err="1" smtClean="0">
                <a:solidFill>
                  <a:schemeClr val="accent1">
                    <a:lumMod val="75000"/>
                  </a:schemeClr>
                </a:solidFill>
                <a:effectLst>
                  <a:outerShdw blurRad="38100" dist="38100" dir="2700000" algn="tl">
                    <a:srgbClr val="000000">
                      <a:alpha val="43137"/>
                    </a:srgbClr>
                  </a:outerShdw>
                </a:effectLst>
              </a:rPr>
              <a:t>Address</a:t>
            </a:r>
            <a:endParaRPr lang="fr-FR" sz="1400" b="1" i="1" dirty="0" smtClean="0">
              <a:solidFill>
                <a:schemeClr val="accent1">
                  <a:lumMod val="75000"/>
                </a:schemeClr>
              </a:solidFill>
              <a:effectLst>
                <a:outerShdw blurRad="38100" dist="38100" dir="2700000" algn="tl">
                  <a:srgbClr val="000000">
                    <a:alpha val="43137"/>
                  </a:srgbClr>
                </a:outerShdw>
              </a:effectLst>
            </a:endParaRPr>
          </a:p>
          <a:p>
            <a:pPr algn="ctr">
              <a:defRPr/>
            </a:pPr>
            <a:r>
              <a:rPr lang="fr-FR" sz="1400" i="1" dirty="0" err="1">
                <a:solidFill>
                  <a:schemeClr val="accent1">
                    <a:lumMod val="75000"/>
                  </a:schemeClr>
                </a:solidFill>
              </a:rPr>
              <a:t>Process</a:t>
            </a:r>
            <a:r>
              <a:rPr lang="fr-FR" sz="1400" i="1" dirty="0">
                <a:solidFill>
                  <a:schemeClr val="accent1">
                    <a:lumMod val="75000"/>
                  </a:schemeClr>
                </a:solidFill>
              </a:rPr>
              <a:t> </a:t>
            </a:r>
            <a:r>
              <a:rPr lang="fr-FR" sz="1400" i="1" dirty="0" smtClean="0">
                <a:solidFill>
                  <a:schemeClr val="accent1">
                    <a:lumMod val="75000"/>
                  </a:schemeClr>
                </a:solidFill>
              </a:rPr>
              <a:t>A</a:t>
            </a:r>
            <a:endParaRPr lang="fr-FR" sz="1400" i="1" dirty="0">
              <a:solidFill>
                <a:schemeClr val="accent1">
                  <a:lumMod val="75000"/>
                </a:schemeClr>
              </a:solidFill>
            </a:endParaRPr>
          </a:p>
        </p:txBody>
      </p:sp>
      <p:cxnSp>
        <p:nvCxnSpPr>
          <p:cNvPr id="16" name="Straight Connector 3"/>
          <p:cNvCxnSpPr/>
          <p:nvPr/>
        </p:nvCxnSpPr>
        <p:spPr>
          <a:xfrm>
            <a:off x="1286896" y="4400357"/>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47"/>
          <p:cNvCxnSpPr/>
          <p:nvPr/>
        </p:nvCxnSpPr>
        <p:spPr>
          <a:xfrm>
            <a:off x="1286896" y="4544373"/>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48"/>
          <p:cNvCxnSpPr/>
          <p:nvPr/>
        </p:nvCxnSpPr>
        <p:spPr>
          <a:xfrm>
            <a:off x="1286896" y="4688389"/>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49"/>
          <p:cNvCxnSpPr/>
          <p:nvPr/>
        </p:nvCxnSpPr>
        <p:spPr>
          <a:xfrm>
            <a:off x="1286896" y="4832405"/>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50"/>
          <p:cNvCxnSpPr/>
          <p:nvPr/>
        </p:nvCxnSpPr>
        <p:spPr>
          <a:xfrm>
            <a:off x="1286896" y="4976421"/>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51"/>
          <p:cNvCxnSpPr/>
          <p:nvPr/>
        </p:nvCxnSpPr>
        <p:spPr>
          <a:xfrm>
            <a:off x="1286896" y="5103242"/>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52"/>
          <p:cNvCxnSpPr/>
          <p:nvPr/>
        </p:nvCxnSpPr>
        <p:spPr>
          <a:xfrm>
            <a:off x="1286896" y="5696501"/>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53"/>
          <p:cNvCxnSpPr/>
          <p:nvPr/>
        </p:nvCxnSpPr>
        <p:spPr>
          <a:xfrm>
            <a:off x="1286896" y="5552485"/>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54"/>
          <p:cNvCxnSpPr/>
          <p:nvPr/>
        </p:nvCxnSpPr>
        <p:spPr>
          <a:xfrm>
            <a:off x="1286896" y="5408469"/>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55"/>
          <p:cNvCxnSpPr/>
          <p:nvPr/>
        </p:nvCxnSpPr>
        <p:spPr>
          <a:xfrm>
            <a:off x="1286896" y="5264453"/>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57"/>
          <p:cNvCxnSpPr/>
          <p:nvPr/>
        </p:nvCxnSpPr>
        <p:spPr>
          <a:xfrm>
            <a:off x="1286896" y="5840517"/>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27"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44535" y="5504277"/>
            <a:ext cx="672480" cy="672480"/>
          </a:xfrm>
          <a:prstGeom prst="rect">
            <a:avLst/>
          </a:prstGeom>
        </p:spPr>
      </p:pic>
      <p:pic>
        <p:nvPicPr>
          <p:cNvPr id="28"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1336" y="3556955"/>
            <a:ext cx="924747" cy="924747"/>
          </a:xfrm>
          <a:prstGeom prst="rect">
            <a:avLst/>
          </a:prstGeom>
        </p:spPr>
      </p:pic>
      <p:cxnSp>
        <p:nvCxnSpPr>
          <p:cNvPr id="29" name="Straight Arrow Connector 72"/>
          <p:cNvCxnSpPr/>
          <p:nvPr/>
        </p:nvCxnSpPr>
        <p:spPr>
          <a:xfrm flipV="1">
            <a:off x="2086246" y="4322329"/>
            <a:ext cx="2253330" cy="16610"/>
          </a:xfrm>
          <a:prstGeom prst="straightConnector1">
            <a:avLst/>
          </a:prstGeom>
          <a:ln w="1905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73"/>
          <p:cNvCxnSpPr/>
          <p:nvPr/>
        </p:nvCxnSpPr>
        <p:spPr>
          <a:xfrm>
            <a:off x="2086246" y="4912802"/>
            <a:ext cx="2253330" cy="279489"/>
          </a:xfrm>
          <a:prstGeom prst="straightConnector1">
            <a:avLst/>
          </a:prstGeom>
          <a:ln w="1905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74"/>
          <p:cNvCxnSpPr/>
          <p:nvPr/>
        </p:nvCxnSpPr>
        <p:spPr>
          <a:xfrm>
            <a:off x="2086246" y="4766259"/>
            <a:ext cx="2472961" cy="846284"/>
          </a:xfrm>
          <a:prstGeom prst="straightConnector1">
            <a:avLst/>
          </a:prstGeom>
          <a:ln w="1905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75"/>
          <p:cNvCxnSpPr/>
          <p:nvPr/>
        </p:nvCxnSpPr>
        <p:spPr>
          <a:xfrm>
            <a:off x="2086246" y="4625181"/>
            <a:ext cx="2253330" cy="1"/>
          </a:xfrm>
          <a:prstGeom prst="straightConnector1">
            <a:avLst/>
          </a:prstGeom>
          <a:ln w="1905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76"/>
          <p:cNvCxnSpPr>
            <a:endCxn id="27" idx="1"/>
          </p:cNvCxnSpPr>
          <p:nvPr/>
        </p:nvCxnSpPr>
        <p:spPr>
          <a:xfrm>
            <a:off x="2086246" y="4481702"/>
            <a:ext cx="2358289" cy="1358815"/>
          </a:xfrm>
          <a:prstGeom prst="straightConnector1">
            <a:avLst/>
          </a:prstGeom>
          <a:ln w="1905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4" name="ZoneTexte 61"/>
          <p:cNvSpPr txBox="1"/>
          <p:nvPr/>
        </p:nvSpPr>
        <p:spPr>
          <a:xfrm>
            <a:off x="6624056" y="3773226"/>
            <a:ext cx="1358264" cy="530608"/>
          </a:xfrm>
          <a:prstGeom prst="rect">
            <a:avLst/>
          </a:prstGeom>
          <a:noFill/>
        </p:spPr>
        <p:txBody>
          <a:bodyPr wrap="square" lIns="98755" tIns="49378" rIns="98755" bIns="49378">
            <a:spAutoFit/>
          </a:bodyPr>
          <a:lstStyle/>
          <a:p>
            <a:pPr algn="ctr" fontAlgn="auto">
              <a:spcBef>
                <a:spcPts val="0"/>
              </a:spcBef>
              <a:spcAft>
                <a:spcPts val="0"/>
              </a:spcAft>
              <a:defRPr/>
            </a:pPr>
            <a:r>
              <a:rPr lang="fr-FR" sz="1400" b="1" i="1" dirty="0" smtClean="0">
                <a:solidFill>
                  <a:schemeClr val="accent1">
                    <a:lumMod val="75000"/>
                  </a:schemeClr>
                </a:solidFill>
                <a:effectLst>
                  <a:outerShdw blurRad="38100" dist="38100" dir="2700000" algn="tl">
                    <a:srgbClr val="000000">
                      <a:alpha val="43137"/>
                    </a:srgbClr>
                  </a:outerShdw>
                </a:effectLst>
              </a:rPr>
              <a:t>Virtual </a:t>
            </a:r>
            <a:r>
              <a:rPr lang="fr-FR" sz="1400" b="1" i="1" dirty="0" err="1" smtClean="0">
                <a:solidFill>
                  <a:schemeClr val="accent1">
                    <a:lumMod val="75000"/>
                  </a:schemeClr>
                </a:solidFill>
                <a:effectLst>
                  <a:outerShdw blurRad="38100" dist="38100" dir="2700000" algn="tl">
                    <a:srgbClr val="000000">
                      <a:alpha val="43137"/>
                    </a:srgbClr>
                  </a:outerShdw>
                </a:effectLst>
              </a:rPr>
              <a:t>Address</a:t>
            </a:r>
            <a:endParaRPr lang="fr-FR" sz="1400" b="1" i="1" dirty="0" smtClean="0">
              <a:solidFill>
                <a:schemeClr val="accent1">
                  <a:lumMod val="75000"/>
                </a:schemeClr>
              </a:solidFill>
              <a:effectLst>
                <a:outerShdw blurRad="38100" dist="38100" dir="2700000" algn="tl">
                  <a:srgbClr val="000000">
                    <a:alpha val="43137"/>
                  </a:srgbClr>
                </a:outerShdw>
              </a:effectLst>
            </a:endParaRPr>
          </a:p>
          <a:p>
            <a:pPr algn="ctr">
              <a:defRPr/>
            </a:pPr>
            <a:r>
              <a:rPr lang="fr-FR" sz="1400" i="1" dirty="0" err="1">
                <a:solidFill>
                  <a:schemeClr val="accent1">
                    <a:lumMod val="75000"/>
                  </a:schemeClr>
                </a:solidFill>
              </a:rPr>
              <a:t>Process</a:t>
            </a:r>
            <a:r>
              <a:rPr lang="fr-FR" sz="1400" i="1" dirty="0">
                <a:solidFill>
                  <a:schemeClr val="accent1">
                    <a:lumMod val="75000"/>
                  </a:schemeClr>
                </a:solidFill>
              </a:rPr>
              <a:t> B</a:t>
            </a:r>
          </a:p>
        </p:txBody>
      </p:sp>
      <p:pic>
        <p:nvPicPr>
          <p:cNvPr id="35" name="Picture 8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6501832" y="5201533"/>
            <a:ext cx="1503593" cy="335172"/>
          </a:xfrm>
          <a:prstGeom prst="rect">
            <a:avLst/>
          </a:prstGeom>
          <a:ln>
            <a:solidFill>
              <a:schemeClr val="accent1">
                <a:lumMod val="20000"/>
                <a:lumOff val="80000"/>
              </a:schemeClr>
            </a:solidFill>
          </a:ln>
          <a:effectLst>
            <a:softEdge rad="63500"/>
          </a:effectLst>
        </p:spPr>
      </p:pic>
      <p:cxnSp>
        <p:nvCxnSpPr>
          <p:cNvPr id="36" name="Straight Arrow Connector 91"/>
          <p:cNvCxnSpPr/>
          <p:nvPr/>
        </p:nvCxnSpPr>
        <p:spPr>
          <a:xfrm flipH="1">
            <a:off x="5138926" y="4338939"/>
            <a:ext cx="1715028" cy="427320"/>
          </a:xfrm>
          <a:prstGeom prst="straightConnector1">
            <a:avLst/>
          </a:prstGeom>
          <a:ln w="1905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92"/>
          <p:cNvCxnSpPr/>
          <p:nvPr/>
        </p:nvCxnSpPr>
        <p:spPr>
          <a:xfrm flipH="1">
            <a:off x="5117015" y="4764064"/>
            <a:ext cx="1736940" cy="1078676"/>
          </a:xfrm>
          <a:prstGeom prst="straightConnector1">
            <a:avLst/>
          </a:prstGeom>
          <a:ln w="1905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94"/>
          <p:cNvCxnSpPr/>
          <p:nvPr/>
        </p:nvCxnSpPr>
        <p:spPr>
          <a:xfrm flipH="1">
            <a:off x="5101108" y="4625182"/>
            <a:ext cx="1715030" cy="987361"/>
          </a:xfrm>
          <a:prstGeom prst="straightConnector1">
            <a:avLst/>
          </a:prstGeom>
          <a:ln w="1905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97"/>
          <p:cNvCxnSpPr/>
          <p:nvPr/>
        </p:nvCxnSpPr>
        <p:spPr>
          <a:xfrm flipH="1" flipV="1">
            <a:off x="5138926" y="4503424"/>
            <a:ext cx="1715028" cy="409379"/>
          </a:xfrm>
          <a:prstGeom prst="straightConnector1">
            <a:avLst/>
          </a:prstGeom>
          <a:ln w="1905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40" name="ZoneTexte 61"/>
          <p:cNvSpPr txBox="1"/>
          <p:nvPr/>
        </p:nvSpPr>
        <p:spPr>
          <a:xfrm>
            <a:off x="3769945" y="6088722"/>
            <a:ext cx="1848576" cy="530608"/>
          </a:xfrm>
          <a:prstGeom prst="rect">
            <a:avLst/>
          </a:prstGeom>
          <a:noFill/>
        </p:spPr>
        <p:txBody>
          <a:bodyPr wrap="square" lIns="98755" tIns="49378" rIns="98755" bIns="49378">
            <a:spAutoFit/>
          </a:bodyPr>
          <a:lstStyle/>
          <a:p>
            <a:pPr algn="ctr">
              <a:defRPr/>
            </a:pPr>
            <a:r>
              <a:rPr lang="fr-FR" sz="1400" b="1" i="1" dirty="0" err="1" smtClean="0">
                <a:solidFill>
                  <a:schemeClr val="accent2">
                    <a:lumMod val="50000"/>
                  </a:schemeClr>
                </a:solidFill>
                <a:effectLst>
                  <a:outerShdw blurRad="38100" dist="38100" dir="2700000" algn="tl">
                    <a:srgbClr val="000000">
                      <a:alpha val="43137"/>
                    </a:srgbClr>
                  </a:outerShdw>
                </a:effectLst>
              </a:rPr>
              <a:t>Physical</a:t>
            </a:r>
            <a:r>
              <a:rPr lang="fr-FR" sz="1400" b="1" i="1" dirty="0" smtClean="0">
                <a:solidFill>
                  <a:schemeClr val="accent2">
                    <a:lumMod val="50000"/>
                  </a:schemeClr>
                </a:solidFill>
                <a:effectLst>
                  <a:outerShdw blurRad="38100" dist="38100" dir="2700000" algn="tl">
                    <a:srgbClr val="000000">
                      <a:alpha val="43137"/>
                    </a:srgbClr>
                  </a:outerShdw>
                </a:effectLst>
              </a:rPr>
              <a:t> </a:t>
            </a:r>
            <a:r>
              <a:rPr lang="fr-FR" sz="1400" b="1" i="1" dirty="0" err="1" smtClean="0">
                <a:solidFill>
                  <a:schemeClr val="accent2">
                    <a:lumMod val="50000"/>
                  </a:schemeClr>
                </a:solidFill>
                <a:effectLst>
                  <a:outerShdw blurRad="38100" dist="38100" dir="2700000" algn="tl">
                    <a:srgbClr val="000000">
                      <a:alpha val="43137"/>
                    </a:srgbClr>
                  </a:outerShdw>
                </a:effectLst>
              </a:rPr>
              <a:t>Address</a:t>
            </a:r>
            <a:endParaRPr lang="fr-FR" sz="1400" b="1" i="1" dirty="0" smtClean="0">
              <a:solidFill>
                <a:schemeClr val="accent2">
                  <a:lumMod val="50000"/>
                </a:schemeClr>
              </a:solidFill>
              <a:effectLst>
                <a:outerShdw blurRad="38100" dist="38100" dir="2700000" algn="tl">
                  <a:srgbClr val="000000">
                    <a:alpha val="43137"/>
                  </a:srgbClr>
                </a:outerShdw>
              </a:effectLst>
            </a:endParaRPr>
          </a:p>
          <a:p>
            <a:pPr algn="ctr" fontAlgn="auto">
              <a:spcBef>
                <a:spcPts val="0"/>
              </a:spcBef>
              <a:spcAft>
                <a:spcPts val="0"/>
              </a:spcAft>
              <a:defRPr/>
            </a:pPr>
            <a:r>
              <a:rPr lang="fr-FR" sz="1400" i="1" dirty="0" err="1" smtClean="0">
                <a:solidFill>
                  <a:schemeClr val="accent2">
                    <a:lumMod val="50000"/>
                  </a:schemeClr>
                </a:solidFill>
              </a:rPr>
              <a:t>Secondary</a:t>
            </a:r>
            <a:r>
              <a:rPr lang="fr-FR" sz="1400" i="1" dirty="0" smtClean="0">
                <a:solidFill>
                  <a:schemeClr val="accent2">
                    <a:lumMod val="50000"/>
                  </a:schemeClr>
                </a:solidFill>
              </a:rPr>
              <a:t> Memory</a:t>
            </a:r>
          </a:p>
        </p:txBody>
      </p:sp>
      <p:pic>
        <p:nvPicPr>
          <p:cNvPr id="41" name="Picture 8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911669" y="5612543"/>
            <a:ext cx="1503593" cy="335172"/>
          </a:xfrm>
          <a:prstGeom prst="rect">
            <a:avLst/>
          </a:prstGeom>
          <a:ln>
            <a:solidFill>
              <a:schemeClr val="accent1">
                <a:lumMod val="20000"/>
                <a:lumOff val="80000"/>
              </a:schemeClr>
            </a:solidFill>
          </a:ln>
          <a:effectLst>
            <a:softEdge rad="63500"/>
          </a:effectLst>
        </p:spPr>
      </p:pic>
      <p:sp>
        <p:nvSpPr>
          <p:cNvPr id="42" name="ZoneTexte 61"/>
          <p:cNvSpPr txBox="1"/>
          <p:nvPr/>
        </p:nvSpPr>
        <p:spPr>
          <a:xfrm>
            <a:off x="2466756" y="3825474"/>
            <a:ext cx="1358264" cy="530608"/>
          </a:xfrm>
          <a:prstGeom prst="rect">
            <a:avLst/>
          </a:prstGeom>
          <a:noFill/>
        </p:spPr>
        <p:txBody>
          <a:bodyPr wrap="square" lIns="98755" tIns="49378" rIns="98755" bIns="49378">
            <a:spAutoFit/>
          </a:bodyPr>
          <a:lstStyle/>
          <a:p>
            <a:pPr algn="ctr">
              <a:defRPr/>
            </a:pPr>
            <a:r>
              <a:rPr lang="fr-FR" sz="1400" b="1" i="1" dirty="0">
                <a:solidFill>
                  <a:schemeClr val="accent1">
                    <a:lumMod val="60000"/>
                    <a:lumOff val="40000"/>
                  </a:schemeClr>
                </a:solidFill>
                <a:effectLst>
                  <a:outerShdw blurRad="38100" dist="38100" dir="2700000" algn="tl">
                    <a:srgbClr val="000000">
                      <a:alpha val="43137"/>
                    </a:srgbClr>
                  </a:outerShdw>
                </a:effectLst>
              </a:rPr>
              <a:t>Translation</a:t>
            </a:r>
            <a:endParaRPr lang="fr-FR" sz="1400" i="1" dirty="0">
              <a:solidFill>
                <a:schemeClr val="accent1">
                  <a:lumMod val="60000"/>
                  <a:lumOff val="40000"/>
                </a:schemeClr>
              </a:solidFill>
            </a:endParaRPr>
          </a:p>
          <a:p>
            <a:pPr algn="ctr" fontAlgn="auto">
              <a:spcBef>
                <a:spcPts val="0"/>
              </a:spcBef>
              <a:spcAft>
                <a:spcPts val="0"/>
              </a:spcAft>
              <a:defRPr/>
            </a:pPr>
            <a:r>
              <a:rPr lang="fr-FR" sz="1400" b="1" i="1" dirty="0" err="1" smtClean="0">
                <a:solidFill>
                  <a:schemeClr val="accent1">
                    <a:lumMod val="60000"/>
                    <a:lumOff val="40000"/>
                  </a:schemeClr>
                </a:solidFill>
                <a:effectLst>
                  <a:outerShdw blurRad="38100" dist="38100" dir="2700000" algn="tl">
                    <a:srgbClr val="000000">
                      <a:alpha val="43137"/>
                    </a:srgbClr>
                  </a:outerShdw>
                </a:effectLst>
              </a:rPr>
              <a:t>Mechanism</a:t>
            </a:r>
            <a:endParaRPr lang="fr-FR" sz="1400" b="1" i="1" dirty="0" smtClean="0">
              <a:solidFill>
                <a:schemeClr val="accent1">
                  <a:lumMod val="60000"/>
                  <a:lumOff val="40000"/>
                </a:schemeClr>
              </a:solidFill>
              <a:effectLst>
                <a:outerShdw blurRad="38100" dist="38100" dir="2700000" algn="tl">
                  <a:srgbClr val="000000">
                    <a:alpha val="43137"/>
                  </a:srgbClr>
                </a:outerShdw>
              </a:effectLst>
            </a:endParaRPr>
          </a:p>
        </p:txBody>
      </p:sp>
      <p:sp>
        <p:nvSpPr>
          <p:cNvPr id="43" name="Rounded Rectangle 90"/>
          <p:cNvSpPr/>
          <p:nvPr/>
        </p:nvSpPr>
        <p:spPr>
          <a:xfrm>
            <a:off x="6853955" y="4270897"/>
            <a:ext cx="799350" cy="1713636"/>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Straight Connector 95"/>
          <p:cNvCxnSpPr/>
          <p:nvPr/>
        </p:nvCxnSpPr>
        <p:spPr>
          <a:xfrm>
            <a:off x="6853955" y="4400357"/>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96"/>
          <p:cNvCxnSpPr/>
          <p:nvPr/>
        </p:nvCxnSpPr>
        <p:spPr>
          <a:xfrm>
            <a:off x="6853955" y="4544373"/>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98"/>
          <p:cNvCxnSpPr/>
          <p:nvPr/>
        </p:nvCxnSpPr>
        <p:spPr>
          <a:xfrm>
            <a:off x="6853955" y="4688389"/>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99"/>
          <p:cNvCxnSpPr/>
          <p:nvPr/>
        </p:nvCxnSpPr>
        <p:spPr>
          <a:xfrm>
            <a:off x="6853955" y="4832405"/>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100"/>
          <p:cNvCxnSpPr/>
          <p:nvPr/>
        </p:nvCxnSpPr>
        <p:spPr>
          <a:xfrm>
            <a:off x="6853955" y="4976421"/>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101"/>
          <p:cNvCxnSpPr/>
          <p:nvPr/>
        </p:nvCxnSpPr>
        <p:spPr>
          <a:xfrm>
            <a:off x="6853955" y="5103242"/>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102"/>
          <p:cNvCxnSpPr/>
          <p:nvPr/>
        </p:nvCxnSpPr>
        <p:spPr>
          <a:xfrm>
            <a:off x="6853955" y="5696501"/>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103"/>
          <p:cNvCxnSpPr/>
          <p:nvPr/>
        </p:nvCxnSpPr>
        <p:spPr>
          <a:xfrm>
            <a:off x="6853955" y="5552485"/>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104"/>
          <p:cNvCxnSpPr/>
          <p:nvPr/>
        </p:nvCxnSpPr>
        <p:spPr>
          <a:xfrm>
            <a:off x="6853955" y="5408469"/>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105"/>
          <p:cNvCxnSpPr/>
          <p:nvPr/>
        </p:nvCxnSpPr>
        <p:spPr>
          <a:xfrm>
            <a:off x="6853955" y="5264453"/>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106"/>
          <p:cNvCxnSpPr/>
          <p:nvPr/>
        </p:nvCxnSpPr>
        <p:spPr>
          <a:xfrm>
            <a:off x="6853955" y="5840517"/>
            <a:ext cx="79935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5" name="Picture 10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6478727" y="5614766"/>
            <a:ext cx="1503593" cy="335172"/>
          </a:xfrm>
          <a:prstGeom prst="rect">
            <a:avLst/>
          </a:prstGeom>
          <a:ln>
            <a:solidFill>
              <a:schemeClr val="accent1">
                <a:lumMod val="20000"/>
                <a:lumOff val="80000"/>
              </a:schemeClr>
            </a:solidFill>
          </a:ln>
          <a:effectLst>
            <a:softEdge rad="63500"/>
          </a:effectLst>
        </p:spPr>
      </p:pic>
      <p:sp>
        <p:nvSpPr>
          <p:cNvPr id="56" name="Rectangle 55"/>
          <p:cNvSpPr/>
          <p:nvPr/>
        </p:nvSpPr>
        <p:spPr>
          <a:xfrm>
            <a:off x="4324728" y="4410806"/>
            <a:ext cx="799350" cy="141793"/>
          </a:xfrm>
          <a:prstGeom prst="rect">
            <a:avLst/>
          </a:prstGeom>
          <a:solidFill>
            <a:schemeClr val="accent2">
              <a:lumMod val="40000"/>
              <a:lumOff val="60000"/>
              <a:alpha val="7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Rectangle 56"/>
          <p:cNvSpPr/>
          <p:nvPr/>
        </p:nvSpPr>
        <p:spPr>
          <a:xfrm>
            <a:off x="4339576" y="4695362"/>
            <a:ext cx="799350" cy="141793"/>
          </a:xfrm>
          <a:prstGeom prst="rect">
            <a:avLst/>
          </a:prstGeom>
          <a:solidFill>
            <a:schemeClr val="accent2">
              <a:lumMod val="40000"/>
              <a:lumOff val="60000"/>
              <a:alpha val="7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Rectangle 57"/>
          <p:cNvSpPr/>
          <p:nvPr/>
        </p:nvSpPr>
        <p:spPr>
          <a:xfrm>
            <a:off x="4353308" y="4961449"/>
            <a:ext cx="799350" cy="141793"/>
          </a:xfrm>
          <a:prstGeom prst="rect">
            <a:avLst/>
          </a:prstGeom>
          <a:solidFill>
            <a:schemeClr val="accent2">
              <a:lumMod val="40000"/>
              <a:lumOff val="60000"/>
              <a:alpha val="7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ounded Rectangle 117"/>
          <p:cNvSpPr/>
          <p:nvPr/>
        </p:nvSpPr>
        <p:spPr>
          <a:xfrm>
            <a:off x="4339576" y="4273120"/>
            <a:ext cx="799350" cy="986278"/>
          </a:xfrm>
          <a:prstGeom prst="roundRect">
            <a:avLst>
              <a:gd name="adj" fmla="val 6018"/>
            </a:avLst>
          </a:prstGeom>
          <a:solidFill>
            <a:schemeClr val="accent2">
              <a:lumMod val="20000"/>
              <a:lumOff val="80000"/>
              <a:alpha val="25098"/>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0" name="Straight Connector 118"/>
          <p:cNvCxnSpPr/>
          <p:nvPr/>
        </p:nvCxnSpPr>
        <p:spPr>
          <a:xfrm>
            <a:off x="4339576" y="4402580"/>
            <a:ext cx="79935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119"/>
          <p:cNvCxnSpPr/>
          <p:nvPr/>
        </p:nvCxnSpPr>
        <p:spPr>
          <a:xfrm>
            <a:off x="4339576" y="4554285"/>
            <a:ext cx="79935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120"/>
          <p:cNvCxnSpPr/>
          <p:nvPr/>
        </p:nvCxnSpPr>
        <p:spPr>
          <a:xfrm>
            <a:off x="4339576" y="4690612"/>
            <a:ext cx="79935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121"/>
          <p:cNvCxnSpPr/>
          <p:nvPr/>
        </p:nvCxnSpPr>
        <p:spPr>
          <a:xfrm>
            <a:off x="4339576" y="4834628"/>
            <a:ext cx="799350" cy="0"/>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64" name="Picture 1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3964348" y="4857118"/>
            <a:ext cx="1503593" cy="335172"/>
          </a:xfrm>
          <a:prstGeom prst="rect">
            <a:avLst/>
          </a:prstGeom>
          <a:ln>
            <a:solidFill>
              <a:schemeClr val="accent1">
                <a:lumMod val="20000"/>
                <a:lumOff val="80000"/>
              </a:schemeClr>
            </a:solidFill>
          </a:ln>
          <a:effectLst>
            <a:softEdge rad="63500"/>
          </a:effectLst>
        </p:spPr>
      </p:pic>
      <p:cxnSp>
        <p:nvCxnSpPr>
          <p:cNvPr id="65" name="Straight Arrow Connector 123"/>
          <p:cNvCxnSpPr/>
          <p:nvPr/>
        </p:nvCxnSpPr>
        <p:spPr>
          <a:xfrm flipH="1">
            <a:off x="5138926" y="4503424"/>
            <a:ext cx="1677211" cy="521280"/>
          </a:xfrm>
          <a:prstGeom prst="straightConnector1">
            <a:avLst/>
          </a:prstGeom>
          <a:ln w="1905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6" name="ZoneTexte 61"/>
          <p:cNvSpPr txBox="1"/>
          <p:nvPr/>
        </p:nvSpPr>
        <p:spPr>
          <a:xfrm>
            <a:off x="3987454" y="3791721"/>
            <a:ext cx="1503594" cy="530608"/>
          </a:xfrm>
          <a:prstGeom prst="rect">
            <a:avLst/>
          </a:prstGeom>
          <a:noFill/>
        </p:spPr>
        <p:txBody>
          <a:bodyPr wrap="square" lIns="98755" tIns="49378" rIns="98755" bIns="49378">
            <a:spAutoFit/>
          </a:bodyPr>
          <a:lstStyle/>
          <a:p>
            <a:pPr algn="ctr">
              <a:defRPr/>
            </a:pPr>
            <a:r>
              <a:rPr lang="fr-FR" sz="1400" b="1" i="1" dirty="0" err="1" smtClean="0">
                <a:solidFill>
                  <a:schemeClr val="accent2">
                    <a:lumMod val="50000"/>
                  </a:schemeClr>
                </a:solidFill>
                <a:effectLst>
                  <a:outerShdw blurRad="38100" dist="38100" dir="2700000" algn="tl">
                    <a:srgbClr val="000000">
                      <a:alpha val="43137"/>
                    </a:srgbClr>
                  </a:outerShdw>
                </a:effectLst>
              </a:rPr>
              <a:t>Physical</a:t>
            </a:r>
            <a:r>
              <a:rPr lang="fr-FR" sz="1400" b="1" i="1" dirty="0" smtClean="0">
                <a:solidFill>
                  <a:schemeClr val="accent2">
                    <a:lumMod val="50000"/>
                  </a:schemeClr>
                </a:solidFill>
                <a:effectLst>
                  <a:outerShdw blurRad="38100" dist="38100" dir="2700000" algn="tl">
                    <a:srgbClr val="000000">
                      <a:alpha val="43137"/>
                    </a:srgbClr>
                  </a:outerShdw>
                </a:effectLst>
              </a:rPr>
              <a:t> </a:t>
            </a:r>
            <a:r>
              <a:rPr lang="fr-FR" sz="1400" b="1" i="1" dirty="0" err="1" smtClean="0">
                <a:solidFill>
                  <a:schemeClr val="accent2">
                    <a:lumMod val="50000"/>
                  </a:schemeClr>
                </a:solidFill>
                <a:effectLst>
                  <a:outerShdw blurRad="38100" dist="38100" dir="2700000" algn="tl">
                    <a:srgbClr val="000000">
                      <a:alpha val="43137"/>
                    </a:srgbClr>
                  </a:outerShdw>
                </a:effectLst>
              </a:rPr>
              <a:t>Address</a:t>
            </a:r>
            <a:endParaRPr lang="fr-FR" sz="1400" b="1" i="1" dirty="0" smtClean="0">
              <a:solidFill>
                <a:schemeClr val="accent2">
                  <a:lumMod val="50000"/>
                </a:schemeClr>
              </a:solidFill>
              <a:effectLst>
                <a:outerShdw blurRad="38100" dist="38100" dir="2700000" algn="tl">
                  <a:srgbClr val="000000">
                    <a:alpha val="43137"/>
                  </a:srgbClr>
                </a:outerShdw>
              </a:effectLst>
            </a:endParaRPr>
          </a:p>
          <a:p>
            <a:pPr algn="ctr" fontAlgn="auto">
              <a:spcBef>
                <a:spcPts val="0"/>
              </a:spcBef>
              <a:spcAft>
                <a:spcPts val="0"/>
              </a:spcAft>
              <a:defRPr/>
            </a:pPr>
            <a:r>
              <a:rPr lang="fr-FR" sz="1400" i="1" dirty="0" smtClean="0">
                <a:solidFill>
                  <a:schemeClr val="accent2">
                    <a:lumMod val="50000"/>
                  </a:schemeClr>
                </a:solidFill>
              </a:rPr>
              <a:t>Main Memory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par>
                                <p:cTn id="38" presetID="10" presetClass="entr" presetSubtype="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par>
                                <p:cTn id="41" presetID="10"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par>
                                <p:cTn id="55" presetID="10"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par>
                                <p:cTn id="64" presetID="10" presetClass="entr" presetSubtype="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par>
                                <p:cTn id="70" presetID="10" presetClass="entr" presetSubtype="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par>
                                <p:cTn id="73" presetID="10" presetClass="entr" presetSubtype="0" fill="hold"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500"/>
                                        <p:tgtEl>
                                          <p:spTgt spid="23"/>
                                        </p:tgtEl>
                                      </p:cBhvr>
                                    </p:animEffect>
                                  </p:childTnLst>
                                </p:cTn>
                              </p:par>
                              <p:par>
                                <p:cTn id="76" presetID="10" presetClass="entr" presetSubtype="0" fill="hold"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par>
                                <p:cTn id="79" presetID="10" presetClass="entr" presetSubtype="0" fill="hold"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fade">
                                      <p:cBhvr>
                                        <p:cTn id="81" dur="500"/>
                                        <p:tgtEl>
                                          <p:spTgt spid="25"/>
                                        </p:tgtEl>
                                      </p:cBhvr>
                                    </p:animEffect>
                                  </p:childTnLst>
                                </p:cTn>
                              </p:par>
                              <p:par>
                                <p:cTn id="82" presetID="10" presetClass="entr" presetSubtype="0" fill="hold"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par>
                                <p:cTn id="85" presetID="10"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par>
                                <p:cTn id="88" presetID="10"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par>
                                <p:cTn id="91" presetID="10" presetClass="entr" presetSubtype="0" fill="hold"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par>
                                <p:cTn id="100" presetID="10" presetClass="entr" presetSubtype="0" fill="hold"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par>
                                <p:cTn id="103" presetID="10" presetClass="entr" presetSubtype="0"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500"/>
                                        <p:tgtEl>
                                          <p:spTgt spid="34"/>
                                        </p:tgtEl>
                                      </p:cBhvr>
                                    </p:animEffect>
                                  </p:childTnLst>
                                </p:cTn>
                              </p:par>
                              <p:par>
                                <p:cTn id="111" presetID="10" presetClass="entr" presetSubtype="0" fill="hold" nodeType="with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fade">
                                      <p:cBhvr>
                                        <p:cTn id="113" dur="500"/>
                                        <p:tgtEl>
                                          <p:spTgt spid="35"/>
                                        </p:tgtEl>
                                      </p:cBhvr>
                                    </p:animEffect>
                                  </p:childTnLst>
                                </p:cTn>
                              </p:par>
                              <p:par>
                                <p:cTn id="114" presetID="10" presetClass="entr" presetSubtype="0" fill="hold" nodeType="withEffect">
                                  <p:stCondLst>
                                    <p:cond delay="0"/>
                                  </p:stCondLst>
                                  <p:childTnLst>
                                    <p:set>
                                      <p:cBhvr>
                                        <p:cTn id="115" dur="1" fill="hold">
                                          <p:stCondLst>
                                            <p:cond delay="0"/>
                                          </p:stCondLst>
                                        </p:cTn>
                                        <p:tgtEl>
                                          <p:spTgt spid="36"/>
                                        </p:tgtEl>
                                        <p:attrNameLst>
                                          <p:attrName>style.visibility</p:attrName>
                                        </p:attrNameLst>
                                      </p:cBhvr>
                                      <p:to>
                                        <p:strVal val="visible"/>
                                      </p:to>
                                    </p:set>
                                    <p:animEffect transition="in" filter="fade">
                                      <p:cBhvr>
                                        <p:cTn id="116" dur="500"/>
                                        <p:tgtEl>
                                          <p:spTgt spid="36"/>
                                        </p:tgtEl>
                                      </p:cBhvr>
                                    </p:animEffect>
                                  </p:childTnLst>
                                </p:cTn>
                              </p:par>
                              <p:par>
                                <p:cTn id="117" presetID="10" presetClass="entr" presetSubtype="0"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par>
                                <p:cTn id="120" presetID="10" presetClass="entr" presetSubtype="0" fill="hold" nodeType="withEffect">
                                  <p:stCondLst>
                                    <p:cond delay="0"/>
                                  </p:stCondLst>
                                  <p:childTnLst>
                                    <p:set>
                                      <p:cBhvr>
                                        <p:cTn id="121" dur="1" fill="hold">
                                          <p:stCondLst>
                                            <p:cond delay="0"/>
                                          </p:stCondLst>
                                        </p:cTn>
                                        <p:tgtEl>
                                          <p:spTgt spid="39"/>
                                        </p:tgtEl>
                                        <p:attrNameLst>
                                          <p:attrName>style.visibility</p:attrName>
                                        </p:attrNameLst>
                                      </p:cBhvr>
                                      <p:to>
                                        <p:strVal val="visible"/>
                                      </p:to>
                                    </p:set>
                                    <p:animEffect transition="in" filter="fade">
                                      <p:cBhvr>
                                        <p:cTn id="122" dur="500"/>
                                        <p:tgtEl>
                                          <p:spTgt spid="39"/>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fade">
                                      <p:cBhvr>
                                        <p:cTn id="125" dur="500"/>
                                        <p:tgtEl>
                                          <p:spTgt spid="43"/>
                                        </p:tgtEl>
                                      </p:cBhvr>
                                    </p:animEffect>
                                  </p:childTnLst>
                                </p:cTn>
                              </p:par>
                              <p:par>
                                <p:cTn id="126" presetID="10" presetClass="entr" presetSubtype="0" fill="hold" nodeType="with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par>
                                <p:cTn id="129" presetID="10" presetClass="entr" presetSubtype="0" fill="hold" nodeType="with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500"/>
                                        <p:tgtEl>
                                          <p:spTgt spid="45"/>
                                        </p:tgtEl>
                                      </p:cBhvr>
                                    </p:animEffect>
                                  </p:childTnLst>
                                </p:cTn>
                              </p:par>
                              <p:par>
                                <p:cTn id="132" presetID="10" presetClass="entr" presetSubtype="0" fill="hold" nodeType="withEffect">
                                  <p:stCondLst>
                                    <p:cond delay="0"/>
                                  </p:stCondLst>
                                  <p:childTnLst>
                                    <p:set>
                                      <p:cBhvr>
                                        <p:cTn id="133" dur="1" fill="hold">
                                          <p:stCondLst>
                                            <p:cond delay="0"/>
                                          </p:stCondLst>
                                        </p:cTn>
                                        <p:tgtEl>
                                          <p:spTgt spid="46"/>
                                        </p:tgtEl>
                                        <p:attrNameLst>
                                          <p:attrName>style.visibility</p:attrName>
                                        </p:attrNameLst>
                                      </p:cBhvr>
                                      <p:to>
                                        <p:strVal val="visible"/>
                                      </p:to>
                                    </p:set>
                                    <p:animEffect transition="in" filter="fade">
                                      <p:cBhvr>
                                        <p:cTn id="134" dur="500"/>
                                        <p:tgtEl>
                                          <p:spTgt spid="46"/>
                                        </p:tgtEl>
                                      </p:cBhvr>
                                    </p:animEffect>
                                  </p:childTnLst>
                                </p:cTn>
                              </p:par>
                              <p:par>
                                <p:cTn id="135" presetID="10" presetClass="entr" presetSubtype="0" fill="hold" nodeType="withEffect">
                                  <p:stCondLst>
                                    <p:cond delay="0"/>
                                  </p:stCondLst>
                                  <p:childTnLst>
                                    <p:set>
                                      <p:cBhvr>
                                        <p:cTn id="136" dur="1" fill="hold">
                                          <p:stCondLst>
                                            <p:cond delay="0"/>
                                          </p:stCondLst>
                                        </p:cTn>
                                        <p:tgtEl>
                                          <p:spTgt spid="47"/>
                                        </p:tgtEl>
                                        <p:attrNameLst>
                                          <p:attrName>style.visibility</p:attrName>
                                        </p:attrNameLst>
                                      </p:cBhvr>
                                      <p:to>
                                        <p:strVal val="visible"/>
                                      </p:to>
                                    </p:set>
                                    <p:animEffect transition="in" filter="fade">
                                      <p:cBhvr>
                                        <p:cTn id="137" dur="500"/>
                                        <p:tgtEl>
                                          <p:spTgt spid="47"/>
                                        </p:tgtEl>
                                      </p:cBhvr>
                                    </p:animEffect>
                                  </p:childTnLst>
                                </p:cTn>
                              </p:par>
                              <p:par>
                                <p:cTn id="138" presetID="10" presetClass="entr" presetSubtype="0" fill="hold" nodeType="with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fade">
                                      <p:cBhvr>
                                        <p:cTn id="140" dur="500"/>
                                        <p:tgtEl>
                                          <p:spTgt spid="48"/>
                                        </p:tgtEl>
                                      </p:cBhvr>
                                    </p:animEffect>
                                  </p:childTnLst>
                                </p:cTn>
                              </p:par>
                              <p:par>
                                <p:cTn id="141" presetID="10" presetClass="entr" presetSubtype="0" fill="hold" nodeType="with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fade">
                                      <p:cBhvr>
                                        <p:cTn id="143" dur="500"/>
                                        <p:tgtEl>
                                          <p:spTgt spid="49"/>
                                        </p:tgtEl>
                                      </p:cBhvr>
                                    </p:animEffect>
                                  </p:childTnLst>
                                </p:cTn>
                              </p:par>
                              <p:par>
                                <p:cTn id="144" presetID="10" presetClass="entr" presetSubtype="0" fill="hold" nodeType="withEffect">
                                  <p:stCondLst>
                                    <p:cond delay="0"/>
                                  </p:stCondLst>
                                  <p:childTnLst>
                                    <p:set>
                                      <p:cBhvr>
                                        <p:cTn id="145" dur="1" fill="hold">
                                          <p:stCondLst>
                                            <p:cond delay="0"/>
                                          </p:stCondLst>
                                        </p:cTn>
                                        <p:tgtEl>
                                          <p:spTgt spid="50"/>
                                        </p:tgtEl>
                                        <p:attrNameLst>
                                          <p:attrName>style.visibility</p:attrName>
                                        </p:attrNameLst>
                                      </p:cBhvr>
                                      <p:to>
                                        <p:strVal val="visible"/>
                                      </p:to>
                                    </p:set>
                                    <p:animEffect transition="in" filter="fade">
                                      <p:cBhvr>
                                        <p:cTn id="146" dur="500"/>
                                        <p:tgtEl>
                                          <p:spTgt spid="50"/>
                                        </p:tgtEl>
                                      </p:cBhvr>
                                    </p:animEffect>
                                  </p:childTnLst>
                                </p:cTn>
                              </p:par>
                              <p:par>
                                <p:cTn id="147" presetID="10" presetClass="entr" presetSubtype="0" fill="hold" nodeType="withEffect">
                                  <p:stCondLst>
                                    <p:cond delay="0"/>
                                  </p:stCondLst>
                                  <p:childTnLst>
                                    <p:set>
                                      <p:cBhvr>
                                        <p:cTn id="148" dur="1" fill="hold">
                                          <p:stCondLst>
                                            <p:cond delay="0"/>
                                          </p:stCondLst>
                                        </p:cTn>
                                        <p:tgtEl>
                                          <p:spTgt spid="51"/>
                                        </p:tgtEl>
                                        <p:attrNameLst>
                                          <p:attrName>style.visibility</p:attrName>
                                        </p:attrNameLst>
                                      </p:cBhvr>
                                      <p:to>
                                        <p:strVal val="visible"/>
                                      </p:to>
                                    </p:set>
                                    <p:animEffect transition="in" filter="fade">
                                      <p:cBhvr>
                                        <p:cTn id="149" dur="500"/>
                                        <p:tgtEl>
                                          <p:spTgt spid="51"/>
                                        </p:tgtEl>
                                      </p:cBhvr>
                                    </p:animEffect>
                                  </p:childTnLst>
                                </p:cTn>
                              </p:par>
                              <p:par>
                                <p:cTn id="150" presetID="10" presetClass="entr" presetSubtype="0" fill="hold" nodeType="withEffect">
                                  <p:stCondLst>
                                    <p:cond delay="0"/>
                                  </p:stCondLst>
                                  <p:childTnLst>
                                    <p:set>
                                      <p:cBhvr>
                                        <p:cTn id="151" dur="1" fill="hold">
                                          <p:stCondLst>
                                            <p:cond delay="0"/>
                                          </p:stCondLst>
                                        </p:cTn>
                                        <p:tgtEl>
                                          <p:spTgt spid="52"/>
                                        </p:tgtEl>
                                        <p:attrNameLst>
                                          <p:attrName>style.visibility</p:attrName>
                                        </p:attrNameLst>
                                      </p:cBhvr>
                                      <p:to>
                                        <p:strVal val="visible"/>
                                      </p:to>
                                    </p:set>
                                    <p:animEffect transition="in" filter="fade">
                                      <p:cBhvr>
                                        <p:cTn id="152" dur="500"/>
                                        <p:tgtEl>
                                          <p:spTgt spid="52"/>
                                        </p:tgtEl>
                                      </p:cBhvr>
                                    </p:animEffect>
                                  </p:childTnLst>
                                </p:cTn>
                              </p:par>
                              <p:par>
                                <p:cTn id="153" presetID="10" presetClass="entr" presetSubtype="0" fill="hold" nodeType="with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fade">
                                      <p:cBhvr>
                                        <p:cTn id="155" dur="500"/>
                                        <p:tgtEl>
                                          <p:spTgt spid="53"/>
                                        </p:tgtEl>
                                      </p:cBhvr>
                                    </p:animEffect>
                                  </p:childTnLst>
                                </p:cTn>
                              </p:par>
                              <p:par>
                                <p:cTn id="156" presetID="10" presetClass="entr" presetSubtype="0" fill="hold" nodeType="withEffect">
                                  <p:stCondLst>
                                    <p:cond delay="0"/>
                                  </p:stCondLst>
                                  <p:childTnLst>
                                    <p:set>
                                      <p:cBhvr>
                                        <p:cTn id="157" dur="1" fill="hold">
                                          <p:stCondLst>
                                            <p:cond delay="0"/>
                                          </p:stCondLst>
                                        </p:cTn>
                                        <p:tgtEl>
                                          <p:spTgt spid="54"/>
                                        </p:tgtEl>
                                        <p:attrNameLst>
                                          <p:attrName>style.visibility</p:attrName>
                                        </p:attrNameLst>
                                      </p:cBhvr>
                                      <p:to>
                                        <p:strVal val="visible"/>
                                      </p:to>
                                    </p:set>
                                    <p:animEffect transition="in" filter="fade">
                                      <p:cBhvr>
                                        <p:cTn id="158" dur="500"/>
                                        <p:tgtEl>
                                          <p:spTgt spid="54"/>
                                        </p:tgtEl>
                                      </p:cBhvr>
                                    </p:animEffect>
                                  </p:childTnLst>
                                </p:cTn>
                              </p:par>
                              <p:par>
                                <p:cTn id="159" presetID="10" presetClass="entr" presetSubtype="0" fill="hold" nodeType="withEffect">
                                  <p:stCondLst>
                                    <p:cond delay="0"/>
                                  </p:stCondLst>
                                  <p:childTnLst>
                                    <p:set>
                                      <p:cBhvr>
                                        <p:cTn id="160" dur="1" fill="hold">
                                          <p:stCondLst>
                                            <p:cond delay="0"/>
                                          </p:stCondLst>
                                        </p:cTn>
                                        <p:tgtEl>
                                          <p:spTgt spid="55"/>
                                        </p:tgtEl>
                                        <p:attrNameLst>
                                          <p:attrName>style.visibility</p:attrName>
                                        </p:attrNameLst>
                                      </p:cBhvr>
                                      <p:to>
                                        <p:strVal val="visible"/>
                                      </p:to>
                                    </p:set>
                                    <p:animEffect transition="in" filter="fade">
                                      <p:cBhvr>
                                        <p:cTn id="161" dur="500"/>
                                        <p:tgtEl>
                                          <p:spTgt spid="55"/>
                                        </p:tgtEl>
                                      </p:cBhvr>
                                    </p:animEffect>
                                  </p:childTnLst>
                                </p:cTn>
                              </p:par>
                              <p:par>
                                <p:cTn id="162" presetID="10" presetClass="entr" presetSubtype="0" fill="hold" nodeType="withEffect">
                                  <p:stCondLst>
                                    <p:cond delay="0"/>
                                  </p:stCondLst>
                                  <p:childTnLst>
                                    <p:set>
                                      <p:cBhvr>
                                        <p:cTn id="163" dur="1" fill="hold">
                                          <p:stCondLst>
                                            <p:cond delay="0"/>
                                          </p:stCondLst>
                                        </p:cTn>
                                        <p:tgtEl>
                                          <p:spTgt spid="65"/>
                                        </p:tgtEl>
                                        <p:attrNameLst>
                                          <p:attrName>style.visibility</p:attrName>
                                        </p:attrNameLst>
                                      </p:cBhvr>
                                      <p:to>
                                        <p:strVal val="visible"/>
                                      </p:to>
                                    </p:set>
                                    <p:animEffect transition="in" filter="fade">
                                      <p:cBhvr>
                                        <p:cTn id="164" dur="500"/>
                                        <p:tgtEl>
                                          <p:spTgt spid="65"/>
                                        </p:tgtEl>
                                      </p:cBhvr>
                                    </p:animEffect>
                                  </p:childTnLst>
                                </p:cTn>
                              </p:par>
                              <p:par>
                                <p:cTn id="165" presetID="10" presetClass="entr" presetSubtype="0" fill="hold" nodeType="withEffect">
                                  <p:stCondLst>
                                    <p:cond delay="0"/>
                                  </p:stCondLst>
                                  <p:childTnLst>
                                    <p:set>
                                      <p:cBhvr>
                                        <p:cTn id="166" dur="1" fill="hold">
                                          <p:stCondLst>
                                            <p:cond delay="0"/>
                                          </p:stCondLst>
                                        </p:cTn>
                                        <p:tgtEl>
                                          <p:spTgt spid="37"/>
                                        </p:tgtEl>
                                        <p:attrNameLst>
                                          <p:attrName>style.visibility</p:attrName>
                                        </p:attrNameLst>
                                      </p:cBhvr>
                                      <p:to>
                                        <p:strVal val="visible"/>
                                      </p:to>
                                    </p:set>
                                    <p:animEffect transition="in" filter="fade">
                                      <p:cBhvr>
                                        <p:cTn id="1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34" grpId="0"/>
      <p:bldP spid="40" grpId="0"/>
      <p:bldP spid="42" grpId="0"/>
      <p:bldP spid="43" grpId="0" animBg="1"/>
      <p:bldP spid="56" grpId="0" animBg="1"/>
      <p:bldP spid="57" grpId="0" animBg="1"/>
      <p:bldP spid="58" grpId="0" animBg="1"/>
      <p:bldP spid="59" grpId="0" animBg="1"/>
      <p:bldP spid="6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2" name="Rounded Rectangle 7"/>
          <p:cNvSpPr/>
          <p:nvPr/>
        </p:nvSpPr>
        <p:spPr>
          <a:xfrm>
            <a:off x="5998963" y="3024084"/>
            <a:ext cx="1572535" cy="2574337"/>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4" name="ZoneTexte 61"/>
          <p:cNvSpPr txBox="1"/>
          <p:nvPr/>
        </p:nvSpPr>
        <p:spPr>
          <a:xfrm>
            <a:off x="5671087" y="2708920"/>
            <a:ext cx="2182025" cy="315164"/>
          </a:xfrm>
          <a:prstGeom prst="rect">
            <a:avLst/>
          </a:prstGeom>
          <a:noFill/>
        </p:spPr>
        <p:txBody>
          <a:bodyPr wrap="square" lIns="98755" tIns="49378" rIns="98755" bIns="49378">
            <a:spAutoFit/>
          </a:bodyPr>
          <a:lstStyle/>
          <a:p>
            <a:pPr algn="ctr" fontAlgn="auto">
              <a:spcBef>
                <a:spcPts val="0"/>
              </a:spcBef>
              <a:spcAft>
                <a:spcPts val="0"/>
              </a:spcAft>
              <a:defRPr/>
            </a:pPr>
            <a:r>
              <a:rPr lang="fr-FR" sz="1400" b="1" dirty="0" err="1" smtClean="0">
                <a:solidFill>
                  <a:schemeClr val="accent1">
                    <a:lumMod val="75000"/>
                  </a:schemeClr>
                </a:solidFill>
              </a:rPr>
              <a:t>Physical</a:t>
            </a:r>
            <a:r>
              <a:rPr lang="fr-FR" sz="1400" b="1" dirty="0" smtClean="0">
                <a:solidFill>
                  <a:schemeClr val="accent1">
                    <a:lumMod val="75000"/>
                  </a:schemeClr>
                </a:solidFill>
              </a:rPr>
              <a:t> </a:t>
            </a:r>
            <a:r>
              <a:rPr lang="fr-FR" sz="1400" b="1" dirty="0" err="1" smtClean="0">
                <a:solidFill>
                  <a:schemeClr val="accent1">
                    <a:lumMod val="75000"/>
                  </a:schemeClr>
                </a:solidFill>
              </a:rPr>
              <a:t>Address</a:t>
            </a:r>
            <a:r>
              <a:rPr lang="fr-FR" sz="1400" b="1" dirty="0" smtClean="0">
                <a:solidFill>
                  <a:schemeClr val="accent1">
                    <a:lumMod val="75000"/>
                  </a:schemeClr>
                </a:solidFill>
              </a:rPr>
              <a:t> </a:t>
            </a:r>
            <a:r>
              <a:rPr lang="fr-FR" sz="1400" b="1" dirty="0" err="1" smtClean="0">
                <a:solidFill>
                  <a:schemeClr val="accent1">
                    <a:lumMod val="75000"/>
                  </a:schemeClr>
                </a:solidFill>
              </a:rPr>
              <a:t>Space</a:t>
            </a:r>
            <a:endParaRPr lang="fr-FR" sz="1400" b="1" dirty="0" smtClean="0">
              <a:solidFill>
                <a:schemeClr val="accent1">
                  <a:lumMod val="75000"/>
                </a:schemeClr>
              </a:solidFill>
            </a:endParaRPr>
          </a:p>
        </p:txBody>
      </p:sp>
      <p:sp>
        <p:nvSpPr>
          <p:cNvPr id="15" name="Rectangle 14"/>
          <p:cNvSpPr/>
          <p:nvPr/>
        </p:nvSpPr>
        <p:spPr>
          <a:xfrm>
            <a:off x="4302631" y="3840568"/>
            <a:ext cx="1277481" cy="192444"/>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6" name="Rectangle 15"/>
          <p:cNvSpPr/>
          <p:nvPr/>
        </p:nvSpPr>
        <p:spPr>
          <a:xfrm>
            <a:off x="2235102" y="3384258"/>
            <a:ext cx="1308368" cy="523220"/>
          </a:xfrm>
          <a:prstGeom prst="rect">
            <a:avLst/>
          </a:prstGeom>
        </p:spPr>
        <p:txBody>
          <a:bodyPr wrap="square">
            <a:spAutoFit/>
          </a:bodyPr>
          <a:lstStyle/>
          <a:p>
            <a:pPr algn="ctr"/>
            <a:r>
              <a:rPr lang="fr-FR" sz="1400" dirty="0" smtClean="0"/>
              <a:t>Table</a:t>
            </a:r>
          </a:p>
          <a:p>
            <a:pPr algn="ctr"/>
            <a:r>
              <a:rPr lang="fr-FR" sz="1400" dirty="0" smtClean="0"/>
              <a:t>(20bits)</a:t>
            </a:r>
            <a:endParaRPr lang="fr-FR" sz="1400" dirty="0"/>
          </a:p>
        </p:txBody>
      </p:sp>
      <p:sp>
        <p:nvSpPr>
          <p:cNvPr id="17" name="Rectangle 16"/>
          <p:cNvSpPr/>
          <p:nvPr/>
        </p:nvSpPr>
        <p:spPr>
          <a:xfrm>
            <a:off x="5984899" y="4911421"/>
            <a:ext cx="1576985" cy="45719"/>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8" name="Rectangle 17"/>
          <p:cNvSpPr/>
          <p:nvPr/>
        </p:nvSpPr>
        <p:spPr>
          <a:xfrm>
            <a:off x="3633467" y="3391199"/>
            <a:ext cx="2143251" cy="523220"/>
          </a:xfrm>
          <a:prstGeom prst="rect">
            <a:avLst/>
          </a:prstGeom>
        </p:spPr>
        <p:txBody>
          <a:bodyPr wrap="square">
            <a:spAutoFit/>
          </a:bodyPr>
          <a:lstStyle/>
          <a:p>
            <a:pPr algn="ctr"/>
            <a:r>
              <a:rPr lang="fr-FR" sz="1400" dirty="0" smtClean="0"/>
              <a:t>Offset </a:t>
            </a:r>
          </a:p>
          <a:p>
            <a:pPr algn="ctr"/>
            <a:r>
              <a:rPr lang="fr-FR" sz="1400" dirty="0" smtClean="0"/>
              <a:t>(12bits = 4Kbytes pages)</a:t>
            </a:r>
            <a:endParaRPr lang="fr-FR" sz="1400" dirty="0"/>
          </a:p>
        </p:txBody>
      </p:sp>
      <p:sp>
        <p:nvSpPr>
          <p:cNvPr id="19" name="Right Brace 16"/>
          <p:cNvSpPr/>
          <p:nvPr/>
        </p:nvSpPr>
        <p:spPr>
          <a:xfrm rot="16200000">
            <a:off x="3414335" y="1339453"/>
            <a:ext cx="359699" cy="4030313"/>
          </a:xfrm>
          <a:prstGeom prst="rightBrace">
            <a:avLst>
              <a:gd name="adj1" fmla="val 42850"/>
              <a:gd name="adj2" fmla="val 48673"/>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20" name="Rectangle 19"/>
          <p:cNvSpPr/>
          <p:nvPr/>
        </p:nvSpPr>
        <p:spPr>
          <a:xfrm>
            <a:off x="2515132" y="2897763"/>
            <a:ext cx="1985918" cy="307777"/>
          </a:xfrm>
          <a:prstGeom prst="rect">
            <a:avLst/>
          </a:prstGeom>
        </p:spPr>
        <p:txBody>
          <a:bodyPr wrap="square">
            <a:spAutoFit/>
          </a:bodyPr>
          <a:lstStyle/>
          <a:p>
            <a:pPr algn="ctr"/>
            <a:r>
              <a:rPr lang="fr-FR" sz="1400" b="1" dirty="0" err="1" smtClean="0"/>
              <a:t>Linear</a:t>
            </a:r>
            <a:r>
              <a:rPr lang="fr-FR" sz="1400" b="1" dirty="0" smtClean="0"/>
              <a:t> </a:t>
            </a:r>
            <a:r>
              <a:rPr lang="fr-FR" sz="1400" b="1" dirty="0" err="1" smtClean="0"/>
              <a:t>Address</a:t>
            </a:r>
            <a:r>
              <a:rPr lang="fr-FR" sz="1400" b="1" dirty="0" smtClean="0"/>
              <a:t> (32bits)</a:t>
            </a:r>
            <a:endParaRPr lang="fr-FR" sz="1400" b="1" dirty="0"/>
          </a:p>
        </p:txBody>
      </p:sp>
      <p:sp>
        <p:nvSpPr>
          <p:cNvPr id="21" name="Rectangle 20"/>
          <p:cNvSpPr/>
          <p:nvPr/>
        </p:nvSpPr>
        <p:spPr>
          <a:xfrm>
            <a:off x="1579028" y="3840567"/>
            <a:ext cx="2673875" cy="195773"/>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2" name="Rectangle 21"/>
          <p:cNvSpPr/>
          <p:nvPr/>
        </p:nvSpPr>
        <p:spPr>
          <a:xfrm>
            <a:off x="6012160" y="3024084"/>
            <a:ext cx="1541210" cy="1762081"/>
          </a:xfrm>
          <a:prstGeom prst="rect">
            <a:avLst/>
          </a:prstGeom>
          <a:solidFill>
            <a:srgbClr val="95B3D7">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pic>
        <p:nvPicPr>
          <p:cNvPr id="23" name="Picture 2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5865208" y="2974099"/>
            <a:ext cx="1918564" cy="385157"/>
          </a:xfrm>
          <a:prstGeom prst="rect">
            <a:avLst/>
          </a:prstGeom>
          <a:ln>
            <a:solidFill>
              <a:schemeClr val="accent1">
                <a:lumMod val="20000"/>
                <a:lumOff val="80000"/>
              </a:schemeClr>
            </a:solidFill>
          </a:ln>
          <a:effectLst>
            <a:softEdge rad="63500"/>
          </a:effectLst>
        </p:spPr>
      </p:pic>
      <p:sp>
        <p:nvSpPr>
          <p:cNvPr id="24" name="Rectangle 23"/>
          <p:cNvSpPr/>
          <p:nvPr/>
        </p:nvSpPr>
        <p:spPr>
          <a:xfrm>
            <a:off x="6026224" y="5239124"/>
            <a:ext cx="1541210" cy="345498"/>
          </a:xfrm>
          <a:prstGeom prst="rect">
            <a:avLst/>
          </a:prstGeom>
          <a:solidFill>
            <a:srgbClr val="95B3D7">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cxnSp>
        <p:nvCxnSpPr>
          <p:cNvPr id="25" name="Straight Connector 36"/>
          <p:cNvCxnSpPr/>
          <p:nvPr/>
        </p:nvCxnSpPr>
        <p:spPr>
          <a:xfrm>
            <a:off x="6002402" y="5239124"/>
            <a:ext cx="1572535" cy="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40"/>
          <p:cNvCxnSpPr/>
          <p:nvPr/>
        </p:nvCxnSpPr>
        <p:spPr>
          <a:xfrm>
            <a:off x="5998964" y="4772292"/>
            <a:ext cx="1572535" cy="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Right Brace 41"/>
          <p:cNvSpPr/>
          <p:nvPr/>
        </p:nvSpPr>
        <p:spPr>
          <a:xfrm>
            <a:off x="7668344" y="4765755"/>
            <a:ext cx="166280" cy="463445"/>
          </a:xfrm>
          <a:prstGeom prst="rightBrace">
            <a:avLst>
              <a:gd name="adj1" fmla="val 42850"/>
              <a:gd name="adj2" fmla="val 48673"/>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28" name="Rectangle 27"/>
          <p:cNvSpPr/>
          <p:nvPr/>
        </p:nvSpPr>
        <p:spPr>
          <a:xfrm>
            <a:off x="7812360" y="4797152"/>
            <a:ext cx="992958" cy="523220"/>
          </a:xfrm>
          <a:prstGeom prst="rect">
            <a:avLst/>
          </a:prstGeom>
        </p:spPr>
        <p:txBody>
          <a:bodyPr wrap="square">
            <a:spAutoFit/>
          </a:bodyPr>
          <a:lstStyle/>
          <a:p>
            <a:pPr algn="ctr"/>
            <a:r>
              <a:rPr lang="fr-FR" sz="1400" b="1" dirty="0" smtClean="0"/>
              <a:t>4Kbytes </a:t>
            </a:r>
          </a:p>
          <a:p>
            <a:pPr algn="ctr"/>
            <a:r>
              <a:rPr lang="fr-FR" sz="1400" b="1" dirty="0" smtClean="0"/>
              <a:t>Frame</a:t>
            </a:r>
            <a:endParaRPr lang="fr-FR" sz="1400" b="1" dirty="0"/>
          </a:p>
        </p:txBody>
      </p:sp>
      <p:sp>
        <p:nvSpPr>
          <p:cNvPr id="29" name="Rounded Rectangle 43"/>
          <p:cNvSpPr/>
          <p:nvPr/>
        </p:nvSpPr>
        <p:spPr>
          <a:xfrm>
            <a:off x="2803017" y="4725144"/>
            <a:ext cx="1311741" cy="1411173"/>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0" name="Folded Corner 44"/>
          <p:cNvSpPr/>
          <p:nvPr/>
        </p:nvSpPr>
        <p:spPr>
          <a:xfrm>
            <a:off x="2857025" y="5682260"/>
            <a:ext cx="1163010" cy="267020"/>
          </a:xfrm>
          <a:prstGeom prst="foldedCorner">
            <a:avLst/>
          </a:prstGeom>
          <a:solidFill>
            <a:srgbClr val="FFFFCC"/>
          </a:solidFill>
          <a:ln>
            <a:solidFill>
              <a:schemeClr val="accent6">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1" name="Rectangle 30"/>
          <p:cNvSpPr/>
          <p:nvPr/>
        </p:nvSpPr>
        <p:spPr>
          <a:xfrm>
            <a:off x="2726093" y="5157192"/>
            <a:ext cx="1428444" cy="523220"/>
          </a:xfrm>
          <a:prstGeom prst="rect">
            <a:avLst/>
          </a:prstGeom>
        </p:spPr>
        <p:txBody>
          <a:bodyPr wrap="square">
            <a:spAutoFit/>
          </a:bodyPr>
          <a:lstStyle/>
          <a:p>
            <a:pPr algn="ctr"/>
            <a:r>
              <a:rPr lang="fr-FR" sz="1400" dirty="0" smtClean="0"/>
              <a:t>Page Table Entry</a:t>
            </a:r>
          </a:p>
          <a:p>
            <a:pPr algn="ctr"/>
            <a:r>
              <a:rPr lang="fr-FR" sz="1400" dirty="0" smtClean="0"/>
              <a:t>(32bits = 4bytes)</a:t>
            </a:r>
            <a:endParaRPr lang="fr-FR" sz="1400" dirty="0"/>
          </a:p>
        </p:txBody>
      </p:sp>
      <p:sp>
        <p:nvSpPr>
          <p:cNvPr id="32" name="Rectangle 31"/>
          <p:cNvSpPr/>
          <p:nvPr/>
        </p:nvSpPr>
        <p:spPr>
          <a:xfrm>
            <a:off x="2857025" y="5657424"/>
            <a:ext cx="664018" cy="307777"/>
          </a:xfrm>
          <a:prstGeom prst="rect">
            <a:avLst/>
          </a:prstGeom>
        </p:spPr>
        <p:txBody>
          <a:bodyPr wrap="square">
            <a:spAutoFit/>
          </a:bodyPr>
          <a:lstStyle/>
          <a:p>
            <a:r>
              <a:rPr lang="fr-FR" sz="1400" dirty="0" smtClean="0"/>
              <a:t>20bits</a:t>
            </a:r>
          </a:p>
        </p:txBody>
      </p:sp>
      <p:cxnSp>
        <p:nvCxnSpPr>
          <p:cNvPr id="33" name="Straight Connector 47"/>
          <p:cNvCxnSpPr/>
          <p:nvPr/>
        </p:nvCxnSpPr>
        <p:spPr>
          <a:xfrm>
            <a:off x="3568051" y="5689963"/>
            <a:ext cx="0" cy="22312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500961" y="5682259"/>
            <a:ext cx="566983" cy="307777"/>
          </a:xfrm>
          <a:prstGeom prst="rect">
            <a:avLst/>
          </a:prstGeom>
        </p:spPr>
        <p:txBody>
          <a:bodyPr wrap="square">
            <a:spAutoFit/>
          </a:bodyPr>
          <a:lstStyle/>
          <a:p>
            <a:r>
              <a:rPr lang="fr-FR" sz="1400" b="1" dirty="0" err="1" smtClean="0"/>
              <a:t>Misc</a:t>
            </a:r>
            <a:endParaRPr lang="fr-FR" sz="1400" b="1" dirty="0" smtClean="0"/>
          </a:p>
        </p:txBody>
      </p:sp>
      <p:cxnSp>
        <p:nvCxnSpPr>
          <p:cNvPr id="35" name="Curved Connector 50"/>
          <p:cNvCxnSpPr>
            <a:stCxn id="15" idx="2"/>
            <a:endCxn id="17" idx="1"/>
          </p:cNvCxnSpPr>
          <p:nvPr/>
        </p:nvCxnSpPr>
        <p:spPr>
          <a:xfrm rot="16200000" flipH="1">
            <a:off x="5012501" y="3961882"/>
            <a:ext cx="901269" cy="1043527"/>
          </a:xfrm>
          <a:prstGeom prst="curvedConnector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urved Connector 54"/>
          <p:cNvCxnSpPr>
            <a:stCxn id="30" idx="3"/>
          </p:cNvCxnSpPr>
          <p:nvPr/>
        </p:nvCxnSpPr>
        <p:spPr>
          <a:xfrm flipV="1">
            <a:off x="4020035" y="5239124"/>
            <a:ext cx="1964865" cy="576646"/>
          </a:xfrm>
          <a:prstGeom prst="curvedConnector3">
            <a:avLst>
              <a:gd name="adj1" fmla="val 50000"/>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715175" y="4010726"/>
            <a:ext cx="1428444" cy="738664"/>
          </a:xfrm>
          <a:prstGeom prst="rect">
            <a:avLst/>
          </a:prstGeom>
        </p:spPr>
        <p:txBody>
          <a:bodyPr wrap="square">
            <a:spAutoFit/>
          </a:bodyPr>
          <a:lstStyle/>
          <a:p>
            <a:pPr algn="ctr"/>
            <a:r>
              <a:rPr lang="fr-FR" sz="1400" dirty="0" smtClean="0"/>
              <a:t>Page Table</a:t>
            </a:r>
          </a:p>
          <a:p>
            <a:pPr algn="ctr"/>
            <a:r>
              <a:rPr lang="fr-FR" sz="1400" dirty="0" smtClean="0"/>
              <a:t>1M entry</a:t>
            </a:r>
          </a:p>
          <a:p>
            <a:pPr algn="ctr"/>
            <a:r>
              <a:rPr lang="fr-FR" sz="1400" dirty="0" smtClean="0"/>
              <a:t>(</a:t>
            </a:r>
            <a:r>
              <a:rPr lang="fr-FR" sz="1400" b="1" dirty="0" smtClean="0">
                <a:solidFill>
                  <a:srgbClr val="FF0000"/>
                </a:solidFill>
              </a:rPr>
              <a:t>4Mbytes</a:t>
            </a:r>
            <a:r>
              <a:rPr lang="fr-FR" sz="1400" dirty="0" smtClean="0"/>
              <a:t>)</a:t>
            </a:r>
            <a:endParaRPr lang="fr-FR" sz="1400" dirty="0"/>
          </a:p>
        </p:txBody>
      </p:sp>
      <p:pic>
        <p:nvPicPr>
          <p:cNvPr id="38" name="Picture 6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2573743" y="4645197"/>
            <a:ext cx="1918564" cy="289081"/>
          </a:xfrm>
          <a:prstGeom prst="rect">
            <a:avLst/>
          </a:prstGeom>
          <a:ln>
            <a:solidFill>
              <a:schemeClr val="accent1">
                <a:lumMod val="20000"/>
                <a:lumOff val="80000"/>
              </a:schemeClr>
            </a:solidFill>
          </a:ln>
          <a:effectLst>
            <a:softEdge rad="63500"/>
          </a:effectLst>
        </p:spPr>
      </p:pic>
      <p:cxnSp>
        <p:nvCxnSpPr>
          <p:cNvPr id="39" name="Straight Arrow Connector 63"/>
          <p:cNvCxnSpPr>
            <a:stCxn id="40" idx="3"/>
          </p:cNvCxnSpPr>
          <p:nvPr/>
        </p:nvCxnSpPr>
        <p:spPr>
          <a:xfrm flipV="1">
            <a:off x="2087930" y="6136318"/>
            <a:ext cx="715088" cy="1560"/>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00983" y="6041656"/>
            <a:ext cx="1686947" cy="192444"/>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1" name="Rectangle 40"/>
          <p:cNvSpPr/>
          <p:nvPr/>
        </p:nvSpPr>
        <p:spPr>
          <a:xfrm>
            <a:off x="442710" y="5999378"/>
            <a:ext cx="1591044" cy="307777"/>
          </a:xfrm>
          <a:prstGeom prst="rect">
            <a:avLst/>
          </a:prstGeom>
        </p:spPr>
        <p:txBody>
          <a:bodyPr wrap="square">
            <a:spAutoFit/>
          </a:bodyPr>
          <a:lstStyle/>
          <a:p>
            <a:pPr algn="ctr"/>
            <a:r>
              <a:rPr lang="fr-FR" sz="1400" dirty="0" smtClean="0"/>
              <a:t>Page Table pointer</a:t>
            </a:r>
            <a:endParaRPr lang="fr-FR" sz="1400" dirty="0"/>
          </a:p>
        </p:txBody>
      </p:sp>
      <p:cxnSp>
        <p:nvCxnSpPr>
          <p:cNvPr id="42" name="Curved Connector 72"/>
          <p:cNvCxnSpPr>
            <a:endCxn id="30" idx="1"/>
          </p:cNvCxnSpPr>
          <p:nvPr/>
        </p:nvCxnSpPr>
        <p:spPr>
          <a:xfrm rot="16200000" flipH="1">
            <a:off x="1452434" y="4411179"/>
            <a:ext cx="1779430" cy="1029752"/>
          </a:xfrm>
          <a:prstGeom prst="curvedConnector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443263" y="4726307"/>
            <a:ext cx="646936" cy="523220"/>
          </a:xfrm>
          <a:prstGeom prst="rect">
            <a:avLst/>
          </a:prstGeom>
        </p:spPr>
        <p:txBody>
          <a:bodyPr wrap="square">
            <a:spAutoFit/>
          </a:bodyPr>
          <a:lstStyle/>
          <a:p>
            <a:r>
              <a:rPr lang="fr-FR" sz="1400" dirty="0" smtClean="0"/>
              <a:t>20bits</a:t>
            </a:r>
          </a:p>
          <a:p>
            <a:r>
              <a:rPr lang="fr-FR" sz="1400" dirty="0" smtClean="0"/>
              <a:t>Index</a:t>
            </a:r>
          </a:p>
        </p:txBody>
      </p:sp>
      <p:sp>
        <p:nvSpPr>
          <p:cNvPr id="44" name="Rectangle 43"/>
          <p:cNvSpPr/>
          <p:nvPr/>
        </p:nvSpPr>
        <p:spPr>
          <a:xfrm>
            <a:off x="4927001" y="5376086"/>
            <a:ext cx="664018" cy="307777"/>
          </a:xfrm>
          <a:prstGeom prst="rect">
            <a:avLst/>
          </a:prstGeom>
        </p:spPr>
        <p:txBody>
          <a:bodyPr wrap="square">
            <a:spAutoFit/>
          </a:bodyPr>
          <a:lstStyle/>
          <a:p>
            <a:r>
              <a:rPr lang="fr-FR" sz="1400" dirty="0" smtClean="0"/>
              <a:t>20bits</a:t>
            </a:r>
          </a:p>
        </p:txBody>
      </p:sp>
      <p:sp>
        <p:nvSpPr>
          <p:cNvPr id="45" name="Rectangle 44"/>
          <p:cNvSpPr/>
          <p:nvPr/>
        </p:nvSpPr>
        <p:spPr>
          <a:xfrm>
            <a:off x="4572000" y="4403142"/>
            <a:ext cx="664018" cy="307777"/>
          </a:xfrm>
          <a:prstGeom prst="rect">
            <a:avLst/>
          </a:prstGeom>
        </p:spPr>
        <p:txBody>
          <a:bodyPr wrap="square">
            <a:spAutoFit/>
          </a:bodyPr>
          <a:lstStyle/>
          <a:p>
            <a:r>
              <a:rPr lang="fr-FR" sz="1400" dirty="0" smtClean="0"/>
              <a:t>12bits</a:t>
            </a:r>
          </a:p>
        </p:txBody>
      </p:sp>
      <p:sp>
        <p:nvSpPr>
          <p:cNvPr id="52" name="Rectangle 51"/>
          <p:cNvSpPr/>
          <p:nvPr/>
        </p:nvSpPr>
        <p:spPr>
          <a:xfrm>
            <a:off x="179512" y="1412776"/>
            <a:ext cx="8964488" cy="1200329"/>
          </a:xfrm>
          <a:prstGeom prst="rect">
            <a:avLst/>
          </a:prstGeom>
        </p:spPr>
        <p:txBody>
          <a:bodyPr wrap="square">
            <a:spAutoFit/>
          </a:bodyPr>
          <a:lstStyle/>
          <a:p>
            <a:r>
              <a:rPr lang="fr-FR" sz="2400" dirty="0" smtClean="0">
                <a:solidFill>
                  <a:srgbClr val="002060"/>
                </a:solidFill>
                <a:sym typeface="Wingdings"/>
              </a:rPr>
              <a:t>Mécanisme de translation d’adresses (mémoire linéaire vers mémoire physique) de l’unité de pagination est extrêmement performant et consiste à une simple consultation d’une table des pages</a:t>
            </a:r>
            <a:endParaRPr lang="fr-FR" sz="2400"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par>
                                <p:cTn id="74" presetID="10" presetClass="entr" presetSubtype="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500"/>
                                        <p:tgtEl>
                                          <p:spTgt spid="38"/>
                                        </p:tgtEl>
                                      </p:cBhvr>
                                    </p:animEffect>
                                  </p:childTnLst>
                                </p:cTn>
                              </p:par>
                              <p:par>
                                <p:cTn id="77" presetID="10" presetClass="entr" presetSubtype="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500"/>
                                        <p:tgtEl>
                                          <p:spTgt spid="3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500"/>
                                        <p:tgtEl>
                                          <p:spTgt spid="4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fade">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6"/>
                                        </p:tgtEl>
                                        <p:attrNameLst>
                                          <p:attrName>style.visibility</p:attrName>
                                        </p:attrNameLst>
                                      </p:cBhvr>
                                      <p:to>
                                        <p:strVal val="visible"/>
                                      </p:to>
                                    </p:set>
                                    <p:animEffect transition="in" filter="fade">
                                      <p:cBhvr>
                                        <p:cTn id="98" dur="500"/>
                                        <p:tgtEl>
                                          <p:spTgt spid="3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fade">
                                      <p:cBhvr>
                                        <p:cTn id="101" dur="500"/>
                                        <p:tgtEl>
                                          <p:spTgt spid="44"/>
                                        </p:tgtEl>
                                      </p:cBhvr>
                                    </p:animEffect>
                                  </p:childTnLst>
                                </p:cTn>
                              </p:par>
                              <p:par>
                                <p:cTn id="102" presetID="10" presetClass="entr" presetSubtype="0" fill="hold" nodeType="with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500"/>
                                        <p:tgtEl>
                                          <p:spTgt spid="35"/>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Effect transition="in" filter="fade">
                                      <p:cBhvr>
                                        <p:cTn id="10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5" grpId="0" animBg="1"/>
      <p:bldP spid="16" grpId="0"/>
      <p:bldP spid="17" grpId="0" animBg="1"/>
      <p:bldP spid="18" grpId="0"/>
      <p:bldP spid="19" grpId="0" animBg="1"/>
      <p:bldP spid="20" grpId="0"/>
      <p:bldP spid="21" grpId="0" animBg="1"/>
      <p:bldP spid="22" grpId="0" animBg="1"/>
      <p:bldP spid="24" grpId="0" animBg="1"/>
      <p:bldP spid="27" grpId="0" animBg="1"/>
      <p:bldP spid="28" grpId="0"/>
      <p:bldP spid="29" grpId="0" animBg="1"/>
      <p:bldP spid="30" grpId="0" animBg="1"/>
      <p:bldP spid="31" grpId="0"/>
      <p:bldP spid="32" grpId="0"/>
      <p:bldP spid="34" grpId="0"/>
      <p:bldP spid="37" grpId="0"/>
      <p:bldP spid="40" grpId="0" animBg="1"/>
      <p:bldP spid="41" grpId="0"/>
      <p:bldP spid="43" grpId="0"/>
      <p:bldP spid="44" grpId="0"/>
      <p:bldP spid="4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Pagination - Exercice</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52" name="Rectangle 51"/>
          <p:cNvSpPr/>
          <p:nvPr/>
        </p:nvSpPr>
        <p:spPr>
          <a:xfrm>
            <a:off x="179512" y="1268760"/>
            <a:ext cx="8964488" cy="1938992"/>
          </a:xfrm>
          <a:prstGeom prst="rect">
            <a:avLst/>
          </a:prstGeom>
        </p:spPr>
        <p:txBody>
          <a:bodyPr wrap="square">
            <a:spAutoFit/>
          </a:bodyPr>
          <a:lstStyle/>
          <a:p>
            <a:r>
              <a:rPr lang="fr-FR" sz="2000" dirty="0" smtClean="0">
                <a:solidFill>
                  <a:srgbClr val="002060"/>
                </a:solidFill>
                <a:sym typeface="Wingdings"/>
              </a:rPr>
              <a:t>Dans un système paginé :</a:t>
            </a:r>
          </a:p>
          <a:p>
            <a:pPr indent="179388">
              <a:buFont typeface="Arial" pitchFamily="34" charset="0"/>
              <a:buChar char="•"/>
            </a:pPr>
            <a:r>
              <a:rPr lang="fr-FR" sz="2000" dirty="0" smtClean="0">
                <a:solidFill>
                  <a:srgbClr val="002060"/>
                </a:solidFill>
                <a:sym typeface="Wingdings"/>
              </a:rPr>
              <a:t>Les pages ont une taille de 256 octets </a:t>
            </a:r>
          </a:p>
          <a:p>
            <a:pPr indent="179388">
              <a:buFont typeface="Arial" pitchFamily="34" charset="0"/>
              <a:buChar char="•"/>
            </a:pPr>
            <a:r>
              <a:rPr lang="fr-FR" sz="2000" dirty="0" smtClean="0">
                <a:solidFill>
                  <a:srgbClr val="002060"/>
                </a:solidFill>
                <a:sym typeface="Wingdings"/>
              </a:rPr>
              <a:t>On autorise chaque processus à utiliser au plus 4 cadres</a:t>
            </a:r>
          </a:p>
          <a:p>
            <a:pPr indent="179388">
              <a:buFont typeface="Arial" pitchFamily="34" charset="0"/>
              <a:buChar char="•"/>
            </a:pPr>
            <a:r>
              <a:rPr lang="fr-FR" sz="2000" dirty="0" smtClean="0">
                <a:solidFill>
                  <a:srgbClr val="002060"/>
                </a:solidFill>
                <a:sym typeface="Wingdings"/>
              </a:rPr>
              <a:t>Les adresses physiques sont codées sur 12 bits</a:t>
            </a:r>
          </a:p>
          <a:p>
            <a:pPr indent="179388">
              <a:buFont typeface="Arial" pitchFamily="34" charset="0"/>
              <a:buChar char="•"/>
            </a:pPr>
            <a:r>
              <a:rPr lang="fr-FR" sz="2000" dirty="0" smtClean="0">
                <a:solidFill>
                  <a:srgbClr val="002060"/>
                </a:solidFill>
                <a:sym typeface="Wingdings"/>
              </a:rPr>
              <a:t>Les adresse virtuelles sont composées de 8 bits pour la page et 8 pour l’offset </a:t>
            </a:r>
          </a:p>
          <a:p>
            <a:r>
              <a:rPr lang="fr-FR" sz="2000" dirty="0" smtClean="0">
                <a:solidFill>
                  <a:srgbClr val="002060"/>
                </a:solidFill>
                <a:sym typeface="Wingdings"/>
              </a:rPr>
              <a:t>On considère la table des pages suivante d’un processus P1 :</a:t>
            </a:r>
            <a:endParaRPr lang="fr-FR" sz="2000" dirty="0">
              <a:solidFill>
                <a:srgbClr val="002060"/>
              </a:solidFill>
            </a:endParaRPr>
          </a:p>
        </p:txBody>
      </p:sp>
      <p:graphicFrame>
        <p:nvGraphicFramePr>
          <p:cNvPr id="47" name="Tableau 46"/>
          <p:cNvGraphicFramePr>
            <a:graphicFrameLocks noGrp="1"/>
          </p:cNvGraphicFramePr>
          <p:nvPr/>
        </p:nvGraphicFramePr>
        <p:xfrm>
          <a:off x="0" y="3320400"/>
          <a:ext cx="9144000" cy="1188720"/>
        </p:xfrm>
        <a:graphic>
          <a:graphicData uri="http://schemas.openxmlformats.org/drawingml/2006/table">
            <a:tbl>
              <a:tblPr firstRow="1" bandRow="1">
                <a:tableStyleId>{5C22544A-7EE6-4342-B048-85BDC9FD1C3A}</a:tableStyleId>
              </a:tblPr>
              <a:tblGrid>
                <a:gridCol w="1143002"/>
                <a:gridCol w="888998"/>
                <a:gridCol w="1016000"/>
                <a:gridCol w="1016000"/>
                <a:gridCol w="1016000"/>
                <a:gridCol w="1016000"/>
                <a:gridCol w="1016000"/>
                <a:gridCol w="1016000"/>
                <a:gridCol w="1016000"/>
              </a:tblGrid>
              <a:tr h="370840">
                <a:tc>
                  <a:txBody>
                    <a:bodyPr/>
                    <a:lstStyle/>
                    <a:p>
                      <a:pPr algn="ctr"/>
                      <a:r>
                        <a:rPr lang="fr-FR" sz="2000" b="1" dirty="0" smtClean="0"/>
                        <a:t>Page </a:t>
                      </a:r>
                      <a:endParaRPr lang="fr-FR" sz="2000" b="1" dirty="0"/>
                    </a:p>
                  </a:txBody>
                  <a:tcPr/>
                </a:tc>
                <a:tc>
                  <a:txBody>
                    <a:bodyPr/>
                    <a:lstStyle/>
                    <a:p>
                      <a:pPr algn="ctr"/>
                      <a:r>
                        <a:rPr lang="fr-FR" sz="2000" b="1" dirty="0" smtClean="0"/>
                        <a:t>0</a:t>
                      </a:r>
                      <a:endParaRPr lang="fr-FR" sz="2000" b="1" dirty="0"/>
                    </a:p>
                  </a:txBody>
                  <a:tcPr/>
                </a:tc>
                <a:tc>
                  <a:txBody>
                    <a:bodyPr/>
                    <a:lstStyle/>
                    <a:p>
                      <a:pPr algn="ctr"/>
                      <a:r>
                        <a:rPr lang="fr-FR" sz="2000" b="1" dirty="0" smtClean="0"/>
                        <a:t>1</a:t>
                      </a:r>
                      <a:endParaRPr lang="fr-FR" sz="2000" b="1" dirty="0"/>
                    </a:p>
                  </a:txBody>
                  <a:tcPr/>
                </a:tc>
                <a:tc>
                  <a:txBody>
                    <a:bodyPr/>
                    <a:lstStyle/>
                    <a:p>
                      <a:pPr algn="ctr"/>
                      <a:r>
                        <a:rPr lang="fr-FR" sz="2000" b="1" dirty="0" smtClean="0"/>
                        <a:t>2</a:t>
                      </a:r>
                      <a:endParaRPr lang="fr-FR" sz="2000" b="1" dirty="0"/>
                    </a:p>
                  </a:txBody>
                  <a:tcPr/>
                </a:tc>
                <a:tc>
                  <a:txBody>
                    <a:bodyPr/>
                    <a:lstStyle/>
                    <a:p>
                      <a:pPr algn="ctr"/>
                      <a:r>
                        <a:rPr lang="fr-FR" sz="2000" b="1" dirty="0" smtClean="0"/>
                        <a:t>3</a:t>
                      </a:r>
                      <a:endParaRPr lang="fr-FR" sz="2000" b="1" dirty="0"/>
                    </a:p>
                  </a:txBody>
                  <a:tcPr/>
                </a:tc>
                <a:tc>
                  <a:txBody>
                    <a:bodyPr/>
                    <a:lstStyle/>
                    <a:p>
                      <a:pPr algn="ctr"/>
                      <a:r>
                        <a:rPr lang="fr-FR" sz="2000" b="1" dirty="0" smtClean="0"/>
                        <a:t>4</a:t>
                      </a:r>
                      <a:endParaRPr lang="fr-FR" sz="2000" b="1" dirty="0"/>
                    </a:p>
                  </a:txBody>
                  <a:tcPr/>
                </a:tc>
                <a:tc>
                  <a:txBody>
                    <a:bodyPr/>
                    <a:lstStyle/>
                    <a:p>
                      <a:pPr algn="ctr"/>
                      <a:r>
                        <a:rPr lang="fr-FR" sz="2000" b="1" dirty="0" smtClean="0"/>
                        <a:t>5</a:t>
                      </a:r>
                      <a:endParaRPr lang="fr-FR" sz="2000" b="1" dirty="0"/>
                    </a:p>
                  </a:txBody>
                  <a:tcPr/>
                </a:tc>
                <a:tc>
                  <a:txBody>
                    <a:bodyPr/>
                    <a:lstStyle/>
                    <a:p>
                      <a:pPr algn="ctr"/>
                      <a:r>
                        <a:rPr lang="fr-FR" sz="2000" b="1" dirty="0" smtClean="0"/>
                        <a:t>6</a:t>
                      </a:r>
                      <a:endParaRPr lang="fr-FR" sz="2000" b="1" dirty="0"/>
                    </a:p>
                  </a:txBody>
                  <a:tcPr/>
                </a:tc>
                <a:tc>
                  <a:txBody>
                    <a:bodyPr/>
                    <a:lstStyle/>
                    <a:p>
                      <a:pPr algn="ctr"/>
                      <a:r>
                        <a:rPr lang="fr-FR" sz="2000" b="1" dirty="0" smtClean="0"/>
                        <a:t>7</a:t>
                      </a:r>
                      <a:endParaRPr lang="fr-FR" sz="2000" b="1" dirty="0"/>
                    </a:p>
                  </a:txBody>
                  <a:tcPr/>
                </a:tc>
              </a:tr>
              <a:tr h="370840">
                <a:tc>
                  <a:txBody>
                    <a:bodyPr/>
                    <a:lstStyle/>
                    <a:p>
                      <a:pPr algn="ctr"/>
                      <a:r>
                        <a:rPr lang="fr-FR" sz="2000" b="1" dirty="0" smtClean="0"/>
                        <a:t>Cadre </a:t>
                      </a:r>
                      <a:endParaRPr lang="fr-FR" sz="2000" b="1" dirty="0"/>
                    </a:p>
                  </a:txBody>
                  <a:tcPr/>
                </a:tc>
                <a:tc>
                  <a:txBody>
                    <a:bodyPr/>
                    <a:lstStyle/>
                    <a:p>
                      <a:pPr algn="ctr"/>
                      <a:r>
                        <a:rPr lang="fr-FR" sz="2000" b="1" dirty="0" smtClean="0"/>
                        <a:t>0011 </a:t>
                      </a:r>
                      <a:endParaRPr lang="fr-FR" sz="2000" b="1" dirty="0"/>
                    </a:p>
                  </a:txBody>
                  <a:tcPr/>
                </a:tc>
                <a:tc>
                  <a:txBody>
                    <a:bodyPr/>
                    <a:lstStyle/>
                    <a:p>
                      <a:pPr algn="ctr"/>
                      <a:r>
                        <a:rPr lang="fr-FR" sz="2000" b="1" dirty="0" smtClean="0"/>
                        <a:t>0001 </a:t>
                      </a:r>
                      <a:endParaRPr lang="fr-FR" sz="2000" b="1" dirty="0"/>
                    </a:p>
                  </a:txBody>
                  <a:tcPr/>
                </a:tc>
                <a:tc>
                  <a:txBody>
                    <a:bodyPr/>
                    <a:lstStyle/>
                    <a:p>
                      <a:pPr algn="ctr"/>
                      <a:r>
                        <a:rPr lang="fr-FR" sz="2000" b="1" dirty="0" smtClean="0"/>
                        <a:t>0000 </a:t>
                      </a:r>
                      <a:endParaRPr lang="fr-FR" sz="2000" b="1" dirty="0"/>
                    </a:p>
                  </a:txBody>
                  <a:tcPr/>
                </a:tc>
                <a:tc>
                  <a:txBody>
                    <a:bodyPr/>
                    <a:lstStyle/>
                    <a:p>
                      <a:pPr algn="ctr"/>
                      <a:r>
                        <a:rPr lang="fr-FR" sz="2000" b="1" dirty="0" smtClean="0"/>
                        <a:t>0010 </a:t>
                      </a:r>
                      <a:endParaRPr lang="fr-FR" sz="2000" b="1" dirty="0"/>
                    </a:p>
                  </a:txBody>
                  <a:tcPr/>
                </a:tc>
                <a:tc>
                  <a:txBody>
                    <a:bodyPr/>
                    <a:lstStyle/>
                    <a:p>
                      <a:pPr algn="ctr"/>
                      <a:r>
                        <a:rPr lang="fr-FR" sz="2000" b="1" dirty="0" smtClean="0"/>
                        <a:t>0100 </a:t>
                      </a:r>
                      <a:endParaRPr lang="fr-FR" sz="2000" b="1" dirty="0"/>
                    </a:p>
                  </a:txBody>
                  <a:tcPr/>
                </a:tc>
                <a:tc>
                  <a:txBody>
                    <a:bodyPr/>
                    <a:lstStyle/>
                    <a:p>
                      <a:pPr algn="ctr"/>
                      <a:r>
                        <a:rPr lang="fr-FR" sz="2000" b="1" dirty="0" smtClean="0"/>
                        <a:t>0111 </a:t>
                      </a:r>
                      <a:endParaRPr lang="fr-FR" sz="2000" b="1" dirty="0"/>
                    </a:p>
                  </a:txBody>
                  <a:tcPr/>
                </a:tc>
                <a:tc>
                  <a:txBody>
                    <a:bodyPr/>
                    <a:lstStyle/>
                    <a:p>
                      <a:pPr algn="ctr"/>
                      <a:r>
                        <a:rPr lang="fr-FR" sz="2000" b="1" dirty="0" smtClean="0"/>
                        <a:t>0101 </a:t>
                      </a:r>
                      <a:endParaRPr lang="fr-FR" sz="2000" b="1" dirty="0"/>
                    </a:p>
                  </a:txBody>
                  <a:tcPr/>
                </a:tc>
                <a:tc>
                  <a:txBody>
                    <a:bodyPr/>
                    <a:lstStyle/>
                    <a:p>
                      <a:pPr algn="ctr"/>
                      <a:r>
                        <a:rPr lang="fr-FR" sz="2000" b="1" dirty="0" smtClean="0"/>
                        <a:t>0110</a:t>
                      </a:r>
                      <a:endParaRPr lang="fr-FR" sz="2000" b="1" dirty="0"/>
                    </a:p>
                  </a:txBody>
                  <a:tcPr/>
                </a:tc>
              </a:tr>
              <a:tr h="370840">
                <a:tc>
                  <a:txBody>
                    <a:bodyPr/>
                    <a:lstStyle/>
                    <a:p>
                      <a:pPr algn="ctr"/>
                      <a:r>
                        <a:rPr lang="fr-FR" sz="2000" b="1" dirty="0" smtClean="0"/>
                        <a:t>Présence </a:t>
                      </a:r>
                      <a:endParaRPr lang="fr-FR" sz="2000" b="1" dirty="0"/>
                    </a:p>
                  </a:txBody>
                  <a:tcPr/>
                </a:tc>
                <a:tc>
                  <a:txBody>
                    <a:bodyPr/>
                    <a:lstStyle/>
                    <a:p>
                      <a:pPr algn="ctr"/>
                      <a:r>
                        <a:rPr lang="fr-FR" sz="2000" b="1" dirty="0" smtClean="0"/>
                        <a:t>1</a:t>
                      </a:r>
                      <a:endParaRPr lang="fr-FR" sz="2000" b="1" dirty="0"/>
                    </a:p>
                  </a:txBody>
                  <a:tcPr/>
                </a:tc>
                <a:tc>
                  <a:txBody>
                    <a:bodyPr/>
                    <a:lstStyle/>
                    <a:p>
                      <a:pPr algn="ctr"/>
                      <a:r>
                        <a:rPr lang="fr-FR" sz="2000" b="1" dirty="0" smtClean="0"/>
                        <a:t>0</a:t>
                      </a:r>
                      <a:endParaRPr lang="fr-FR" sz="2000" b="1" dirty="0"/>
                    </a:p>
                  </a:txBody>
                  <a:tcPr/>
                </a:tc>
                <a:tc>
                  <a:txBody>
                    <a:bodyPr/>
                    <a:lstStyle/>
                    <a:p>
                      <a:pPr algn="ctr"/>
                      <a:r>
                        <a:rPr lang="fr-FR" sz="2000" b="1" dirty="0" smtClean="0"/>
                        <a:t>1</a:t>
                      </a:r>
                      <a:endParaRPr lang="fr-FR" sz="2000" b="1" dirty="0"/>
                    </a:p>
                  </a:txBody>
                  <a:tcPr/>
                </a:tc>
                <a:tc>
                  <a:txBody>
                    <a:bodyPr/>
                    <a:lstStyle/>
                    <a:p>
                      <a:pPr algn="ctr"/>
                      <a:r>
                        <a:rPr lang="fr-FR" sz="2000" b="1" dirty="0" smtClean="0"/>
                        <a:t>0</a:t>
                      </a:r>
                      <a:endParaRPr lang="fr-FR" sz="2000" b="1" dirty="0"/>
                    </a:p>
                  </a:txBody>
                  <a:tcPr/>
                </a:tc>
                <a:tc>
                  <a:txBody>
                    <a:bodyPr/>
                    <a:lstStyle/>
                    <a:p>
                      <a:pPr algn="ctr"/>
                      <a:r>
                        <a:rPr lang="fr-FR" sz="2000" b="1" dirty="0" smtClean="0"/>
                        <a:t>0</a:t>
                      </a:r>
                      <a:endParaRPr lang="fr-FR" sz="2000" b="1" dirty="0"/>
                    </a:p>
                  </a:txBody>
                  <a:tcPr/>
                </a:tc>
                <a:tc>
                  <a:txBody>
                    <a:bodyPr/>
                    <a:lstStyle/>
                    <a:p>
                      <a:pPr algn="ctr"/>
                      <a:r>
                        <a:rPr lang="fr-FR" sz="2000" b="1" dirty="0" smtClean="0"/>
                        <a:t>0</a:t>
                      </a:r>
                      <a:endParaRPr lang="fr-FR" sz="2000" b="1" dirty="0"/>
                    </a:p>
                  </a:txBody>
                  <a:tcPr/>
                </a:tc>
                <a:tc>
                  <a:txBody>
                    <a:bodyPr/>
                    <a:lstStyle/>
                    <a:p>
                      <a:pPr algn="ctr"/>
                      <a:r>
                        <a:rPr lang="fr-FR" sz="2000" b="1" dirty="0" smtClean="0"/>
                        <a:t>1</a:t>
                      </a:r>
                      <a:endParaRPr lang="fr-FR" sz="2000" b="1" dirty="0"/>
                    </a:p>
                  </a:txBody>
                  <a:tcPr/>
                </a:tc>
                <a:tc>
                  <a:txBody>
                    <a:bodyPr/>
                    <a:lstStyle/>
                    <a:p>
                      <a:pPr algn="ctr"/>
                      <a:r>
                        <a:rPr lang="fr-FR" sz="2000" b="1" dirty="0" smtClean="0"/>
                        <a:t>0</a:t>
                      </a:r>
                      <a:endParaRPr lang="fr-FR" sz="2000" b="1" dirty="0"/>
                    </a:p>
                  </a:txBody>
                  <a:tcPr/>
                </a:tc>
              </a:tr>
            </a:tbl>
          </a:graphicData>
        </a:graphic>
      </p:graphicFrame>
      <p:sp>
        <p:nvSpPr>
          <p:cNvPr id="48" name="Rectangle 47"/>
          <p:cNvSpPr/>
          <p:nvPr/>
        </p:nvSpPr>
        <p:spPr>
          <a:xfrm>
            <a:off x="0" y="4663296"/>
            <a:ext cx="9144000" cy="1862048"/>
          </a:xfrm>
          <a:prstGeom prst="rect">
            <a:avLst/>
          </a:prstGeom>
        </p:spPr>
        <p:txBody>
          <a:bodyPr wrap="square">
            <a:spAutoFit/>
          </a:bodyPr>
          <a:lstStyle/>
          <a:p>
            <a:pPr marL="342900" indent="-342900">
              <a:spcBef>
                <a:spcPts val="600"/>
              </a:spcBef>
              <a:buFont typeface="+mj-lt"/>
              <a:buAutoNum type="arabicPeriod"/>
            </a:pPr>
            <a:r>
              <a:rPr lang="fr-FR" sz="2000" b="1" dirty="0" smtClean="0">
                <a:solidFill>
                  <a:srgbClr val="002060"/>
                </a:solidFill>
              </a:rPr>
              <a:t>Quelle est la taille de l'espace d'adressage du processus P1 ?</a:t>
            </a:r>
          </a:p>
          <a:p>
            <a:pPr marL="342900" indent="-342900">
              <a:spcBef>
                <a:spcPts val="600"/>
              </a:spcBef>
              <a:buFont typeface="+mj-lt"/>
              <a:buAutoNum type="arabicPeriod"/>
            </a:pPr>
            <a:r>
              <a:rPr lang="fr-FR" sz="2000" b="1" dirty="0" smtClean="0">
                <a:solidFill>
                  <a:srgbClr val="002060"/>
                </a:solidFill>
              </a:rPr>
              <a:t>De combien de mémoire vive dispose ce système ?</a:t>
            </a:r>
          </a:p>
          <a:p>
            <a:pPr marL="342900" indent="-342900">
              <a:spcBef>
                <a:spcPts val="600"/>
              </a:spcBef>
              <a:buFont typeface="+mj-lt"/>
              <a:buAutoNum type="arabicPeriod"/>
            </a:pPr>
            <a:r>
              <a:rPr lang="fr-FR" sz="2000" b="1" dirty="0" smtClean="0">
                <a:solidFill>
                  <a:srgbClr val="002060"/>
                </a:solidFill>
              </a:rPr>
              <a:t>Calculez les adresses réelles correspondant aux adresses virtuelles suivantes :</a:t>
            </a:r>
            <a:br>
              <a:rPr lang="fr-FR" sz="2000" b="1" dirty="0" smtClean="0">
                <a:solidFill>
                  <a:srgbClr val="002060"/>
                </a:solidFill>
              </a:rPr>
            </a:br>
            <a:r>
              <a:rPr lang="fr-FR" sz="2000" b="1" dirty="0" smtClean="0">
                <a:solidFill>
                  <a:srgbClr val="002060"/>
                </a:solidFill>
              </a:rPr>
              <a:t>240, 546, 1761, 2539</a:t>
            </a:r>
          </a:p>
          <a:p>
            <a:pPr marL="342900" indent="-342900">
              <a:spcBef>
                <a:spcPts val="600"/>
              </a:spcBef>
              <a:buFont typeface="+mj-lt"/>
              <a:buAutoNum type="arabicPeriod"/>
            </a:pPr>
            <a:r>
              <a:rPr lang="fr-FR" sz="2000" b="1" dirty="0" smtClean="0">
                <a:solidFill>
                  <a:srgbClr val="002060"/>
                </a:solidFill>
              </a:rPr>
              <a:t>Que se passe-t-il si P1 génère l'adresse virtuelle 783 ?</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Pagination - Exercice</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2" name="Rounded Rectangle 7"/>
          <p:cNvSpPr/>
          <p:nvPr/>
        </p:nvSpPr>
        <p:spPr>
          <a:xfrm>
            <a:off x="5854947" y="1628800"/>
            <a:ext cx="1572535" cy="2574337"/>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3" name="ZoneTexte 61"/>
          <p:cNvSpPr txBox="1"/>
          <p:nvPr/>
        </p:nvSpPr>
        <p:spPr>
          <a:xfrm>
            <a:off x="5527071" y="1313636"/>
            <a:ext cx="2182025" cy="315164"/>
          </a:xfrm>
          <a:prstGeom prst="rect">
            <a:avLst/>
          </a:prstGeom>
          <a:noFill/>
        </p:spPr>
        <p:txBody>
          <a:bodyPr wrap="square" lIns="98755" tIns="49378" rIns="98755" bIns="49378">
            <a:spAutoFit/>
          </a:bodyPr>
          <a:lstStyle/>
          <a:p>
            <a:pPr algn="ctr" fontAlgn="auto">
              <a:spcBef>
                <a:spcPts val="0"/>
              </a:spcBef>
              <a:spcAft>
                <a:spcPts val="0"/>
              </a:spcAft>
              <a:defRPr/>
            </a:pPr>
            <a:r>
              <a:rPr lang="fr-FR" sz="1400" b="1" dirty="0" err="1" smtClean="0">
                <a:solidFill>
                  <a:schemeClr val="accent1">
                    <a:lumMod val="75000"/>
                  </a:schemeClr>
                </a:solidFill>
              </a:rPr>
              <a:t>Physical</a:t>
            </a:r>
            <a:r>
              <a:rPr lang="fr-FR" sz="1400" b="1" dirty="0" smtClean="0">
                <a:solidFill>
                  <a:schemeClr val="accent1">
                    <a:lumMod val="75000"/>
                  </a:schemeClr>
                </a:solidFill>
              </a:rPr>
              <a:t> </a:t>
            </a:r>
            <a:r>
              <a:rPr lang="fr-FR" sz="1400" b="1" dirty="0" err="1" smtClean="0">
                <a:solidFill>
                  <a:schemeClr val="accent1">
                    <a:lumMod val="75000"/>
                  </a:schemeClr>
                </a:solidFill>
              </a:rPr>
              <a:t>Address</a:t>
            </a:r>
            <a:r>
              <a:rPr lang="fr-FR" sz="1400" b="1" dirty="0" smtClean="0">
                <a:solidFill>
                  <a:schemeClr val="accent1">
                    <a:lumMod val="75000"/>
                  </a:schemeClr>
                </a:solidFill>
              </a:rPr>
              <a:t> </a:t>
            </a:r>
            <a:r>
              <a:rPr lang="fr-FR" sz="1400" b="1" dirty="0" err="1" smtClean="0">
                <a:solidFill>
                  <a:schemeClr val="accent1">
                    <a:lumMod val="75000"/>
                  </a:schemeClr>
                </a:solidFill>
              </a:rPr>
              <a:t>Space</a:t>
            </a:r>
            <a:endParaRPr lang="fr-FR" sz="1400" b="1" dirty="0" smtClean="0">
              <a:solidFill>
                <a:schemeClr val="accent1">
                  <a:lumMod val="75000"/>
                </a:schemeClr>
              </a:solidFill>
            </a:endParaRPr>
          </a:p>
        </p:txBody>
      </p:sp>
      <p:sp>
        <p:nvSpPr>
          <p:cNvPr id="14" name="Rectangle 13"/>
          <p:cNvSpPr/>
          <p:nvPr/>
        </p:nvSpPr>
        <p:spPr>
          <a:xfrm>
            <a:off x="2915817" y="2445284"/>
            <a:ext cx="2520280" cy="191628"/>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5" name="Rectangle 14"/>
          <p:cNvSpPr/>
          <p:nvPr/>
        </p:nvSpPr>
        <p:spPr>
          <a:xfrm>
            <a:off x="1547664" y="1916832"/>
            <a:ext cx="1308368" cy="523220"/>
          </a:xfrm>
          <a:prstGeom prst="rect">
            <a:avLst/>
          </a:prstGeom>
        </p:spPr>
        <p:txBody>
          <a:bodyPr wrap="square">
            <a:spAutoFit/>
          </a:bodyPr>
          <a:lstStyle/>
          <a:p>
            <a:pPr algn="ctr"/>
            <a:r>
              <a:rPr lang="fr-FR" sz="1400" dirty="0" smtClean="0"/>
              <a:t>Table</a:t>
            </a:r>
          </a:p>
          <a:p>
            <a:pPr algn="ctr"/>
            <a:r>
              <a:rPr lang="fr-FR" sz="1400" dirty="0" smtClean="0"/>
              <a:t>(8 bits)</a:t>
            </a:r>
            <a:endParaRPr lang="fr-FR" sz="1400" dirty="0"/>
          </a:p>
        </p:txBody>
      </p:sp>
      <p:sp>
        <p:nvSpPr>
          <p:cNvPr id="16" name="Rectangle 15"/>
          <p:cNvSpPr/>
          <p:nvPr/>
        </p:nvSpPr>
        <p:spPr>
          <a:xfrm>
            <a:off x="5840883" y="3516137"/>
            <a:ext cx="1576985" cy="45719"/>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17" name="Rectangle 16"/>
          <p:cNvSpPr/>
          <p:nvPr/>
        </p:nvSpPr>
        <p:spPr>
          <a:xfrm>
            <a:off x="3131840" y="1916832"/>
            <a:ext cx="2143251" cy="523220"/>
          </a:xfrm>
          <a:prstGeom prst="rect">
            <a:avLst/>
          </a:prstGeom>
        </p:spPr>
        <p:txBody>
          <a:bodyPr wrap="square">
            <a:spAutoFit/>
          </a:bodyPr>
          <a:lstStyle/>
          <a:p>
            <a:pPr algn="ctr"/>
            <a:r>
              <a:rPr lang="fr-FR" sz="1400" dirty="0" smtClean="0"/>
              <a:t>Offset </a:t>
            </a:r>
          </a:p>
          <a:p>
            <a:pPr algn="ctr"/>
            <a:r>
              <a:rPr lang="fr-FR" sz="1400" dirty="0" smtClean="0"/>
              <a:t>(8 bits = 256 </a:t>
            </a:r>
            <a:r>
              <a:rPr lang="fr-FR" sz="1400" dirty="0" err="1" smtClean="0"/>
              <a:t>bytes</a:t>
            </a:r>
            <a:r>
              <a:rPr lang="fr-FR" sz="1400" dirty="0" smtClean="0"/>
              <a:t> frame)</a:t>
            </a:r>
            <a:endParaRPr lang="fr-FR" sz="1400" dirty="0"/>
          </a:p>
        </p:txBody>
      </p:sp>
      <p:sp>
        <p:nvSpPr>
          <p:cNvPr id="18" name="Right Brace 16"/>
          <p:cNvSpPr/>
          <p:nvPr/>
        </p:nvSpPr>
        <p:spPr>
          <a:xfrm rot="16200000">
            <a:off x="3270319" y="-55831"/>
            <a:ext cx="359699" cy="4030313"/>
          </a:xfrm>
          <a:prstGeom prst="rightBrace">
            <a:avLst>
              <a:gd name="adj1" fmla="val 42850"/>
              <a:gd name="adj2" fmla="val 48673"/>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19" name="Rectangle 18"/>
          <p:cNvSpPr/>
          <p:nvPr/>
        </p:nvSpPr>
        <p:spPr>
          <a:xfrm>
            <a:off x="2371116" y="1502479"/>
            <a:ext cx="1985918" cy="307777"/>
          </a:xfrm>
          <a:prstGeom prst="rect">
            <a:avLst/>
          </a:prstGeom>
        </p:spPr>
        <p:txBody>
          <a:bodyPr wrap="square">
            <a:spAutoFit/>
          </a:bodyPr>
          <a:lstStyle/>
          <a:p>
            <a:pPr algn="ctr"/>
            <a:r>
              <a:rPr lang="fr-FR" sz="1400" b="1" dirty="0" err="1" smtClean="0"/>
              <a:t>Linear</a:t>
            </a:r>
            <a:r>
              <a:rPr lang="fr-FR" sz="1400" b="1" dirty="0" smtClean="0"/>
              <a:t> </a:t>
            </a:r>
            <a:r>
              <a:rPr lang="fr-FR" sz="1400" b="1" dirty="0" err="1" smtClean="0"/>
              <a:t>Address</a:t>
            </a:r>
            <a:r>
              <a:rPr lang="fr-FR" sz="1400" b="1" dirty="0" smtClean="0"/>
              <a:t> (16 bits)</a:t>
            </a:r>
            <a:endParaRPr lang="fr-FR" sz="1400" b="1" dirty="0"/>
          </a:p>
        </p:txBody>
      </p:sp>
      <p:sp>
        <p:nvSpPr>
          <p:cNvPr id="20" name="Rectangle 19"/>
          <p:cNvSpPr/>
          <p:nvPr/>
        </p:nvSpPr>
        <p:spPr>
          <a:xfrm>
            <a:off x="1435013" y="2445283"/>
            <a:ext cx="1408796" cy="191629"/>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1" name="Rectangle 20"/>
          <p:cNvSpPr/>
          <p:nvPr/>
        </p:nvSpPr>
        <p:spPr>
          <a:xfrm>
            <a:off x="5868144" y="1628800"/>
            <a:ext cx="1541210" cy="1762081"/>
          </a:xfrm>
          <a:prstGeom prst="rect">
            <a:avLst/>
          </a:prstGeom>
          <a:solidFill>
            <a:srgbClr val="95B3D7">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pic>
        <p:nvPicPr>
          <p:cNvPr id="22" name="Picture 2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5721192" y="1578815"/>
            <a:ext cx="1918564" cy="385157"/>
          </a:xfrm>
          <a:prstGeom prst="rect">
            <a:avLst/>
          </a:prstGeom>
          <a:ln>
            <a:solidFill>
              <a:schemeClr val="accent1">
                <a:lumMod val="20000"/>
                <a:lumOff val="80000"/>
              </a:schemeClr>
            </a:solidFill>
          </a:ln>
          <a:effectLst>
            <a:softEdge rad="63500"/>
          </a:effectLst>
        </p:spPr>
      </p:pic>
      <p:sp>
        <p:nvSpPr>
          <p:cNvPr id="23" name="Rectangle 22"/>
          <p:cNvSpPr/>
          <p:nvPr/>
        </p:nvSpPr>
        <p:spPr>
          <a:xfrm>
            <a:off x="5882208" y="3843840"/>
            <a:ext cx="1541210" cy="345498"/>
          </a:xfrm>
          <a:prstGeom prst="rect">
            <a:avLst/>
          </a:prstGeom>
          <a:solidFill>
            <a:srgbClr val="95B3D7">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cxnSp>
        <p:nvCxnSpPr>
          <p:cNvPr id="24" name="Straight Connector 36"/>
          <p:cNvCxnSpPr/>
          <p:nvPr/>
        </p:nvCxnSpPr>
        <p:spPr>
          <a:xfrm>
            <a:off x="5858386" y="3843840"/>
            <a:ext cx="1572535" cy="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40"/>
          <p:cNvCxnSpPr/>
          <p:nvPr/>
        </p:nvCxnSpPr>
        <p:spPr>
          <a:xfrm>
            <a:off x="5854948" y="3377008"/>
            <a:ext cx="1572535" cy="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ight Brace 41"/>
          <p:cNvSpPr/>
          <p:nvPr/>
        </p:nvSpPr>
        <p:spPr>
          <a:xfrm>
            <a:off x="7524328" y="3370471"/>
            <a:ext cx="166280" cy="463445"/>
          </a:xfrm>
          <a:prstGeom prst="rightBrace">
            <a:avLst>
              <a:gd name="adj1" fmla="val 42850"/>
              <a:gd name="adj2" fmla="val 48673"/>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27" name="Rectangle 26"/>
          <p:cNvSpPr/>
          <p:nvPr/>
        </p:nvSpPr>
        <p:spPr>
          <a:xfrm>
            <a:off x="7668344" y="3401868"/>
            <a:ext cx="992958" cy="523220"/>
          </a:xfrm>
          <a:prstGeom prst="rect">
            <a:avLst/>
          </a:prstGeom>
        </p:spPr>
        <p:txBody>
          <a:bodyPr wrap="square">
            <a:spAutoFit/>
          </a:bodyPr>
          <a:lstStyle/>
          <a:p>
            <a:pPr algn="ctr"/>
            <a:r>
              <a:rPr lang="fr-FR" sz="1400" b="1" dirty="0" smtClean="0"/>
              <a:t>256 </a:t>
            </a:r>
            <a:r>
              <a:rPr lang="fr-FR" sz="1400" b="1" dirty="0" err="1" smtClean="0"/>
              <a:t>bytes</a:t>
            </a:r>
            <a:r>
              <a:rPr lang="fr-FR" sz="1400" b="1" dirty="0" smtClean="0"/>
              <a:t> </a:t>
            </a:r>
          </a:p>
          <a:p>
            <a:pPr algn="ctr"/>
            <a:r>
              <a:rPr lang="fr-FR" sz="1400" b="1" dirty="0" smtClean="0"/>
              <a:t>Frame</a:t>
            </a:r>
            <a:endParaRPr lang="fr-FR" sz="1400" b="1" dirty="0"/>
          </a:p>
        </p:txBody>
      </p:sp>
      <p:sp>
        <p:nvSpPr>
          <p:cNvPr id="28" name="Rounded Rectangle 43"/>
          <p:cNvSpPr/>
          <p:nvPr/>
        </p:nvSpPr>
        <p:spPr>
          <a:xfrm>
            <a:off x="2659001" y="3329860"/>
            <a:ext cx="1311741" cy="1411173"/>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9" name="Folded Corner 44"/>
          <p:cNvSpPr/>
          <p:nvPr/>
        </p:nvSpPr>
        <p:spPr>
          <a:xfrm>
            <a:off x="2713009" y="4286976"/>
            <a:ext cx="1163010" cy="267020"/>
          </a:xfrm>
          <a:prstGeom prst="foldedCorner">
            <a:avLst/>
          </a:prstGeom>
          <a:solidFill>
            <a:srgbClr val="FFFFCC"/>
          </a:solidFill>
          <a:ln>
            <a:solidFill>
              <a:schemeClr val="accent6">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0" name="Rectangle 29"/>
          <p:cNvSpPr/>
          <p:nvPr/>
        </p:nvSpPr>
        <p:spPr>
          <a:xfrm>
            <a:off x="2582077" y="3761908"/>
            <a:ext cx="1428444" cy="523220"/>
          </a:xfrm>
          <a:prstGeom prst="rect">
            <a:avLst/>
          </a:prstGeom>
        </p:spPr>
        <p:txBody>
          <a:bodyPr wrap="square">
            <a:spAutoFit/>
          </a:bodyPr>
          <a:lstStyle/>
          <a:p>
            <a:pPr algn="ctr"/>
            <a:r>
              <a:rPr lang="fr-FR" sz="1400" dirty="0" smtClean="0"/>
              <a:t>Page Table Entry</a:t>
            </a:r>
          </a:p>
          <a:p>
            <a:pPr algn="ctr"/>
            <a:r>
              <a:rPr lang="fr-FR" sz="1400" dirty="0" smtClean="0"/>
              <a:t>(8bits = 1byte)</a:t>
            </a:r>
            <a:endParaRPr lang="fr-FR" sz="1400" dirty="0"/>
          </a:p>
        </p:txBody>
      </p:sp>
      <p:sp>
        <p:nvSpPr>
          <p:cNvPr id="31" name="Rectangle 30"/>
          <p:cNvSpPr/>
          <p:nvPr/>
        </p:nvSpPr>
        <p:spPr>
          <a:xfrm>
            <a:off x="2713009" y="4262140"/>
            <a:ext cx="664018" cy="307777"/>
          </a:xfrm>
          <a:prstGeom prst="rect">
            <a:avLst/>
          </a:prstGeom>
        </p:spPr>
        <p:txBody>
          <a:bodyPr wrap="square">
            <a:spAutoFit/>
          </a:bodyPr>
          <a:lstStyle/>
          <a:p>
            <a:r>
              <a:rPr lang="fr-FR" sz="1400" dirty="0" smtClean="0"/>
              <a:t>4bits</a:t>
            </a:r>
          </a:p>
        </p:txBody>
      </p:sp>
      <p:cxnSp>
        <p:nvCxnSpPr>
          <p:cNvPr id="32" name="Straight Connector 47"/>
          <p:cNvCxnSpPr/>
          <p:nvPr/>
        </p:nvCxnSpPr>
        <p:spPr>
          <a:xfrm>
            <a:off x="3424035" y="4294679"/>
            <a:ext cx="0" cy="22312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356945" y="4286975"/>
            <a:ext cx="566983" cy="307777"/>
          </a:xfrm>
          <a:prstGeom prst="rect">
            <a:avLst/>
          </a:prstGeom>
        </p:spPr>
        <p:txBody>
          <a:bodyPr wrap="square">
            <a:spAutoFit/>
          </a:bodyPr>
          <a:lstStyle/>
          <a:p>
            <a:r>
              <a:rPr lang="fr-FR" sz="1400" b="1" dirty="0" err="1" smtClean="0"/>
              <a:t>Misc</a:t>
            </a:r>
            <a:endParaRPr lang="fr-FR" sz="1400" b="1" dirty="0" smtClean="0"/>
          </a:p>
        </p:txBody>
      </p:sp>
      <p:cxnSp>
        <p:nvCxnSpPr>
          <p:cNvPr id="34" name="Curved Connector 50"/>
          <p:cNvCxnSpPr>
            <a:stCxn id="14" idx="2"/>
            <a:endCxn id="16" idx="1"/>
          </p:cNvCxnSpPr>
          <p:nvPr/>
        </p:nvCxnSpPr>
        <p:spPr>
          <a:xfrm rot="16200000" flipH="1">
            <a:off x="4557378" y="2255491"/>
            <a:ext cx="902085" cy="1664926"/>
          </a:xfrm>
          <a:prstGeom prst="curvedConnector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54"/>
          <p:cNvCxnSpPr>
            <a:stCxn id="29" idx="3"/>
          </p:cNvCxnSpPr>
          <p:nvPr/>
        </p:nvCxnSpPr>
        <p:spPr>
          <a:xfrm flipV="1">
            <a:off x="3876019" y="3843840"/>
            <a:ext cx="1964865" cy="576646"/>
          </a:xfrm>
          <a:prstGeom prst="curvedConnector3">
            <a:avLst>
              <a:gd name="adj1" fmla="val 50000"/>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571159" y="2615442"/>
            <a:ext cx="1428444" cy="738664"/>
          </a:xfrm>
          <a:prstGeom prst="rect">
            <a:avLst/>
          </a:prstGeom>
        </p:spPr>
        <p:txBody>
          <a:bodyPr wrap="square">
            <a:spAutoFit/>
          </a:bodyPr>
          <a:lstStyle/>
          <a:p>
            <a:pPr algn="ctr"/>
            <a:r>
              <a:rPr lang="fr-FR" sz="1400" dirty="0" smtClean="0"/>
              <a:t>Page Table</a:t>
            </a:r>
          </a:p>
          <a:p>
            <a:pPr algn="ctr"/>
            <a:r>
              <a:rPr lang="fr-FR" sz="1400" dirty="0" smtClean="0"/>
              <a:t>256 entry</a:t>
            </a:r>
          </a:p>
          <a:p>
            <a:pPr algn="ctr"/>
            <a:r>
              <a:rPr lang="fr-FR" sz="1400" dirty="0" smtClean="0"/>
              <a:t>(</a:t>
            </a:r>
            <a:r>
              <a:rPr lang="fr-FR" sz="1400" b="1" dirty="0" smtClean="0">
                <a:solidFill>
                  <a:srgbClr val="FF0000"/>
                </a:solidFill>
              </a:rPr>
              <a:t>256 </a:t>
            </a:r>
            <a:r>
              <a:rPr lang="fr-FR" sz="1400" b="1" dirty="0" err="1" smtClean="0">
                <a:solidFill>
                  <a:srgbClr val="FF0000"/>
                </a:solidFill>
              </a:rPr>
              <a:t>bytes</a:t>
            </a:r>
            <a:r>
              <a:rPr lang="fr-FR" sz="1400" dirty="0" smtClean="0"/>
              <a:t>)</a:t>
            </a:r>
            <a:endParaRPr lang="fr-FR" sz="1400" dirty="0"/>
          </a:p>
        </p:txBody>
      </p:sp>
      <p:pic>
        <p:nvPicPr>
          <p:cNvPr id="37" name="Picture 6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2429727" y="3249913"/>
            <a:ext cx="1918564" cy="289081"/>
          </a:xfrm>
          <a:prstGeom prst="rect">
            <a:avLst/>
          </a:prstGeom>
          <a:ln>
            <a:solidFill>
              <a:schemeClr val="accent1">
                <a:lumMod val="20000"/>
                <a:lumOff val="80000"/>
              </a:schemeClr>
            </a:solidFill>
          </a:ln>
          <a:effectLst>
            <a:softEdge rad="63500"/>
          </a:effectLst>
        </p:spPr>
      </p:pic>
      <p:cxnSp>
        <p:nvCxnSpPr>
          <p:cNvPr id="38" name="Straight Arrow Connector 63"/>
          <p:cNvCxnSpPr>
            <a:stCxn id="39" idx="3"/>
          </p:cNvCxnSpPr>
          <p:nvPr/>
        </p:nvCxnSpPr>
        <p:spPr>
          <a:xfrm flipV="1">
            <a:off x="1943914" y="4741034"/>
            <a:ext cx="715088" cy="1560"/>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256967" y="4646372"/>
            <a:ext cx="1686947" cy="192444"/>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0" name="Rectangle 39"/>
          <p:cNvSpPr/>
          <p:nvPr/>
        </p:nvSpPr>
        <p:spPr>
          <a:xfrm>
            <a:off x="298694" y="4604094"/>
            <a:ext cx="1591044" cy="307777"/>
          </a:xfrm>
          <a:prstGeom prst="rect">
            <a:avLst/>
          </a:prstGeom>
        </p:spPr>
        <p:txBody>
          <a:bodyPr wrap="square">
            <a:spAutoFit/>
          </a:bodyPr>
          <a:lstStyle/>
          <a:p>
            <a:pPr algn="ctr"/>
            <a:r>
              <a:rPr lang="fr-FR" sz="1400" dirty="0" smtClean="0"/>
              <a:t>Page Table pointer</a:t>
            </a:r>
            <a:endParaRPr lang="fr-FR" sz="1400" dirty="0"/>
          </a:p>
        </p:txBody>
      </p:sp>
      <p:cxnSp>
        <p:nvCxnSpPr>
          <p:cNvPr id="41" name="Curved Connector 72"/>
          <p:cNvCxnSpPr>
            <a:endCxn id="29" idx="1"/>
          </p:cNvCxnSpPr>
          <p:nvPr/>
        </p:nvCxnSpPr>
        <p:spPr>
          <a:xfrm rot="16200000" flipH="1">
            <a:off x="1308418" y="3015895"/>
            <a:ext cx="1779430" cy="1029752"/>
          </a:xfrm>
          <a:prstGeom prst="curvedConnector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1299247" y="3331023"/>
            <a:ext cx="646936" cy="523220"/>
          </a:xfrm>
          <a:prstGeom prst="rect">
            <a:avLst/>
          </a:prstGeom>
        </p:spPr>
        <p:txBody>
          <a:bodyPr wrap="square">
            <a:spAutoFit/>
          </a:bodyPr>
          <a:lstStyle/>
          <a:p>
            <a:r>
              <a:rPr lang="fr-FR" sz="1400" dirty="0" smtClean="0"/>
              <a:t>8 bits</a:t>
            </a:r>
          </a:p>
          <a:p>
            <a:r>
              <a:rPr lang="fr-FR" sz="1400" dirty="0" smtClean="0"/>
              <a:t>Index</a:t>
            </a:r>
          </a:p>
        </p:txBody>
      </p:sp>
      <p:sp>
        <p:nvSpPr>
          <p:cNvPr id="43" name="Rectangle 42"/>
          <p:cNvSpPr/>
          <p:nvPr/>
        </p:nvSpPr>
        <p:spPr>
          <a:xfrm>
            <a:off x="4860032" y="4077072"/>
            <a:ext cx="664018" cy="307777"/>
          </a:xfrm>
          <a:prstGeom prst="rect">
            <a:avLst/>
          </a:prstGeom>
        </p:spPr>
        <p:txBody>
          <a:bodyPr wrap="square">
            <a:spAutoFit/>
          </a:bodyPr>
          <a:lstStyle/>
          <a:p>
            <a:r>
              <a:rPr lang="fr-FR" sz="1400" dirty="0" smtClean="0"/>
              <a:t>4 bits</a:t>
            </a:r>
          </a:p>
        </p:txBody>
      </p:sp>
      <p:sp>
        <p:nvSpPr>
          <p:cNvPr id="44" name="Rectangle 43"/>
          <p:cNvSpPr/>
          <p:nvPr/>
        </p:nvSpPr>
        <p:spPr>
          <a:xfrm>
            <a:off x="4499992" y="2852936"/>
            <a:ext cx="664018" cy="307777"/>
          </a:xfrm>
          <a:prstGeom prst="rect">
            <a:avLst/>
          </a:prstGeom>
        </p:spPr>
        <p:txBody>
          <a:bodyPr wrap="square">
            <a:spAutoFit/>
          </a:bodyPr>
          <a:lstStyle/>
          <a:p>
            <a:r>
              <a:rPr lang="fr-FR" sz="1400" dirty="0" smtClean="0"/>
              <a:t>8 bits</a:t>
            </a:r>
          </a:p>
        </p:txBody>
      </p:sp>
      <p:sp>
        <p:nvSpPr>
          <p:cNvPr id="47" name="ZoneTexte 46"/>
          <p:cNvSpPr txBox="1"/>
          <p:nvPr/>
        </p:nvSpPr>
        <p:spPr>
          <a:xfrm>
            <a:off x="179512" y="4850576"/>
            <a:ext cx="2731838" cy="738664"/>
          </a:xfrm>
          <a:prstGeom prst="rect">
            <a:avLst/>
          </a:prstGeom>
          <a:noFill/>
        </p:spPr>
        <p:txBody>
          <a:bodyPr wrap="none" rtlCol="0">
            <a:spAutoFit/>
          </a:bodyPr>
          <a:lstStyle/>
          <a:p>
            <a:r>
              <a:rPr lang="fr-FR" sz="1400" dirty="0" smtClean="0"/>
              <a:t>@V : 240 =&gt; 0000 </a:t>
            </a:r>
            <a:r>
              <a:rPr lang="fr-FR" sz="1400" dirty="0" err="1" smtClean="0"/>
              <a:t>0000</a:t>
            </a:r>
            <a:r>
              <a:rPr lang="fr-FR" sz="1400" dirty="0" smtClean="0"/>
              <a:t> 1111 0000 </a:t>
            </a:r>
          </a:p>
          <a:p>
            <a:r>
              <a:rPr lang="fr-FR" sz="1400" dirty="0" smtClean="0"/>
              <a:t>n° Page = 0 =&gt; n° Cadre = 0011</a:t>
            </a:r>
          </a:p>
          <a:p>
            <a:r>
              <a:rPr lang="fr-FR" sz="1400" dirty="0" smtClean="0"/>
              <a:t>           Offset = 240 =&gt; 1111 0000</a:t>
            </a:r>
            <a:endParaRPr lang="fr-FR" sz="1400" dirty="0"/>
          </a:p>
        </p:txBody>
      </p:sp>
      <p:sp>
        <p:nvSpPr>
          <p:cNvPr id="49" name="ZoneTexte 48"/>
          <p:cNvSpPr txBox="1"/>
          <p:nvPr/>
        </p:nvSpPr>
        <p:spPr>
          <a:xfrm>
            <a:off x="251520" y="5445224"/>
            <a:ext cx="2372765" cy="307777"/>
          </a:xfrm>
          <a:prstGeom prst="rect">
            <a:avLst/>
          </a:prstGeom>
          <a:noFill/>
        </p:spPr>
        <p:txBody>
          <a:bodyPr wrap="none" rtlCol="0">
            <a:spAutoFit/>
          </a:bodyPr>
          <a:lstStyle/>
          <a:p>
            <a:r>
              <a:rPr lang="fr-FR" sz="1400" dirty="0" smtClean="0"/>
              <a:t>@R : 0011 1111 0000 =&gt; 1008</a:t>
            </a:r>
            <a:endParaRPr lang="fr-FR" sz="1400" dirty="0"/>
          </a:p>
        </p:txBody>
      </p:sp>
      <p:sp>
        <p:nvSpPr>
          <p:cNvPr id="50" name="ZoneTexte 49"/>
          <p:cNvSpPr txBox="1"/>
          <p:nvPr/>
        </p:nvSpPr>
        <p:spPr>
          <a:xfrm>
            <a:off x="179512" y="5733256"/>
            <a:ext cx="2578270" cy="738664"/>
          </a:xfrm>
          <a:prstGeom prst="rect">
            <a:avLst/>
          </a:prstGeom>
          <a:noFill/>
        </p:spPr>
        <p:txBody>
          <a:bodyPr wrap="none" rtlCol="0">
            <a:spAutoFit/>
          </a:bodyPr>
          <a:lstStyle/>
          <a:p>
            <a:r>
              <a:rPr lang="fr-FR" sz="1400" dirty="0" smtClean="0"/>
              <a:t>@V : 546 =&gt; 0x0222</a:t>
            </a:r>
          </a:p>
          <a:p>
            <a:r>
              <a:rPr lang="fr-FR" sz="1400" dirty="0" smtClean="0"/>
              <a:t>n° Page = 0x2 =&gt; n° Cadre = 0000</a:t>
            </a:r>
          </a:p>
          <a:p>
            <a:r>
              <a:rPr lang="fr-FR" sz="1400" dirty="0" smtClean="0"/>
              <a:t>           Offset = 0x22</a:t>
            </a:r>
            <a:endParaRPr lang="fr-FR" sz="1400" dirty="0"/>
          </a:p>
        </p:txBody>
      </p:sp>
      <p:sp>
        <p:nvSpPr>
          <p:cNvPr id="52" name="ZoneTexte 51"/>
          <p:cNvSpPr txBox="1"/>
          <p:nvPr/>
        </p:nvSpPr>
        <p:spPr>
          <a:xfrm>
            <a:off x="323528" y="6309320"/>
            <a:ext cx="1548822" cy="307777"/>
          </a:xfrm>
          <a:prstGeom prst="rect">
            <a:avLst/>
          </a:prstGeom>
          <a:noFill/>
        </p:spPr>
        <p:txBody>
          <a:bodyPr wrap="none" rtlCol="0">
            <a:spAutoFit/>
          </a:bodyPr>
          <a:lstStyle/>
          <a:p>
            <a:r>
              <a:rPr lang="fr-FR" sz="1400" dirty="0" smtClean="0"/>
              <a:t>@R : 0x0022 =&gt; 34</a:t>
            </a:r>
            <a:endParaRPr lang="fr-FR" sz="1400" dirty="0"/>
          </a:p>
        </p:txBody>
      </p:sp>
      <p:sp>
        <p:nvSpPr>
          <p:cNvPr id="53" name="ZoneTexte 52"/>
          <p:cNvSpPr txBox="1"/>
          <p:nvPr/>
        </p:nvSpPr>
        <p:spPr>
          <a:xfrm>
            <a:off x="4499992" y="4850576"/>
            <a:ext cx="2408352" cy="738664"/>
          </a:xfrm>
          <a:prstGeom prst="rect">
            <a:avLst/>
          </a:prstGeom>
          <a:noFill/>
        </p:spPr>
        <p:txBody>
          <a:bodyPr wrap="none" rtlCol="0">
            <a:spAutoFit/>
          </a:bodyPr>
          <a:lstStyle/>
          <a:p>
            <a:r>
              <a:rPr lang="fr-FR" sz="1400" dirty="0" smtClean="0"/>
              <a:t>@V : 1761 =&gt; 6 x 256 + 225</a:t>
            </a:r>
          </a:p>
          <a:p>
            <a:r>
              <a:rPr lang="fr-FR" sz="1400" dirty="0" smtClean="0"/>
              <a:t>n° Page = 6 =&gt; n° Cadre = 0101</a:t>
            </a:r>
          </a:p>
          <a:p>
            <a:r>
              <a:rPr lang="fr-FR" sz="1400" dirty="0" smtClean="0"/>
              <a:t>           Offset = 225</a:t>
            </a:r>
            <a:endParaRPr lang="fr-FR" sz="1400" dirty="0"/>
          </a:p>
        </p:txBody>
      </p:sp>
      <p:sp>
        <p:nvSpPr>
          <p:cNvPr id="55" name="ZoneTexte 54"/>
          <p:cNvSpPr txBox="1"/>
          <p:nvPr/>
        </p:nvSpPr>
        <p:spPr>
          <a:xfrm>
            <a:off x="4572000" y="5445224"/>
            <a:ext cx="2074607" cy="307777"/>
          </a:xfrm>
          <a:prstGeom prst="rect">
            <a:avLst/>
          </a:prstGeom>
          <a:noFill/>
        </p:spPr>
        <p:txBody>
          <a:bodyPr wrap="none" rtlCol="0">
            <a:spAutoFit/>
          </a:bodyPr>
          <a:lstStyle/>
          <a:p>
            <a:r>
              <a:rPr lang="fr-FR" sz="1400" dirty="0" smtClean="0"/>
              <a:t>@R : 5 x 256 + 225 = 1505</a:t>
            </a:r>
            <a:endParaRPr lang="fr-FR" sz="1400" dirty="0"/>
          </a:p>
        </p:txBody>
      </p:sp>
      <p:sp>
        <p:nvSpPr>
          <p:cNvPr id="56" name="ZoneTexte 55"/>
          <p:cNvSpPr txBox="1"/>
          <p:nvPr/>
        </p:nvSpPr>
        <p:spPr>
          <a:xfrm>
            <a:off x="3923928" y="6093296"/>
            <a:ext cx="4608512" cy="307777"/>
          </a:xfrm>
          <a:prstGeom prst="rect">
            <a:avLst/>
          </a:prstGeom>
          <a:noFill/>
        </p:spPr>
        <p:txBody>
          <a:bodyPr wrap="square" rtlCol="0">
            <a:spAutoFit/>
          </a:bodyPr>
          <a:lstStyle/>
          <a:p>
            <a:r>
              <a:rPr lang="fr-FR" sz="1400" b="1" dirty="0" smtClean="0"/>
              <a:t>@V : 783 =&gt; Page 3 / Présence = 0 : Défaut de page </a:t>
            </a:r>
            <a:endParaRPr lang="fr-FR" sz="1400" b="1" dirty="0"/>
          </a:p>
        </p:txBody>
      </p:sp>
      <p:sp>
        <p:nvSpPr>
          <p:cNvPr id="57" name="ZoneTexte 56"/>
          <p:cNvSpPr txBox="1"/>
          <p:nvPr/>
        </p:nvSpPr>
        <p:spPr>
          <a:xfrm>
            <a:off x="3599384" y="5805264"/>
            <a:ext cx="5544616" cy="307777"/>
          </a:xfrm>
          <a:prstGeom prst="rect">
            <a:avLst/>
          </a:prstGeom>
          <a:noFill/>
        </p:spPr>
        <p:txBody>
          <a:bodyPr wrap="square" rtlCol="0">
            <a:spAutoFit/>
          </a:bodyPr>
          <a:lstStyle/>
          <a:p>
            <a:r>
              <a:rPr lang="fr-FR" sz="1400" b="1" dirty="0" smtClean="0"/>
              <a:t>@V : 2539 =&gt; Page 9 : Hors de l’espace virtuel d’adressage du processus</a:t>
            </a:r>
            <a:endParaRPr lang="fr-FR" sz="1400"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par>
                                <p:cTn id="65" presetID="10" presetClass="entr" presetSubtype="0" fill="hold"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1"/>
                                        </p:tgtEl>
                                        <p:attrNameLst>
                                          <p:attrName>style.visibility</p:attrName>
                                        </p:attrNameLst>
                                      </p:cBhvr>
                                      <p:to>
                                        <p:strVal val="visible"/>
                                      </p:to>
                                    </p:set>
                                    <p:animEffect transition="in" filter="fade">
                                      <p:cBhvr>
                                        <p:cTn id="90" dur="500"/>
                                        <p:tgtEl>
                                          <p:spTgt spid="4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fade">
                                      <p:cBhvr>
                                        <p:cTn id="93" dur="500"/>
                                        <p:tgtEl>
                                          <p:spTgt spid="4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500"/>
                                        <p:tgtEl>
                                          <p:spTgt spid="3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childTnLst>
                                </p:cTn>
                              </p:par>
                              <p:par>
                                <p:cTn id="102" presetID="10" presetClass="entr" presetSubtype="0" fill="hold"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5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7"/>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49"/>
                                        </p:tgtEl>
                                        <p:attrNameLst>
                                          <p:attrName>style.visibility</p:attrName>
                                        </p:attrNameLst>
                                      </p:cBhvr>
                                      <p:to>
                                        <p:strVal val="visible"/>
                                      </p:to>
                                    </p:set>
                                  </p:childTnLst>
                                </p:cTn>
                              </p:par>
                              <p:par>
                                <p:cTn id="114" presetID="1" presetClass="exit" presetSubtype="0" fill="hold" grpId="1" nodeType="withEffect">
                                  <p:stCondLst>
                                    <p:cond delay="0"/>
                                  </p:stCondLst>
                                  <p:childTnLst>
                                    <p:set>
                                      <p:cBhvr>
                                        <p:cTn id="115" dur="1" fill="hold">
                                          <p:stCondLst>
                                            <p:cond delay="0"/>
                                          </p:stCondLst>
                                        </p:cTn>
                                        <p:tgtEl>
                                          <p:spTgt spid="47"/>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49"/>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50"/>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52"/>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xit" presetSubtype="0" fill="hold" grpId="1" nodeType="clickEffect">
                                  <p:stCondLst>
                                    <p:cond delay="0"/>
                                  </p:stCondLst>
                                  <p:childTnLst>
                                    <p:set>
                                      <p:cBhvr>
                                        <p:cTn id="127" dur="1" fill="hold">
                                          <p:stCondLst>
                                            <p:cond delay="0"/>
                                          </p:stCondLst>
                                        </p:cTn>
                                        <p:tgtEl>
                                          <p:spTgt spid="52"/>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50"/>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childTnLst>
                                </p:cTn>
                              </p:par>
                              <p:par>
                                <p:cTn id="134" presetID="1" presetClass="entr" presetSubtype="0" fill="hold" grpId="0" nodeType="withEffect">
                                  <p:stCondLst>
                                    <p:cond delay="0"/>
                                  </p:stCondLst>
                                  <p:childTnLst>
                                    <p:set>
                                      <p:cBhvr>
                                        <p:cTn id="135" dur="1" fill="hold">
                                          <p:stCondLst>
                                            <p:cond delay="0"/>
                                          </p:stCondLst>
                                        </p:cTn>
                                        <p:tgtEl>
                                          <p:spTgt spid="55"/>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1" presetClass="exit" presetSubtype="0" fill="hold" grpId="2" nodeType="clickEffect">
                                  <p:stCondLst>
                                    <p:cond delay="0"/>
                                  </p:stCondLst>
                                  <p:childTnLst>
                                    <p:set>
                                      <p:cBhvr>
                                        <p:cTn id="139" dur="1" fill="hold">
                                          <p:stCondLst>
                                            <p:cond delay="0"/>
                                          </p:stCondLst>
                                        </p:cTn>
                                        <p:tgtEl>
                                          <p:spTgt spid="47"/>
                                        </p:tgtEl>
                                        <p:attrNameLst>
                                          <p:attrName>style.visibility</p:attrName>
                                        </p:attrNameLst>
                                      </p:cBhvr>
                                      <p:to>
                                        <p:strVal val="hidden"/>
                                      </p:to>
                                    </p:set>
                                  </p:childTnLst>
                                </p:cTn>
                              </p:par>
                              <p:par>
                                <p:cTn id="140" presetID="1" presetClass="exit" presetSubtype="0" fill="hold" grpId="2" nodeType="withEffect">
                                  <p:stCondLst>
                                    <p:cond delay="0"/>
                                  </p:stCondLst>
                                  <p:childTnLst>
                                    <p:set>
                                      <p:cBhvr>
                                        <p:cTn id="141" dur="1" fill="hold">
                                          <p:stCondLst>
                                            <p:cond delay="0"/>
                                          </p:stCondLst>
                                        </p:cTn>
                                        <p:tgtEl>
                                          <p:spTgt spid="49"/>
                                        </p:tgtEl>
                                        <p:attrNameLst>
                                          <p:attrName>style.visibility</p:attrName>
                                        </p:attrNameLst>
                                      </p:cBhvr>
                                      <p:to>
                                        <p:strVal val="hidden"/>
                                      </p:to>
                                    </p:set>
                                  </p:childTnLst>
                                </p:cTn>
                              </p:par>
                              <p:par>
                                <p:cTn id="142" presetID="1" presetClass="exit" presetSubtype="0" fill="hold" grpId="2" nodeType="withEffect">
                                  <p:stCondLst>
                                    <p:cond delay="0"/>
                                  </p:stCondLst>
                                  <p:childTnLst>
                                    <p:set>
                                      <p:cBhvr>
                                        <p:cTn id="143" dur="1" fill="hold">
                                          <p:stCondLst>
                                            <p:cond delay="0"/>
                                          </p:stCondLst>
                                        </p:cTn>
                                        <p:tgtEl>
                                          <p:spTgt spid="50"/>
                                        </p:tgtEl>
                                        <p:attrNameLst>
                                          <p:attrName>style.visibility</p:attrName>
                                        </p:attrNameLst>
                                      </p:cBhvr>
                                      <p:to>
                                        <p:strVal val="hidden"/>
                                      </p:to>
                                    </p:set>
                                  </p:childTnLst>
                                </p:cTn>
                              </p:par>
                              <p:par>
                                <p:cTn id="144" presetID="1" presetClass="exit" presetSubtype="0" fill="hold" grpId="2" nodeType="withEffect">
                                  <p:stCondLst>
                                    <p:cond delay="0"/>
                                  </p:stCondLst>
                                  <p:childTnLst>
                                    <p:set>
                                      <p:cBhvr>
                                        <p:cTn id="145" dur="1" fill="hold">
                                          <p:stCondLst>
                                            <p:cond delay="0"/>
                                          </p:stCondLst>
                                        </p:cTn>
                                        <p:tgtEl>
                                          <p:spTgt spid="52"/>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55"/>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53"/>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57"/>
                                        </p:tgtEl>
                                        <p:attrNameLst>
                                          <p:attrName>style.visibility</p:attrName>
                                        </p:attrNameLst>
                                      </p:cBhvr>
                                      <p:to>
                                        <p:strVal val="visible"/>
                                      </p:to>
                                    </p:set>
                                  </p:childTnLst>
                                </p:cTn>
                              </p:par>
                            </p:childTnLst>
                          </p:cTn>
                        </p:par>
                      </p:childTnLst>
                    </p:cTn>
                  </p:par>
                  <p:par>
                    <p:cTn id="154" fill="hold">
                      <p:stCondLst>
                        <p:cond delay="indefinite"/>
                      </p:stCondLst>
                      <p:childTnLst>
                        <p:par>
                          <p:cTn id="155" fill="hold">
                            <p:stCondLst>
                              <p:cond delay="0"/>
                            </p:stCondLst>
                            <p:childTnLst>
                              <p:par>
                                <p:cTn id="156" presetID="1" presetClass="entr" presetSubtype="0"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18" grpId="0" animBg="1"/>
      <p:bldP spid="19" grpId="0"/>
      <p:bldP spid="20" grpId="0" animBg="1"/>
      <p:bldP spid="21" grpId="0" animBg="1"/>
      <p:bldP spid="23" grpId="0" animBg="1"/>
      <p:bldP spid="26" grpId="0" animBg="1"/>
      <p:bldP spid="27" grpId="0"/>
      <p:bldP spid="28" grpId="0" animBg="1"/>
      <p:bldP spid="29" grpId="0" animBg="1"/>
      <p:bldP spid="30" grpId="0"/>
      <p:bldP spid="31" grpId="0"/>
      <p:bldP spid="33" grpId="0"/>
      <p:bldP spid="36" grpId="0"/>
      <p:bldP spid="39" grpId="0" animBg="1"/>
      <p:bldP spid="40" grpId="0"/>
      <p:bldP spid="42" grpId="0"/>
      <p:bldP spid="43" grpId="0"/>
      <p:bldP spid="44" grpId="0"/>
      <p:bldP spid="47" grpId="0"/>
      <p:bldP spid="47" grpId="1"/>
      <p:bldP spid="47" grpId="2"/>
      <p:bldP spid="49" grpId="0"/>
      <p:bldP spid="49" grpId="1"/>
      <p:bldP spid="49" grpId="2"/>
      <p:bldP spid="50" grpId="0"/>
      <p:bldP spid="50" grpId="1"/>
      <p:bldP spid="50" grpId="2"/>
      <p:bldP spid="52" grpId="0"/>
      <p:bldP spid="52" grpId="1"/>
      <p:bldP spid="52" grpId="2"/>
      <p:bldP spid="53" grpId="0"/>
      <p:bldP spid="53" grpId="1"/>
      <p:bldP spid="55" grpId="0"/>
      <p:bldP spid="55" grpId="1"/>
      <p:bldP spid="56"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02631" y="3840568"/>
            <a:ext cx="1277481" cy="192444"/>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7" name="Rectangle 6"/>
          <p:cNvSpPr/>
          <p:nvPr/>
        </p:nvSpPr>
        <p:spPr>
          <a:xfrm>
            <a:off x="2235102" y="3384258"/>
            <a:ext cx="1308368" cy="523220"/>
          </a:xfrm>
          <a:prstGeom prst="rect">
            <a:avLst/>
          </a:prstGeom>
        </p:spPr>
        <p:txBody>
          <a:bodyPr wrap="square">
            <a:spAutoFit/>
          </a:bodyPr>
          <a:lstStyle/>
          <a:p>
            <a:pPr algn="ctr"/>
            <a:r>
              <a:rPr lang="fr-FR" sz="1400" dirty="0" smtClean="0"/>
              <a:t>Table</a:t>
            </a:r>
          </a:p>
          <a:p>
            <a:pPr algn="ctr"/>
            <a:r>
              <a:rPr lang="fr-FR" sz="1400" dirty="0" smtClean="0"/>
              <a:t>(20bits)</a:t>
            </a:r>
            <a:endParaRPr lang="fr-FR" sz="1400" dirty="0"/>
          </a:p>
        </p:txBody>
      </p:sp>
      <p:sp>
        <p:nvSpPr>
          <p:cNvPr id="9" name="Rectangle 8"/>
          <p:cNvSpPr/>
          <p:nvPr/>
        </p:nvSpPr>
        <p:spPr>
          <a:xfrm>
            <a:off x="3633467" y="3391199"/>
            <a:ext cx="2143251" cy="523220"/>
          </a:xfrm>
          <a:prstGeom prst="rect">
            <a:avLst/>
          </a:prstGeom>
        </p:spPr>
        <p:txBody>
          <a:bodyPr wrap="square">
            <a:spAutoFit/>
          </a:bodyPr>
          <a:lstStyle/>
          <a:p>
            <a:pPr algn="ctr"/>
            <a:r>
              <a:rPr lang="fr-FR" sz="1400" dirty="0" smtClean="0"/>
              <a:t>Offset </a:t>
            </a:r>
          </a:p>
          <a:p>
            <a:pPr algn="ctr"/>
            <a:r>
              <a:rPr lang="fr-FR" sz="1400" dirty="0" smtClean="0"/>
              <a:t>(12bits = 4Kbytes pages)</a:t>
            </a:r>
            <a:endParaRPr lang="fr-FR" sz="1400" dirty="0"/>
          </a:p>
        </p:txBody>
      </p:sp>
      <p:sp>
        <p:nvSpPr>
          <p:cNvPr id="10" name="Right Brace 16"/>
          <p:cNvSpPr/>
          <p:nvPr/>
        </p:nvSpPr>
        <p:spPr>
          <a:xfrm rot="16200000">
            <a:off x="3414335" y="1339453"/>
            <a:ext cx="359699" cy="4030313"/>
          </a:xfrm>
          <a:prstGeom prst="rightBrace">
            <a:avLst>
              <a:gd name="adj1" fmla="val 42850"/>
              <a:gd name="adj2" fmla="val 48673"/>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11" name="Rectangle 10"/>
          <p:cNvSpPr/>
          <p:nvPr/>
        </p:nvSpPr>
        <p:spPr>
          <a:xfrm>
            <a:off x="2515132" y="2897763"/>
            <a:ext cx="1985918" cy="307777"/>
          </a:xfrm>
          <a:prstGeom prst="rect">
            <a:avLst/>
          </a:prstGeom>
        </p:spPr>
        <p:txBody>
          <a:bodyPr wrap="square">
            <a:spAutoFit/>
          </a:bodyPr>
          <a:lstStyle/>
          <a:p>
            <a:pPr algn="ctr"/>
            <a:r>
              <a:rPr lang="fr-FR" sz="1400" b="1" dirty="0" err="1" smtClean="0"/>
              <a:t>Linear</a:t>
            </a:r>
            <a:r>
              <a:rPr lang="fr-FR" sz="1400" b="1" dirty="0" smtClean="0"/>
              <a:t> </a:t>
            </a:r>
            <a:r>
              <a:rPr lang="fr-FR" sz="1400" b="1" dirty="0" err="1" smtClean="0"/>
              <a:t>Address</a:t>
            </a:r>
            <a:r>
              <a:rPr lang="fr-FR" sz="1400" b="1" dirty="0" smtClean="0"/>
              <a:t> (32bits)</a:t>
            </a:r>
            <a:endParaRPr lang="fr-FR" sz="1400" b="1" dirty="0"/>
          </a:p>
        </p:txBody>
      </p:sp>
      <p:sp>
        <p:nvSpPr>
          <p:cNvPr id="12" name="Rectangle 11"/>
          <p:cNvSpPr/>
          <p:nvPr/>
        </p:nvSpPr>
        <p:spPr>
          <a:xfrm>
            <a:off x="1579028" y="3840567"/>
            <a:ext cx="2673875" cy="195773"/>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0" name="Rounded Rectangle 43"/>
          <p:cNvSpPr/>
          <p:nvPr/>
        </p:nvSpPr>
        <p:spPr>
          <a:xfrm>
            <a:off x="2803017" y="4725144"/>
            <a:ext cx="1311741" cy="1411173"/>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1" name="Folded Corner 44"/>
          <p:cNvSpPr/>
          <p:nvPr/>
        </p:nvSpPr>
        <p:spPr>
          <a:xfrm>
            <a:off x="2857025" y="5682260"/>
            <a:ext cx="1163010" cy="267020"/>
          </a:xfrm>
          <a:prstGeom prst="foldedCorner">
            <a:avLst/>
          </a:prstGeom>
          <a:solidFill>
            <a:srgbClr val="FFFFCC"/>
          </a:solidFill>
          <a:ln>
            <a:solidFill>
              <a:schemeClr val="accent6">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2" name="Rectangle 21"/>
          <p:cNvSpPr/>
          <p:nvPr/>
        </p:nvSpPr>
        <p:spPr>
          <a:xfrm>
            <a:off x="2726093" y="5157192"/>
            <a:ext cx="1428444" cy="523220"/>
          </a:xfrm>
          <a:prstGeom prst="rect">
            <a:avLst/>
          </a:prstGeom>
        </p:spPr>
        <p:txBody>
          <a:bodyPr wrap="square">
            <a:spAutoFit/>
          </a:bodyPr>
          <a:lstStyle/>
          <a:p>
            <a:pPr algn="ctr"/>
            <a:r>
              <a:rPr lang="fr-FR" sz="1400" dirty="0" smtClean="0"/>
              <a:t>Page Table Entry</a:t>
            </a:r>
          </a:p>
          <a:p>
            <a:pPr algn="ctr"/>
            <a:r>
              <a:rPr lang="fr-FR" sz="1400" dirty="0" smtClean="0"/>
              <a:t>(32bits = 4bytes)</a:t>
            </a:r>
            <a:endParaRPr lang="fr-FR" sz="1400" dirty="0"/>
          </a:p>
        </p:txBody>
      </p:sp>
      <p:sp>
        <p:nvSpPr>
          <p:cNvPr id="23" name="Rectangle 22"/>
          <p:cNvSpPr/>
          <p:nvPr/>
        </p:nvSpPr>
        <p:spPr>
          <a:xfrm>
            <a:off x="2857025" y="5657424"/>
            <a:ext cx="664018" cy="307777"/>
          </a:xfrm>
          <a:prstGeom prst="rect">
            <a:avLst/>
          </a:prstGeom>
        </p:spPr>
        <p:txBody>
          <a:bodyPr wrap="square">
            <a:spAutoFit/>
          </a:bodyPr>
          <a:lstStyle/>
          <a:p>
            <a:r>
              <a:rPr lang="fr-FR" sz="1400" dirty="0" smtClean="0"/>
              <a:t>20bits</a:t>
            </a:r>
          </a:p>
        </p:txBody>
      </p:sp>
      <p:cxnSp>
        <p:nvCxnSpPr>
          <p:cNvPr id="24" name="Straight Connector 47"/>
          <p:cNvCxnSpPr/>
          <p:nvPr/>
        </p:nvCxnSpPr>
        <p:spPr>
          <a:xfrm>
            <a:off x="3568051" y="5689963"/>
            <a:ext cx="0" cy="22312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500961" y="5682259"/>
            <a:ext cx="566983" cy="307777"/>
          </a:xfrm>
          <a:prstGeom prst="rect">
            <a:avLst/>
          </a:prstGeom>
        </p:spPr>
        <p:txBody>
          <a:bodyPr wrap="square">
            <a:spAutoFit/>
          </a:bodyPr>
          <a:lstStyle/>
          <a:p>
            <a:r>
              <a:rPr lang="fr-FR" sz="1400" b="1" dirty="0" err="1" smtClean="0"/>
              <a:t>Misc</a:t>
            </a:r>
            <a:endParaRPr lang="fr-FR" sz="1400" b="1" dirty="0" smtClean="0"/>
          </a:p>
        </p:txBody>
      </p:sp>
      <p:cxnSp>
        <p:nvCxnSpPr>
          <p:cNvPr id="26" name="Curved Connector 50"/>
          <p:cNvCxnSpPr>
            <a:stCxn id="6" idx="2"/>
          </p:cNvCxnSpPr>
          <p:nvPr/>
        </p:nvCxnSpPr>
        <p:spPr>
          <a:xfrm rot="16200000" flipH="1">
            <a:off x="5012501" y="3961882"/>
            <a:ext cx="901269" cy="1043527"/>
          </a:xfrm>
          <a:prstGeom prst="curvedConnector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54"/>
          <p:cNvCxnSpPr>
            <a:stCxn id="21" idx="3"/>
          </p:cNvCxnSpPr>
          <p:nvPr/>
        </p:nvCxnSpPr>
        <p:spPr>
          <a:xfrm flipV="1">
            <a:off x="4020035" y="5239124"/>
            <a:ext cx="1964865" cy="576646"/>
          </a:xfrm>
          <a:prstGeom prst="curvedConnector3">
            <a:avLst>
              <a:gd name="adj1" fmla="val 50000"/>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715175" y="4010726"/>
            <a:ext cx="1428444" cy="738664"/>
          </a:xfrm>
          <a:prstGeom prst="rect">
            <a:avLst/>
          </a:prstGeom>
        </p:spPr>
        <p:txBody>
          <a:bodyPr wrap="square">
            <a:spAutoFit/>
          </a:bodyPr>
          <a:lstStyle/>
          <a:p>
            <a:pPr algn="ctr"/>
            <a:r>
              <a:rPr lang="fr-FR" sz="1400" dirty="0" smtClean="0"/>
              <a:t>Page Table</a:t>
            </a:r>
          </a:p>
          <a:p>
            <a:pPr algn="ctr"/>
            <a:r>
              <a:rPr lang="fr-FR" sz="1400" dirty="0" smtClean="0"/>
              <a:t>1M entry</a:t>
            </a:r>
          </a:p>
          <a:p>
            <a:pPr algn="ctr"/>
            <a:r>
              <a:rPr lang="fr-FR" sz="1400" dirty="0" smtClean="0"/>
              <a:t>(</a:t>
            </a:r>
            <a:r>
              <a:rPr lang="fr-FR" sz="1400" b="1" dirty="0" smtClean="0">
                <a:solidFill>
                  <a:srgbClr val="FF0000"/>
                </a:solidFill>
              </a:rPr>
              <a:t>4Mbytes</a:t>
            </a:r>
            <a:r>
              <a:rPr lang="fr-FR" sz="1400" dirty="0" smtClean="0"/>
              <a:t>)</a:t>
            </a:r>
            <a:endParaRPr lang="fr-FR" sz="1400" dirty="0"/>
          </a:p>
        </p:txBody>
      </p:sp>
      <p:pic>
        <p:nvPicPr>
          <p:cNvPr id="29" name="Picture 6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2573743" y="4645197"/>
            <a:ext cx="1918564" cy="289081"/>
          </a:xfrm>
          <a:prstGeom prst="rect">
            <a:avLst/>
          </a:prstGeom>
          <a:ln>
            <a:solidFill>
              <a:schemeClr val="accent1">
                <a:lumMod val="20000"/>
                <a:lumOff val="80000"/>
              </a:schemeClr>
            </a:solidFill>
          </a:ln>
          <a:effectLst>
            <a:softEdge rad="63500"/>
          </a:effectLst>
        </p:spPr>
      </p:pic>
      <p:cxnSp>
        <p:nvCxnSpPr>
          <p:cNvPr id="30" name="Straight Arrow Connector 63"/>
          <p:cNvCxnSpPr>
            <a:stCxn id="31" idx="3"/>
          </p:cNvCxnSpPr>
          <p:nvPr/>
        </p:nvCxnSpPr>
        <p:spPr>
          <a:xfrm flipV="1">
            <a:off x="2087930" y="6136318"/>
            <a:ext cx="715088" cy="1560"/>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00983" y="6041656"/>
            <a:ext cx="1686947" cy="192444"/>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32" name="Rectangle 31"/>
          <p:cNvSpPr/>
          <p:nvPr/>
        </p:nvSpPr>
        <p:spPr>
          <a:xfrm>
            <a:off x="442710" y="5999378"/>
            <a:ext cx="1591044" cy="307777"/>
          </a:xfrm>
          <a:prstGeom prst="rect">
            <a:avLst/>
          </a:prstGeom>
        </p:spPr>
        <p:txBody>
          <a:bodyPr wrap="square">
            <a:spAutoFit/>
          </a:bodyPr>
          <a:lstStyle/>
          <a:p>
            <a:pPr algn="ctr"/>
            <a:r>
              <a:rPr lang="fr-FR" sz="1400" dirty="0" smtClean="0"/>
              <a:t>Page Table pointer</a:t>
            </a:r>
            <a:endParaRPr lang="fr-FR" sz="1400" dirty="0"/>
          </a:p>
        </p:txBody>
      </p:sp>
      <p:cxnSp>
        <p:nvCxnSpPr>
          <p:cNvPr id="33" name="Curved Connector 72"/>
          <p:cNvCxnSpPr>
            <a:endCxn id="21" idx="1"/>
          </p:cNvCxnSpPr>
          <p:nvPr/>
        </p:nvCxnSpPr>
        <p:spPr>
          <a:xfrm rot="16200000" flipH="1">
            <a:off x="1452434" y="4411179"/>
            <a:ext cx="1779430" cy="1029752"/>
          </a:xfrm>
          <a:prstGeom prst="curvedConnector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443263" y="4726307"/>
            <a:ext cx="646936" cy="523220"/>
          </a:xfrm>
          <a:prstGeom prst="rect">
            <a:avLst/>
          </a:prstGeom>
        </p:spPr>
        <p:txBody>
          <a:bodyPr wrap="square">
            <a:spAutoFit/>
          </a:bodyPr>
          <a:lstStyle/>
          <a:p>
            <a:r>
              <a:rPr lang="fr-FR" sz="1400" dirty="0" smtClean="0"/>
              <a:t>20bits</a:t>
            </a:r>
          </a:p>
          <a:p>
            <a:r>
              <a:rPr lang="fr-FR" sz="1400" dirty="0" smtClean="0"/>
              <a:t>Index</a:t>
            </a:r>
          </a:p>
        </p:txBody>
      </p:sp>
      <p:sp>
        <p:nvSpPr>
          <p:cNvPr id="35" name="Rectangle 34"/>
          <p:cNvSpPr/>
          <p:nvPr/>
        </p:nvSpPr>
        <p:spPr>
          <a:xfrm>
            <a:off x="4927001" y="5376086"/>
            <a:ext cx="664018" cy="307777"/>
          </a:xfrm>
          <a:prstGeom prst="rect">
            <a:avLst/>
          </a:prstGeom>
        </p:spPr>
        <p:txBody>
          <a:bodyPr wrap="square">
            <a:spAutoFit/>
          </a:bodyPr>
          <a:lstStyle/>
          <a:p>
            <a:r>
              <a:rPr lang="fr-FR" sz="1400" dirty="0" smtClean="0"/>
              <a:t>20bits</a:t>
            </a:r>
          </a:p>
        </p:txBody>
      </p:sp>
      <p:sp>
        <p:nvSpPr>
          <p:cNvPr id="36" name="Rectangle 35"/>
          <p:cNvSpPr/>
          <p:nvPr/>
        </p:nvSpPr>
        <p:spPr>
          <a:xfrm>
            <a:off x="4572000" y="4403142"/>
            <a:ext cx="664018" cy="307777"/>
          </a:xfrm>
          <a:prstGeom prst="rect">
            <a:avLst/>
          </a:prstGeom>
        </p:spPr>
        <p:txBody>
          <a:bodyPr wrap="square">
            <a:spAutoFit/>
          </a:bodyPr>
          <a:lstStyle/>
          <a:p>
            <a:r>
              <a:rPr lang="fr-FR" sz="1400" dirty="0" smtClean="0"/>
              <a:t>12bits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10"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animBg="1"/>
      <p:bldP spid="11" grpId="0"/>
      <p:bldP spid="12" grpId="0" animBg="1"/>
      <p:bldP spid="20" grpId="0" animBg="1"/>
      <p:bldP spid="21" grpId="0" animBg="1"/>
      <p:bldP spid="22" grpId="0"/>
      <p:bldP spid="23" grpId="0"/>
      <p:bldP spid="25" grpId="0"/>
      <p:bldP spid="28" grpId="0"/>
      <p:bldP spid="31" grpId="0" animBg="1"/>
      <p:bldP spid="32" grpId="0"/>
      <p:bldP spid="34" grpId="0"/>
      <p:bldP spid="35"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Introduction - terminologie</a:t>
            </a:r>
            <a:endParaRPr kumimoji="0" lang="fr-FR"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endParaRPr lang="fr-FR" sz="2400" dirty="0"/>
          </a:p>
        </p:txBody>
      </p:sp>
      <p:pic>
        <p:nvPicPr>
          <p:cNvPr id="1026" name="Picture 2"/>
          <p:cNvPicPr>
            <a:picLocks noChangeAspect="1" noChangeArrowheads="1"/>
          </p:cNvPicPr>
          <p:nvPr/>
        </p:nvPicPr>
        <p:blipFill>
          <a:blip r:embed="rId2" cstate="print"/>
          <a:srcRect/>
          <a:stretch>
            <a:fillRect/>
          </a:stretch>
        </p:blipFill>
        <p:spPr bwMode="auto">
          <a:xfrm>
            <a:off x="323528" y="1196752"/>
            <a:ext cx="8362950" cy="2724150"/>
          </a:xfrm>
          <a:prstGeom prst="rect">
            <a:avLst/>
          </a:prstGeom>
          <a:noFill/>
          <a:ln w="9525">
            <a:noFill/>
            <a:miter lim="800000"/>
            <a:headEnd/>
            <a:tailEnd/>
          </a:ln>
        </p:spPr>
      </p:pic>
      <p:sp>
        <p:nvSpPr>
          <p:cNvPr id="10" name="ZoneTexte 9"/>
          <p:cNvSpPr txBox="1"/>
          <p:nvPr/>
        </p:nvSpPr>
        <p:spPr>
          <a:xfrm>
            <a:off x="683568" y="4293096"/>
            <a:ext cx="7909538" cy="2215991"/>
          </a:xfrm>
          <a:prstGeom prst="rect">
            <a:avLst/>
          </a:prstGeom>
          <a:noFill/>
        </p:spPr>
        <p:txBody>
          <a:bodyPr wrap="none" rtlCol="0">
            <a:spAutoFit/>
          </a:bodyPr>
          <a:lstStyle/>
          <a:p>
            <a:pPr marL="269875" indent="-269875">
              <a:buFont typeface="Arial" pitchFamily="34" charset="0"/>
              <a:buChar char="•"/>
            </a:pPr>
            <a:r>
              <a:rPr lang="fr-FR" sz="2400" dirty="0" smtClean="0">
                <a:solidFill>
                  <a:srgbClr val="002060"/>
                </a:solidFill>
              </a:rPr>
              <a:t>Mise en œuvre électronique simple.</a:t>
            </a:r>
          </a:p>
          <a:p>
            <a:pPr marL="269875" indent="-269875">
              <a:buFont typeface="Arial" pitchFamily="34" charset="0"/>
              <a:buChar char="•"/>
            </a:pPr>
            <a:r>
              <a:rPr lang="fr-FR" sz="2400" dirty="0" smtClean="0">
                <a:solidFill>
                  <a:srgbClr val="002060"/>
                </a:solidFill>
              </a:rPr>
              <a:t>Déterminisme et fiabilité de fonctionnement.</a:t>
            </a:r>
          </a:p>
          <a:p>
            <a:pPr marL="269875" indent="-269875">
              <a:buFont typeface="Arial" pitchFamily="34" charset="0"/>
              <a:buChar char="•"/>
            </a:pPr>
            <a:r>
              <a:rPr lang="fr-FR" sz="2400" dirty="0" smtClean="0">
                <a:solidFill>
                  <a:srgbClr val="002060"/>
                </a:solidFill>
              </a:rPr>
              <a:t>Généralement pas de système d'exploitation </a:t>
            </a:r>
            <a:r>
              <a:rPr lang="fr-FR" dirty="0" smtClean="0"/>
              <a:t>(ou minimal).</a:t>
            </a:r>
          </a:p>
          <a:p>
            <a:pPr marL="269875" indent="-269875">
              <a:buFont typeface="Arial" pitchFamily="34" charset="0"/>
              <a:buChar char="•"/>
            </a:pPr>
            <a:r>
              <a:rPr lang="fr-FR" sz="2400" dirty="0" smtClean="0">
                <a:solidFill>
                  <a:srgbClr val="002060"/>
                </a:solidFill>
              </a:rPr>
              <a:t>Nombreux fabricants : </a:t>
            </a:r>
          </a:p>
          <a:p>
            <a:pPr marL="630238" indent="-269875">
              <a:buFont typeface="Arial" pitchFamily="34" charset="0"/>
              <a:buChar char="•"/>
            </a:pPr>
            <a:r>
              <a:rPr lang="fr-FR" sz="2400" dirty="0" err="1" smtClean="0">
                <a:solidFill>
                  <a:srgbClr val="002060"/>
                </a:solidFill>
              </a:rPr>
              <a:t>Atmel</a:t>
            </a:r>
            <a:r>
              <a:rPr lang="fr-FR" sz="2400" dirty="0" smtClean="0">
                <a:solidFill>
                  <a:srgbClr val="002060"/>
                </a:solidFill>
              </a:rPr>
              <a:t>, </a:t>
            </a:r>
            <a:r>
              <a:rPr lang="fr-FR" sz="2400" dirty="0" err="1" smtClean="0">
                <a:solidFill>
                  <a:srgbClr val="002060"/>
                </a:solidFill>
              </a:rPr>
              <a:t>Freescale</a:t>
            </a:r>
            <a:r>
              <a:rPr lang="fr-FR" sz="2400" dirty="0" smtClean="0">
                <a:solidFill>
                  <a:srgbClr val="002060"/>
                </a:solidFill>
              </a:rPr>
              <a:t>, Hitachi, Intel, </a:t>
            </a:r>
            <a:r>
              <a:rPr lang="fr-FR" sz="2400" dirty="0" err="1" smtClean="0">
                <a:solidFill>
                  <a:srgbClr val="002060"/>
                </a:solidFill>
              </a:rPr>
              <a:t>Microchip</a:t>
            </a:r>
            <a:r>
              <a:rPr lang="fr-FR" sz="2400" dirty="0" smtClean="0">
                <a:solidFill>
                  <a:srgbClr val="002060"/>
                </a:solidFill>
              </a:rPr>
              <a:t>, </a:t>
            </a:r>
            <a:r>
              <a:rPr lang="fr-FR" sz="2400" dirty="0" err="1" smtClean="0">
                <a:solidFill>
                  <a:srgbClr val="002060"/>
                </a:solidFill>
              </a:rPr>
              <a:t>STMicro</a:t>
            </a:r>
            <a:r>
              <a:rPr lang="fr-FR" sz="2400" dirty="0" smtClean="0">
                <a:solidFill>
                  <a:srgbClr val="002060"/>
                </a:solidFill>
              </a:rPr>
              <a:t>, TI, ...</a:t>
            </a:r>
          </a:p>
          <a:p>
            <a:pPr marL="269875" indent="-269875">
              <a:buFont typeface="Arial" pitchFamily="34" charset="0"/>
              <a:buChar char="•"/>
            </a:pPr>
            <a:endParaRPr lang="fr-FR"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52" name="Rectangle 51"/>
          <p:cNvSpPr/>
          <p:nvPr/>
        </p:nvSpPr>
        <p:spPr>
          <a:xfrm>
            <a:off x="179512" y="1628800"/>
            <a:ext cx="8964488" cy="3570208"/>
          </a:xfrm>
          <a:prstGeom prst="rect">
            <a:avLst/>
          </a:prstGeom>
        </p:spPr>
        <p:txBody>
          <a:bodyPr wrap="square">
            <a:spAutoFit/>
          </a:bodyPr>
          <a:lstStyle/>
          <a:p>
            <a:r>
              <a:rPr lang="fr-FR" sz="2400" b="1" dirty="0" smtClean="0">
                <a:solidFill>
                  <a:srgbClr val="002060"/>
                </a:solidFill>
                <a:sym typeface="Wingdings"/>
              </a:rPr>
              <a:t>Problèmes majeurs de la construction des ordinateurs:</a:t>
            </a:r>
          </a:p>
          <a:p>
            <a:endParaRPr lang="fr-FR" sz="2400" dirty="0" smtClean="0">
              <a:solidFill>
                <a:srgbClr val="002060"/>
              </a:solidFill>
              <a:sym typeface="Wingdings"/>
            </a:endParaRPr>
          </a:p>
          <a:p>
            <a:pPr marL="360363" indent="-360363">
              <a:buFont typeface="Arial" pitchFamily="34" charset="0"/>
              <a:buChar char="•"/>
            </a:pPr>
            <a:r>
              <a:rPr lang="fr-FR" sz="2400" dirty="0" smtClean="0">
                <a:solidFill>
                  <a:srgbClr val="002060"/>
                </a:solidFill>
                <a:sym typeface="Wingdings"/>
              </a:rPr>
              <a:t>La table des pages est extrêmement grande.</a:t>
            </a:r>
          </a:p>
          <a:p>
            <a:pPr marL="1079500" indent="-360363">
              <a:buFont typeface="Arial" pitchFamily="34" charset="0"/>
              <a:buChar char="•"/>
            </a:pPr>
            <a:r>
              <a:rPr lang="fr-FR" sz="2400" dirty="0" smtClean="0">
                <a:solidFill>
                  <a:srgbClr val="002060"/>
                </a:solidFill>
                <a:sym typeface="Wingdings"/>
              </a:rPr>
              <a:t>Ordinateurs modernes : adresses virtuelles d’au moins 32 bits.</a:t>
            </a:r>
          </a:p>
          <a:p>
            <a:pPr marL="719138"/>
            <a:r>
              <a:rPr lang="fr-FR" sz="2400" dirty="0" smtClean="0">
                <a:solidFill>
                  <a:srgbClr val="002060"/>
                </a:solidFill>
                <a:sym typeface="Wingdings"/>
              </a:rPr>
              <a:t>=&gt; Table de pages avec plus de un million d’entrées!</a:t>
            </a:r>
          </a:p>
          <a:p>
            <a:pPr marL="360363" indent="-360363">
              <a:spcBef>
                <a:spcPts val="1200"/>
              </a:spcBef>
              <a:buFont typeface="Arial" pitchFamily="34" charset="0"/>
              <a:buChar char="•"/>
            </a:pPr>
            <a:r>
              <a:rPr lang="fr-FR" sz="2400" dirty="0" smtClean="0">
                <a:solidFill>
                  <a:srgbClr val="002060"/>
                </a:solidFill>
                <a:sym typeface="Wingdings"/>
              </a:rPr>
              <a:t>Chaque processus a besoin de sa propre table de pages.</a:t>
            </a:r>
          </a:p>
          <a:p>
            <a:pPr marL="1079500" indent="-360363">
              <a:buFont typeface="Arial" pitchFamily="34" charset="0"/>
              <a:buChar char="•"/>
            </a:pPr>
            <a:r>
              <a:rPr lang="fr-FR" sz="2400" dirty="0" smtClean="0">
                <a:solidFill>
                  <a:srgbClr val="002060"/>
                </a:solidFill>
                <a:sym typeface="Wingdings"/>
              </a:rPr>
              <a:t>La correspondance doit être rapide.</a:t>
            </a:r>
          </a:p>
          <a:p>
            <a:pPr marL="1079500" indent="-360363">
              <a:buFont typeface="Arial" pitchFamily="34" charset="0"/>
              <a:buChar char="•"/>
            </a:pPr>
            <a:r>
              <a:rPr lang="fr-FR" sz="2400" dirty="0" smtClean="0">
                <a:solidFill>
                  <a:srgbClr val="002060"/>
                </a:solidFill>
                <a:sym typeface="Wingdings"/>
              </a:rPr>
              <a:t>Pour chaque instruction il est nécessaire de faire référence à la table des pages 1 fois, 2 fois et parfois plus.</a:t>
            </a:r>
            <a:endParaRPr lang="fr-FR" sz="2400" dirty="0">
              <a:solidFill>
                <a:srgbClr val="002060"/>
              </a:solidFill>
              <a:sym typeface="Wingdings"/>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52" name="Rectangle 51"/>
          <p:cNvSpPr/>
          <p:nvPr/>
        </p:nvSpPr>
        <p:spPr>
          <a:xfrm>
            <a:off x="179512" y="1196752"/>
            <a:ext cx="8964488" cy="1938992"/>
          </a:xfrm>
          <a:prstGeom prst="rect">
            <a:avLst/>
          </a:prstGeom>
        </p:spPr>
        <p:txBody>
          <a:bodyPr wrap="square">
            <a:spAutoFit/>
          </a:bodyPr>
          <a:lstStyle/>
          <a:p>
            <a:r>
              <a:rPr lang="fr-FR" sz="2400" b="1" dirty="0" smtClean="0">
                <a:solidFill>
                  <a:srgbClr val="002060"/>
                </a:solidFill>
                <a:sym typeface="Wingdings"/>
              </a:rPr>
              <a:t>Problème du mécanisme de pagination : </a:t>
            </a:r>
          </a:p>
          <a:p>
            <a:pPr marL="269875" indent="-269875">
              <a:buFont typeface="Arial" pitchFamily="34" charset="0"/>
              <a:buChar char="•"/>
            </a:pPr>
            <a:r>
              <a:rPr lang="fr-FR" sz="2400" dirty="0" smtClean="0">
                <a:solidFill>
                  <a:srgbClr val="002060"/>
                </a:solidFill>
                <a:sym typeface="Wingdings"/>
              </a:rPr>
              <a:t>taille de la table des pages (4Mo).</a:t>
            </a:r>
          </a:p>
          <a:p>
            <a:pPr marL="269875" indent="-269875">
              <a:buFont typeface="Arial" pitchFamily="34" charset="0"/>
              <a:buChar char="•"/>
            </a:pPr>
            <a:r>
              <a:rPr lang="fr-FR" sz="2400" dirty="0" smtClean="0">
                <a:solidFill>
                  <a:srgbClr val="002060"/>
                </a:solidFill>
                <a:sym typeface="Wingdings"/>
              </a:rPr>
              <a:t>table est présente en mémoire principale.</a:t>
            </a:r>
          </a:p>
          <a:p>
            <a:pPr marL="269875" indent="-269875"/>
            <a:r>
              <a:rPr lang="fr-FR" sz="2400" b="1" dirty="0" smtClean="0">
                <a:solidFill>
                  <a:srgbClr val="002060"/>
                </a:solidFill>
                <a:sym typeface="Wingdings"/>
              </a:rPr>
              <a:t>Solution </a:t>
            </a:r>
            <a:r>
              <a:rPr lang="fr-FR" sz="2400" dirty="0" smtClean="0">
                <a:solidFill>
                  <a:srgbClr val="002060"/>
                </a:solidFill>
                <a:sym typeface="Wingdings"/>
              </a:rPr>
              <a:t>: utiliser une seconde table sauvant des pointeurs vers la tables des pages</a:t>
            </a:r>
            <a:endParaRPr lang="fr-FR" sz="2400" dirty="0">
              <a:solidFill>
                <a:srgbClr val="002060"/>
              </a:solidFill>
            </a:endParaRPr>
          </a:p>
        </p:txBody>
      </p:sp>
      <p:sp>
        <p:nvSpPr>
          <p:cNvPr id="47" name="Rounded Rectangle 7"/>
          <p:cNvSpPr/>
          <p:nvPr/>
        </p:nvSpPr>
        <p:spPr>
          <a:xfrm>
            <a:off x="6431012" y="3212976"/>
            <a:ext cx="1368456" cy="2574337"/>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48" name="ZoneTexte 61"/>
          <p:cNvSpPr txBox="1"/>
          <p:nvPr/>
        </p:nvSpPr>
        <p:spPr>
          <a:xfrm>
            <a:off x="6103136" y="2897812"/>
            <a:ext cx="1898848" cy="315164"/>
          </a:xfrm>
          <a:prstGeom prst="rect">
            <a:avLst/>
          </a:prstGeom>
          <a:noFill/>
        </p:spPr>
        <p:txBody>
          <a:bodyPr wrap="square" lIns="98755" tIns="49378" rIns="98755" bIns="49378">
            <a:spAutoFit/>
          </a:bodyPr>
          <a:lstStyle/>
          <a:p>
            <a:pPr algn="ctr" fontAlgn="auto">
              <a:spcBef>
                <a:spcPts val="0"/>
              </a:spcBef>
              <a:spcAft>
                <a:spcPts val="0"/>
              </a:spcAft>
              <a:defRPr/>
            </a:pPr>
            <a:r>
              <a:rPr lang="fr-FR" sz="1400" b="1" i="1" dirty="0" err="1" smtClean="0">
                <a:solidFill>
                  <a:schemeClr val="accent1">
                    <a:lumMod val="75000"/>
                  </a:schemeClr>
                </a:solidFill>
              </a:rPr>
              <a:t>Physical</a:t>
            </a:r>
            <a:r>
              <a:rPr lang="fr-FR" sz="1400" b="1" i="1" dirty="0" smtClean="0">
                <a:solidFill>
                  <a:schemeClr val="accent1">
                    <a:lumMod val="75000"/>
                  </a:schemeClr>
                </a:solidFill>
              </a:rPr>
              <a:t> </a:t>
            </a:r>
            <a:r>
              <a:rPr lang="fr-FR" sz="1400" b="1" i="1" dirty="0" err="1" smtClean="0">
                <a:solidFill>
                  <a:schemeClr val="accent1">
                    <a:lumMod val="75000"/>
                  </a:schemeClr>
                </a:solidFill>
              </a:rPr>
              <a:t>Address</a:t>
            </a:r>
            <a:r>
              <a:rPr lang="fr-FR" sz="1400" b="1" i="1" dirty="0" smtClean="0">
                <a:solidFill>
                  <a:schemeClr val="accent1">
                    <a:lumMod val="75000"/>
                  </a:schemeClr>
                </a:solidFill>
              </a:rPr>
              <a:t> </a:t>
            </a:r>
            <a:r>
              <a:rPr lang="fr-FR" sz="1400" b="1" i="1" dirty="0" err="1" smtClean="0">
                <a:solidFill>
                  <a:schemeClr val="accent1">
                    <a:lumMod val="75000"/>
                  </a:schemeClr>
                </a:solidFill>
              </a:rPr>
              <a:t>Space</a:t>
            </a:r>
            <a:endParaRPr lang="fr-FR" sz="1400" b="1" i="1" dirty="0" smtClean="0">
              <a:solidFill>
                <a:schemeClr val="accent1">
                  <a:lumMod val="75000"/>
                </a:schemeClr>
              </a:solidFill>
            </a:endParaRPr>
          </a:p>
        </p:txBody>
      </p:sp>
      <p:sp>
        <p:nvSpPr>
          <p:cNvPr id="49" name="Rectangle 48"/>
          <p:cNvSpPr/>
          <p:nvPr/>
        </p:nvSpPr>
        <p:spPr>
          <a:xfrm>
            <a:off x="3390564" y="3852573"/>
            <a:ext cx="1111693" cy="192444"/>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50" name="Rectangle 49"/>
          <p:cNvSpPr/>
          <p:nvPr/>
        </p:nvSpPr>
        <p:spPr>
          <a:xfrm>
            <a:off x="2092652" y="3396263"/>
            <a:ext cx="1138572" cy="523220"/>
          </a:xfrm>
          <a:prstGeom prst="rect">
            <a:avLst/>
          </a:prstGeom>
        </p:spPr>
        <p:txBody>
          <a:bodyPr wrap="square">
            <a:spAutoFit/>
          </a:bodyPr>
          <a:lstStyle/>
          <a:p>
            <a:pPr algn="ctr"/>
            <a:r>
              <a:rPr lang="fr-FR" sz="1400" i="1" dirty="0" smtClean="0"/>
              <a:t>Table</a:t>
            </a:r>
          </a:p>
          <a:p>
            <a:pPr algn="ctr"/>
            <a:r>
              <a:rPr lang="fr-FR" sz="1400" i="1" dirty="0" smtClean="0"/>
              <a:t>(10bits)</a:t>
            </a:r>
            <a:endParaRPr lang="fr-FR" sz="1400" dirty="0"/>
          </a:p>
        </p:txBody>
      </p:sp>
      <p:sp>
        <p:nvSpPr>
          <p:cNvPr id="51" name="Rectangle 50"/>
          <p:cNvSpPr/>
          <p:nvPr/>
        </p:nvSpPr>
        <p:spPr>
          <a:xfrm>
            <a:off x="6416948" y="5100313"/>
            <a:ext cx="1372328" cy="45719"/>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53" name="Rectangle 52"/>
          <p:cNvSpPr/>
          <p:nvPr/>
        </p:nvSpPr>
        <p:spPr>
          <a:xfrm>
            <a:off x="3049424" y="3403204"/>
            <a:ext cx="2314663" cy="523220"/>
          </a:xfrm>
          <a:prstGeom prst="rect">
            <a:avLst/>
          </a:prstGeom>
        </p:spPr>
        <p:txBody>
          <a:bodyPr wrap="square">
            <a:spAutoFit/>
          </a:bodyPr>
          <a:lstStyle/>
          <a:p>
            <a:pPr algn="ctr"/>
            <a:r>
              <a:rPr lang="fr-FR" sz="1400" i="1" dirty="0" smtClean="0"/>
              <a:t>Offset </a:t>
            </a:r>
          </a:p>
          <a:p>
            <a:pPr algn="ctr"/>
            <a:r>
              <a:rPr lang="fr-FR" sz="1400" i="1" dirty="0" smtClean="0"/>
              <a:t>(12bits = 4Kbytes pages)</a:t>
            </a:r>
            <a:endParaRPr lang="fr-FR" sz="1400" dirty="0"/>
          </a:p>
        </p:txBody>
      </p:sp>
      <p:sp>
        <p:nvSpPr>
          <p:cNvPr id="54" name="Right Brace 16"/>
          <p:cNvSpPr/>
          <p:nvPr/>
        </p:nvSpPr>
        <p:spPr>
          <a:xfrm rot="16200000">
            <a:off x="2724170" y="1696372"/>
            <a:ext cx="189473" cy="3366698"/>
          </a:xfrm>
          <a:prstGeom prst="rightBrace">
            <a:avLst>
              <a:gd name="adj1" fmla="val 42850"/>
              <a:gd name="adj2" fmla="val 48673"/>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55" name="Rectangle 54"/>
          <p:cNvSpPr/>
          <p:nvPr/>
        </p:nvSpPr>
        <p:spPr>
          <a:xfrm>
            <a:off x="2123728" y="2996952"/>
            <a:ext cx="2441231" cy="307777"/>
          </a:xfrm>
          <a:prstGeom prst="rect">
            <a:avLst/>
          </a:prstGeom>
        </p:spPr>
        <p:txBody>
          <a:bodyPr wrap="square">
            <a:spAutoFit/>
          </a:bodyPr>
          <a:lstStyle/>
          <a:p>
            <a:pPr algn="ctr"/>
            <a:r>
              <a:rPr lang="fr-FR" sz="1400" b="1" i="1" dirty="0" err="1" smtClean="0"/>
              <a:t>Linear</a:t>
            </a:r>
            <a:r>
              <a:rPr lang="fr-FR" sz="1400" b="1" i="1" dirty="0" smtClean="0"/>
              <a:t> </a:t>
            </a:r>
            <a:r>
              <a:rPr lang="fr-FR" sz="1400" b="1" i="1" dirty="0" err="1" smtClean="0"/>
              <a:t>Address</a:t>
            </a:r>
            <a:r>
              <a:rPr lang="fr-FR" sz="1400" b="1" i="1" dirty="0" smtClean="0"/>
              <a:t> (32bits)</a:t>
            </a:r>
            <a:endParaRPr lang="fr-FR" sz="1400" b="1" dirty="0"/>
          </a:p>
        </p:txBody>
      </p:sp>
      <p:sp>
        <p:nvSpPr>
          <p:cNvPr id="56" name="Rectangle 55"/>
          <p:cNvSpPr/>
          <p:nvPr/>
        </p:nvSpPr>
        <p:spPr>
          <a:xfrm>
            <a:off x="2272982" y="3852573"/>
            <a:ext cx="1048870" cy="192444"/>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57" name="Rectangle 56"/>
          <p:cNvSpPr/>
          <p:nvPr/>
        </p:nvSpPr>
        <p:spPr>
          <a:xfrm>
            <a:off x="6444208" y="3212976"/>
            <a:ext cx="1341196" cy="1762081"/>
          </a:xfrm>
          <a:prstGeom prst="rect">
            <a:avLst/>
          </a:prstGeom>
          <a:solidFill>
            <a:srgbClr val="95B3D7">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pic>
        <p:nvPicPr>
          <p:cNvPr id="58" name="Picture 2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6297258" y="3212976"/>
            <a:ext cx="1669578" cy="335172"/>
          </a:xfrm>
          <a:prstGeom prst="rect">
            <a:avLst/>
          </a:prstGeom>
          <a:ln>
            <a:solidFill>
              <a:schemeClr val="accent1">
                <a:lumMod val="20000"/>
                <a:lumOff val="80000"/>
              </a:schemeClr>
            </a:solidFill>
          </a:ln>
          <a:effectLst>
            <a:softEdge rad="63500"/>
          </a:effectLst>
        </p:spPr>
      </p:pic>
      <p:sp>
        <p:nvSpPr>
          <p:cNvPr id="59" name="Rectangle 58"/>
          <p:cNvSpPr/>
          <p:nvPr/>
        </p:nvSpPr>
        <p:spPr>
          <a:xfrm>
            <a:off x="6458272" y="5428016"/>
            <a:ext cx="1341196" cy="345498"/>
          </a:xfrm>
          <a:prstGeom prst="rect">
            <a:avLst/>
          </a:prstGeom>
          <a:solidFill>
            <a:srgbClr val="95B3D7">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cxnSp>
        <p:nvCxnSpPr>
          <p:cNvPr id="60" name="Straight Connector 36"/>
          <p:cNvCxnSpPr/>
          <p:nvPr/>
        </p:nvCxnSpPr>
        <p:spPr>
          <a:xfrm>
            <a:off x="6434450" y="5428016"/>
            <a:ext cx="1368456" cy="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40"/>
          <p:cNvCxnSpPr/>
          <p:nvPr/>
        </p:nvCxnSpPr>
        <p:spPr>
          <a:xfrm>
            <a:off x="6431012" y="4961184"/>
            <a:ext cx="1368456" cy="0"/>
          </a:xfrm>
          <a:prstGeom prst="line">
            <a:avLst/>
          </a:prstGeom>
          <a:ln w="28575">
            <a:solidFill>
              <a:schemeClr val="accent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2" name="Right Brace 41"/>
          <p:cNvSpPr/>
          <p:nvPr/>
        </p:nvSpPr>
        <p:spPr>
          <a:xfrm>
            <a:off x="7857283" y="4975057"/>
            <a:ext cx="144701" cy="463445"/>
          </a:xfrm>
          <a:prstGeom prst="rightBrace">
            <a:avLst>
              <a:gd name="adj1" fmla="val 42850"/>
              <a:gd name="adj2" fmla="val 48673"/>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1400"/>
          </a:p>
        </p:txBody>
      </p:sp>
      <p:sp>
        <p:nvSpPr>
          <p:cNvPr id="63" name="Rectangle 62"/>
          <p:cNvSpPr/>
          <p:nvPr/>
        </p:nvSpPr>
        <p:spPr>
          <a:xfrm>
            <a:off x="7857283" y="4966351"/>
            <a:ext cx="864095" cy="523220"/>
          </a:xfrm>
          <a:prstGeom prst="rect">
            <a:avLst/>
          </a:prstGeom>
        </p:spPr>
        <p:txBody>
          <a:bodyPr wrap="square">
            <a:spAutoFit/>
          </a:bodyPr>
          <a:lstStyle/>
          <a:p>
            <a:pPr algn="ctr"/>
            <a:r>
              <a:rPr lang="fr-FR" sz="1400" b="1" i="1" dirty="0" smtClean="0"/>
              <a:t>4Kbytes </a:t>
            </a:r>
          </a:p>
          <a:p>
            <a:pPr algn="ctr"/>
            <a:r>
              <a:rPr lang="fr-FR" sz="1400" b="1" i="1" dirty="0" smtClean="0"/>
              <a:t>Frame</a:t>
            </a:r>
            <a:endParaRPr lang="fr-FR" sz="1400" b="1" dirty="0"/>
          </a:p>
        </p:txBody>
      </p:sp>
      <p:sp>
        <p:nvSpPr>
          <p:cNvPr id="64" name="Rounded Rectangle 43"/>
          <p:cNvSpPr/>
          <p:nvPr/>
        </p:nvSpPr>
        <p:spPr>
          <a:xfrm>
            <a:off x="3887860" y="4939068"/>
            <a:ext cx="1260204" cy="1517389"/>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65" name="Folded Corner 44"/>
          <p:cNvSpPr/>
          <p:nvPr/>
        </p:nvSpPr>
        <p:spPr>
          <a:xfrm>
            <a:off x="3941866" y="5871152"/>
            <a:ext cx="1134189" cy="294152"/>
          </a:xfrm>
          <a:prstGeom prst="foldedCorner">
            <a:avLst/>
          </a:prstGeom>
          <a:solidFill>
            <a:srgbClr val="FFFFCC"/>
          </a:solidFill>
          <a:ln>
            <a:solidFill>
              <a:schemeClr val="accent6">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66" name="Rectangle 65"/>
          <p:cNvSpPr/>
          <p:nvPr/>
        </p:nvSpPr>
        <p:spPr>
          <a:xfrm>
            <a:off x="3707904" y="5282044"/>
            <a:ext cx="1656184" cy="523220"/>
          </a:xfrm>
          <a:prstGeom prst="rect">
            <a:avLst/>
          </a:prstGeom>
        </p:spPr>
        <p:txBody>
          <a:bodyPr wrap="square">
            <a:spAutoFit/>
          </a:bodyPr>
          <a:lstStyle/>
          <a:p>
            <a:pPr algn="ctr"/>
            <a:r>
              <a:rPr lang="fr-FR" sz="1400" i="1" dirty="0" smtClean="0"/>
              <a:t>Page Table Entry</a:t>
            </a:r>
          </a:p>
          <a:p>
            <a:pPr algn="ctr"/>
            <a:r>
              <a:rPr lang="fr-FR" sz="1400" i="1" dirty="0" smtClean="0"/>
              <a:t>(32bits = 4bytes)</a:t>
            </a:r>
            <a:endParaRPr lang="fr-FR" sz="1400" dirty="0"/>
          </a:p>
        </p:txBody>
      </p:sp>
      <p:sp>
        <p:nvSpPr>
          <p:cNvPr id="67" name="Rectangle 66"/>
          <p:cNvSpPr/>
          <p:nvPr/>
        </p:nvSpPr>
        <p:spPr>
          <a:xfrm>
            <a:off x="3941866" y="5846316"/>
            <a:ext cx="702141" cy="307777"/>
          </a:xfrm>
          <a:prstGeom prst="rect">
            <a:avLst/>
          </a:prstGeom>
        </p:spPr>
        <p:txBody>
          <a:bodyPr wrap="square">
            <a:spAutoFit/>
          </a:bodyPr>
          <a:lstStyle/>
          <a:p>
            <a:r>
              <a:rPr lang="fr-FR" sz="1400" i="1" dirty="0" smtClean="0"/>
              <a:t>20bits</a:t>
            </a:r>
          </a:p>
        </p:txBody>
      </p:sp>
      <p:cxnSp>
        <p:nvCxnSpPr>
          <p:cNvPr id="68" name="Straight Connector 47"/>
          <p:cNvCxnSpPr/>
          <p:nvPr/>
        </p:nvCxnSpPr>
        <p:spPr>
          <a:xfrm>
            <a:off x="4652893" y="5878855"/>
            <a:ext cx="0" cy="22312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4585803" y="5857527"/>
            <a:ext cx="562261" cy="307777"/>
          </a:xfrm>
          <a:prstGeom prst="rect">
            <a:avLst/>
          </a:prstGeom>
        </p:spPr>
        <p:txBody>
          <a:bodyPr wrap="square">
            <a:spAutoFit/>
          </a:bodyPr>
          <a:lstStyle/>
          <a:p>
            <a:r>
              <a:rPr lang="fr-FR" sz="1400" b="1" i="1" dirty="0" err="1" smtClean="0"/>
              <a:t>Misc</a:t>
            </a:r>
            <a:endParaRPr lang="fr-FR" sz="1400" b="1" i="1" dirty="0" smtClean="0"/>
          </a:p>
        </p:txBody>
      </p:sp>
      <p:cxnSp>
        <p:nvCxnSpPr>
          <p:cNvPr id="70" name="Curved Connector 50"/>
          <p:cNvCxnSpPr>
            <a:stCxn id="49" idx="3"/>
            <a:endCxn id="51" idx="1"/>
          </p:cNvCxnSpPr>
          <p:nvPr/>
        </p:nvCxnSpPr>
        <p:spPr>
          <a:xfrm>
            <a:off x="4502257" y="3948795"/>
            <a:ext cx="1914691" cy="1174378"/>
          </a:xfrm>
          <a:prstGeom prst="curvedConnector3">
            <a:avLst>
              <a:gd name="adj1" fmla="val 50000"/>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Curved Connector 54"/>
          <p:cNvCxnSpPr>
            <a:stCxn id="65" idx="3"/>
          </p:cNvCxnSpPr>
          <p:nvPr/>
        </p:nvCxnSpPr>
        <p:spPr>
          <a:xfrm flipV="1">
            <a:off x="5076055" y="5438602"/>
            <a:ext cx="1340893" cy="579626"/>
          </a:xfrm>
          <a:prstGeom prst="curvedConnector3">
            <a:avLst>
              <a:gd name="adj1" fmla="val 50000"/>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3810936" y="4180491"/>
            <a:ext cx="1243064" cy="738664"/>
          </a:xfrm>
          <a:prstGeom prst="rect">
            <a:avLst/>
          </a:prstGeom>
        </p:spPr>
        <p:txBody>
          <a:bodyPr wrap="square">
            <a:spAutoFit/>
          </a:bodyPr>
          <a:lstStyle/>
          <a:p>
            <a:pPr algn="ctr"/>
            <a:r>
              <a:rPr lang="fr-FR" sz="1400" i="1" dirty="0" smtClean="0"/>
              <a:t>Page Table</a:t>
            </a:r>
          </a:p>
          <a:p>
            <a:pPr algn="ctr"/>
            <a:r>
              <a:rPr lang="fr-FR" sz="1400" i="1" dirty="0" smtClean="0"/>
              <a:t>1024 entry</a:t>
            </a:r>
          </a:p>
          <a:p>
            <a:pPr algn="ctr"/>
            <a:r>
              <a:rPr lang="fr-FR" sz="1400" i="1" dirty="0" smtClean="0"/>
              <a:t>(</a:t>
            </a:r>
            <a:r>
              <a:rPr lang="fr-FR" sz="1400" b="1" i="1" dirty="0" smtClean="0">
                <a:solidFill>
                  <a:srgbClr val="FF0000"/>
                </a:solidFill>
              </a:rPr>
              <a:t>4Kbytes</a:t>
            </a:r>
            <a:r>
              <a:rPr lang="fr-FR" sz="1400" i="1" dirty="0" smtClean="0"/>
              <a:t>)</a:t>
            </a:r>
            <a:endParaRPr lang="fr-FR" sz="1400" dirty="0"/>
          </a:p>
        </p:txBody>
      </p:sp>
      <p:pic>
        <p:nvPicPr>
          <p:cNvPr id="73" name="Picture 6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3658587" y="4871607"/>
            <a:ext cx="1669578" cy="251565"/>
          </a:xfrm>
          <a:prstGeom prst="rect">
            <a:avLst/>
          </a:prstGeom>
          <a:ln>
            <a:solidFill>
              <a:schemeClr val="accent1">
                <a:lumMod val="20000"/>
                <a:lumOff val="80000"/>
              </a:schemeClr>
            </a:solidFill>
          </a:ln>
          <a:effectLst>
            <a:softEdge rad="63500"/>
          </a:effectLst>
        </p:spPr>
      </p:pic>
      <p:cxnSp>
        <p:nvCxnSpPr>
          <p:cNvPr id="74" name="Straight Arrow Connector 63"/>
          <p:cNvCxnSpPr/>
          <p:nvPr/>
        </p:nvCxnSpPr>
        <p:spPr>
          <a:xfrm>
            <a:off x="1198439" y="6226515"/>
            <a:ext cx="441523" cy="0"/>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11560" y="6021288"/>
            <a:ext cx="586880" cy="216024"/>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76" name="Rectangle 75"/>
          <p:cNvSpPr/>
          <p:nvPr/>
        </p:nvSpPr>
        <p:spPr>
          <a:xfrm>
            <a:off x="618601" y="5994156"/>
            <a:ext cx="646712" cy="307777"/>
          </a:xfrm>
          <a:prstGeom prst="rect">
            <a:avLst/>
          </a:prstGeom>
        </p:spPr>
        <p:txBody>
          <a:bodyPr wrap="square">
            <a:spAutoFit/>
          </a:bodyPr>
          <a:lstStyle/>
          <a:p>
            <a:pPr algn="ctr"/>
            <a:r>
              <a:rPr lang="fr-FR" sz="1400" i="1" dirty="0" smtClean="0"/>
              <a:t>PD </a:t>
            </a:r>
            <a:r>
              <a:rPr lang="fr-FR" sz="1400" i="1" dirty="0" err="1" smtClean="0"/>
              <a:t>ptr</a:t>
            </a:r>
            <a:endParaRPr lang="fr-FR" sz="1400" dirty="0"/>
          </a:p>
        </p:txBody>
      </p:sp>
      <p:cxnSp>
        <p:nvCxnSpPr>
          <p:cNvPr id="77" name="Curved Connector 72"/>
          <p:cNvCxnSpPr>
            <a:stCxn id="56" idx="2"/>
            <a:endCxn id="65" idx="1"/>
          </p:cNvCxnSpPr>
          <p:nvPr/>
        </p:nvCxnSpPr>
        <p:spPr>
          <a:xfrm rot="16200000" flipH="1">
            <a:off x="2383036" y="4459397"/>
            <a:ext cx="1973211" cy="1144449"/>
          </a:xfrm>
          <a:prstGeom prst="curvedConnector2">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2801695" y="4231093"/>
            <a:ext cx="1194241" cy="523220"/>
          </a:xfrm>
          <a:prstGeom prst="rect">
            <a:avLst/>
          </a:prstGeom>
        </p:spPr>
        <p:txBody>
          <a:bodyPr wrap="square">
            <a:spAutoFit/>
          </a:bodyPr>
          <a:lstStyle/>
          <a:p>
            <a:r>
              <a:rPr lang="fr-FR" sz="1400" i="1" dirty="0"/>
              <a:t>1</a:t>
            </a:r>
            <a:r>
              <a:rPr lang="fr-FR" sz="1400" i="1" dirty="0" smtClean="0"/>
              <a:t>0bits</a:t>
            </a:r>
          </a:p>
          <a:p>
            <a:r>
              <a:rPr lang="fr-FR" sz="1400" i="1" dirty="0" smtClean="0"/>
              <a:t>Index</a:t>
            </a:r>
          </a:p>
        </p:txBody>
      </p:sp>
      <p:sp>
        <p:nvSpPr>
          <p:cNvPr id="79" name="Rectangle 78"/>
          <p:cNvSpPr/>
          <p:nvPr/>
        </p:nvSpPr>
        <p:spPr>
          <a:xfrm>
            <a:off x="5724128" y="5661248"/>
            <a:ext cx="847066" cy="307777"/>
          </a:xfrm>
          <a:prstGeom prst="rect">
            <a:avLst/>
          </a:prstGeom>
        </p:spPr>
        <p:txBody>
          <a:bodyPr wrap="square">
            <a:spAutoFit/>
          </a:bodyPr>
          <a:lstStyle/>
          <a:p>
            <a:r>
              <a:rPr lang="fr-FR" sz="1400" i="1" dirty="0" smtClean="0"/>
              <a:t>20bits</a:t>
            </a:r>
          </a:p>
        </p:txBody>
      </p:sp>
      <p:sp>
        <p:nvSpPr>
          <p:cNvPr id="80" name="Rectangle 79"/>
          <p:cNvSpPr/>
          <p:nvPr/>
        </p:nvSpPr>
        <p:spPr>
          <a:xfrm>
            <a:off x="5455658" y="4364811"/>
            <a:ext cx="772526" cy="307777"/>
          </a:xfrm>
          <a:prstGeom prst="rect">
            <a:avLst/>
          </a:prstGeom>
        </p:spPr>
        <p:txBody>
          <a:bodyPr wrap="square">
            <a:spAutoFit/>
          </a:bodyPr>
          <a:lstStyle/>
          <a:p>
            <a:r>
              <a:rPr lang="fr-FR" sz="1400" i="1" dirty="0" smtClean="0"/>
              <a:t>12bits</a:t>
            </a:r>
          </a:p>
        </p:txBody>
      </p:sp>
      <p:sp>
        <p:nvSpPr>
          <p:cNvPr id="81" name="Rectangle 80"/>
          <p:cNvSpPr/>
          <p:nvPr/>
        </p:nvSpPr>
        <p:spPr>
          <a:xfrm>
            <a:off x="1126646" y="3833484"/>
            <a:ext cx="1048870" cy="192444"/>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82" name="Rectangle 81"/>
          <p:cNvSpPr/>
          <p:nvPr/>
        </p:nvSpPr>
        <p:spPr>
          <a:xfrm>
            <a:off x="1081795" y="3406465"/>
            <a:ext cx="1138572" cy="523220"/>
          </a:xfrm>
          <a:prstGeom prst="rect">
            <a:avLst/>
          </a:prstGeom>
        </p:spPr>
        <p:txBody>
          <a:bodyPr wrap="square">
            <a:spAutoFit/>
          </a:bodyPr>
          <a:lstStyle/>
          <a:p>
            <a:pPr algn="ctr"/>
            <a:r>
              <a:rPr lang="fr-FR" sz="1400" i="1" dirty="0" smtClean="0"/>
              <a:t>Directory</a:t>
            </a:r>
          </a:p>
          <a:p>
            <a:pPr algn="ctr"/>
            <a:r>
              <a:rPr lang="fr-FR" sz="1400" i="1" dirty="0" smtClean="0"/>
              <a:t>(10bits)</a:t>
            </a:r>
            <a:endParaRPr lang="fr-FR" sz="1400" dirty="0"/>
          </a:p>
        </p:txBody>
      </p:sp>
      <p:sp>
        <p:nvSpPr>
          <p:cNvPr id="83" name="Rounded Rectangle 70"/>
          <p:cNvSpPr/>
          <p:nvPr/>
        </p:nvSpPr>
        <p:spPr>
          <a:xfrm>
            <a:off x="1639962" y="4719001"/>
            <a:ext cx="1203846" cy="1517389"/>
          </a:xfrm>
          <a:prstGeom prst="roundRect">
            <a:avLst>
              <a:gd name="adj" fmla="val 6018"/>
            </a:avLst>
          </a:prstGeom>
          <a:solidFill>
            <a:srgbClr val="DCE6F2">
              <a:alpha val="25098"/>
            </a:srgb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84" name="Folded Corner 71"/>
          <p:cNvSpPr/>
          <p:nvPr/>
        </p:nvSpPr>
        <p:spPr>
          <a:xfrm>
            <a:off x="1619672" y="5782332"/>
            <a:ext cx="1224135" cy="310964"/>
          </a:xfrm>
          <a:prstGeom prst="foldedCorner">
            <a:avLst/>
          </a:prstGeom>
          <a:solidFill>
            <a:srgbClr val="FFFFCC"/>
          </a:solidFill>
          <a:ln>
            <a:solidFill>
              <a:schemeClr val="accent6">
                <a:lumMod val="50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85" name="Rectangle 84"/>
          <p:cNvSpPr/>
          <p:nvPr/>
        </p:nvSpPr>
        <p:spPr>
          <a:xfrm>
            <a:off x="1475656" y="5157192"/>
            <a:ext cx="1512168" cy="523220"/>
          </a:xfrm>
          <a:prstGeom prst="rect">
            <a:avLst/>
          </a:prstGeom>
        </p:spPr>
        <p:txBody>
          <a:bodyPr wrap="square">
            <a:spAutoFit/>
          </a:bodyPr>
          <a:lstStyle/>
          <a:p>
            <a:pPr algn="ctr"/>
            <a:r>
              <a:rPr lang="fr-FR" sz="1400" i="1" dirty="0" smtClean="0"/>
              <a:t>Page </a:t>
            </a:r>
            <a:r>
              <a:rPr lang="fr-FR" sz="1400" i="1" dirty="0" err="1" smtClean="0"/>
              <a:t>Dir</a:t>
            </a:r>
            <a:r>
              <a:rPr lang="fr-FR" sz="1400" i="1" dirty="0" smtClean="0"/>
              <a:t>. Entry</a:t>
            </a:r>
          </a:p>
          <a:p>
            <a:pPr algn="ctr"/>
            <a:r>
              <a:rPr lang="fr-FR" sz="1400" i="1" dirty="0" smtClean="0"/>
              <a:t>(32bits = 4bytes)</a:t>
            </a:r>
            <a:endParaRPr lang="fr-FR" sz="1400" dirty="0"/>
          </a:p>
        </p:txBody>
      </p:sp>
      <p:sp>
        <p:nvSpPr>
          <p:cNvPr id="86" name="Rectangle 85"/>
          <p:cNvSpPr/>
          <p:nvPr/>
        </p:nvSpPr>
        <p:spPr>
          <a:xfrm>
            <a:off x="1693968" y="5757497"/>
            <a:ext cx="717791" cy="307777"/>
          </a:xfrm>
          <a:prstGeom prst="rect">
            <a:avLst/>
          </a:prstGeom>
        </p:spPr>
        <p:txBody>
          <a:bodyPr wrap="square">
            <a:spAutoFit/>
          </a:bodyPr>
          <a:lstStyle/>
          <a:p>
            <a:r>
              <a:rPr lang="fr-FR" sz="1400" i="1" dirty="0" smtClean="0"/>
              <a:t>20bits</a:t>
            </a:r>
          </a:p>
        </p:txBody>
      </p:sp>
      <p:cxnSp>
        <p:nvCxnSpPr>
          <p:cNvPr id="87" name="Straight Connector 78"/>
          <p:cNvCxnSpPr/>
          <p:nvPr/>
        </p:nvCxnSpPr>
        <p:spPr>
          <a:xfrm>
            <a:off x="2404995" y="5790036"/>
            <a:ext cx="0" cy="223128"/>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2337905" y="5782332"/>
            <a:ext cx="577911" cy="307777"/>
          </a:xfrm>
          <a:prstGeom prst="rect">
            <a:avLst/>
          </a:prstGeom>
        </p:spPr>
        <p:txBody>
          <a:bodyPr wrap="square">
            <a:spAutoFit/>
          </a:bodyPr>
          <a:lstStyle/>
          <a:p>
            <a:r>
              <a:rPr lang="fr-FR" sz="1400" b="1" i="1" dirty="0" err="1" smtClean="0"/>
              <a:t>Misc</a:t>
            </a:r>
            <a:r>
              <a:rPr lang="fr-FR" sz="1400" b="1" i="1" dirty="0" smtClean="0"/>
              <a:t>.</a:t>
            </a:r>
          </a:p>
        </p:txBody>
      </p:sp>
      <p:sp>
        <p:nvSpPr>
          <p:cNvPr id="89" name="Rectangle 88"/>
          <p:cNvSpPr/>
          <p:nvPr/>
        </p:nvSpPr>
        <p:spPr>
          <a:xfrm>
            <a:off x="1552120" y="4272825"/>
            <a:ext cx="1243064" cy="523220"/>
          </a:xfrm>
          <a:prstGeom prst="rect">
            <a:avLst/>
          </a:prstGeom>
        </p:spPr>
        <p:txBody>
          <a:bodyPr wrap="square">
            <a:spAutoFit/>
          </a:bodyPr>
          <a:lstStyle/>
          <a:p>
            <a:pPr algn="ctr"/>
            <a:r>
              <a:rPr lang="fr-FR" sz="1400" i="1" dirty="0" smtClean="0"/>
              <a:t>Page Directory</a:t>
            </a:r>
          </a:p>
          <a:p>
            <a:pPr algn="ctr"/>
            <a:r>
              <a:rPr lang="fr-FR" sz="1400" i="1" dirty="0" smtClean="0"/>
              <a:t>(</a:t>
            </a:r>
            <a:r>
              <a:rPr lang="fr-FR" sz="1400" b="1" i="1" dirty="0" smtClean="0">
                <a:solidFill>
                  <a:srgbClr val="FF0000"/>
                </a:solidFill>
              </a:rPr>
              <a:t>4Kbytes</a:t>
            </a:r>
            <a:r>
              <a:rPr lang="fr-FR" sz="1400" i="1" dirty="0" smtClean="0"/>
              <a:t>)</a:t>
            </a:r>
            <a:endParaRPr lang="fr-FR" sz="1400" dirty="0"/>
          </a:p>
        </p:txBody>
      </p:sp>
      <p:pic>
        <p:nvPicPr>
          <p:cNvPr id="90" name="Picture 8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10800000">
            <a:off x="1410689" y="4782788"/>
            <a:ext cx="1546393" cy="233004"/>
          </a:xfrm>
          <a:prstGeom prst="rect">
            <a:avLst/>
          </a:prstGeom>
          <a:ln>
            <a:solidFill>
              <a:schemeClr val="accent1">
                <a:lumMod val="20000"/>
                <a:lumOff val="80000"/>
              </a:schemeClr>
            </a:solidFill>
          </a:ln>
          <a:effectLst>
            <a:softEdge rad="63500"/>
          </a:effectLst>
        </p:spPr>
      </p:pic>
      <p:cxnSp>
        <p:nvCxnSpPr>
          <p:cNvPr id="91" name="Curved Connector 82"/>
          <p:cNvCxnSpPr/>
          <p:nvPr/>
        </p:nvCxnSpPr>
        <p:spPr>
          <a:xfrm rot="16200000" flipH="1">
            <a:off x="551033" y="4751980"/>
            <a:ext cx="1814715" cy="498785"/>
          </a:xfrm>
          <a:prstGeom prst="curvedConnector3">
            <a:avLst>
              <a:gd name="adj1" fmla="val 99688"/>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a:xfrm>
            <a:off x="539552" y="4293096"/>
            <a:ext cx="938105" cy="523220"/>
          </a:xfrm>
          <a:prstGeom prst="rect">
            <a:avLst/>
          </a:prstGeom>
        </p:spPr>
        <p:txBody>
          <a:bodyPr wrap="square">
            <a:spAutoFit/>
          </a:bodyPr>
          <a:lstStyle/>
          <a:p>
            <a:r>
              <a:rPr lang="fr-FR" sz="1400" i="1" dirty="0"/>
              <a:t>1</a:t>
            </a:r>
            <a:r>
              <a:rPr lang="fr-FR" sz="1400" i="1" dirty="0" smtClean="0"/>
              <a:t>0bits</a:t>
            </a:r>
          </a:p>
          <a:p>
            <a:r>
              <a:rPr lang="fr-FR" sz="1400" i="1" dirty="0" smtClean="0"/>
              <a:t>Index</a:t>
            </a:r>
          </a:p>
        </p:txBody>
      </p:sp>
      <p:cxnSp>
        <p:nvCxnSpPr>
          <p:cNvPr id="93" name="Curved Connector 85"/>
          <p:cNvCxnSpPr/>
          <p:nvPr/>
        </p:nvCxnSpPr>
        <p:spPr>
          <a:xfrm>
            <a:off x="2706047" y="6021833"/>
            <a:ext cx="1181813" cy="434624"/>
          </a:xfrm>
          <a:prstGeom prst="curvedConnector3">
            <a:avLst>
              <a:gd name="adj1" fmla="val 50000"/>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539552" y="5733256"/>
            <a:ext cx="720080" cy="307777"/>
          </a:xfrm>
          <a:prstGeom prst="rect">
            <a:avLst/>
          </a:prstGeom>
        </p:spPr>
        <p:txBody>
          <a:bodyPr wrap="square">
            <a:spAutoFit/>
          </a:bodyPr>
          <a:lstStyle/>
          <a:p>
            <a:r>
              <a:rPr lang="fr-FR" sz="1400" i="1" dirty="0" smtClean="0"/>
              <a:t>32bits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500"/>
                                        <p:tgtEl>
                                          <p:spTgt spid="5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fade">
                                      <p:cBhvr>
                                        <p:cTn id="37" dur="500"/>
                                        <p:tgtEl>
                                          <p:spTgt spid="5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500"/>
                                        <p:tgtEl>
                                          <p:spTgt spid="60"/>
                                        </p:tgtEl>
                                      </p:cBhvr>
                                    </p:animEffect>
                                  </p:childTnLst>
                                </p:cTn>
                              </p:par>
                              <p:par>
                                <p:cTn id="44" presetID="10" presetClass="entr" presetSubtype="0" fill="hold"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fade">
                                      <p:cBhvr>
                                        <p:cTn id="55" dur="500"/>
                                        <p:tgtEl>
                                          <p:spTgt spid="6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500"/>
                                        <p:tgtEl>
                                          <p:spTgt spid="67"/>
                                        </p:tgtEl>
                                      </p:cBhvr>
                                    </p:animEffect>
                                  </p:childTnLst>
                                </p:cTn>
                              </p:par>
                              <p:par>
                                <p:cTn id="65" presetID="10" presetClass="entr" presetSubtype="0"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500"/>
                                        <p:tgtEl>
                                          <p:spTgt spid="6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9"/>
                                        </p:tgtEl>
                                        <p:attrNameLst>
                                          <p:attrName>style.visibility</p:attrName>
                                        </p:attrNameLst>
                                      </p:cBhvr>
                                      <p:to>
                                        <p:strVal val="visible"/>
                                      </p:to>
                                    </p:set>
                                    <p:animEffect transition="in" filter="fade">
                                      <p:cBhvr>
                                        <p:cTn id="70" dur="500"/>
                                        <p:tgtEl>
                                          <p:spTgt spid="6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par>
                                <p:cTn id="74" presetID="10" presetClass="entr" presetSubtype="0" fill="hold" nodeType="withEffect">
                                  <p:stCondLst>
                                    <p:cond delay="0"/>
                                  </p:stCondLst>
                                  <p:childTnLst>
                                    <p:set>
                                      <p:cBhvr>
                                        <p:cTn id="75" dur="1" fill="hold">
                                          <p:stCondLst>
                                            <p:cond delay="0"/>
                                          </p:stCondLst>
                                        </p:cTn>
                                        <p:tgtEl>
                                          <p:spTgt spid="73"/>
                                        </p:tgtEl>
                                        <p:attrNameLst>
                                          <p:attrName>style.visibility</p:attrName>
                                        </p:attrNameLst>
                                      </p:cBhvr>
                                      <p:to>
                                        <p:strVal val="visible"/>
                                      </p:to>
                                    </p:set>
                                    <p:animEffect transition="in" filter="fade">
                                      <p:cBhvr>
                                        <p:cTn id="76" dur="500"/>
                                        <p:tgtEl>
                                          <p:spTgt spid="73"/>
                                        </p:tgtEl>
                                      </p:cBhvr>
                                    </p:animEffect>
                                  </p:childTnLst>
                                </p:cTn>
                              </p:par>
                              <p:par>
                                <p:cTn id="77" presetID="10" presetClass="entr" presetSubtype="0" fill="hold" nodeType="with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fade">
                                      <p:cBhvr>
                                        <p:cTn id="82" dur="500"/>
                                        <p:tgtEl>
                                          <p:spTgt spid="7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fade">
                                      <p:cBhvr>
                                        <p:cTn id="85" dur="500"/>
                                        <p:tgtEl>
                                          <p:spTgt spid="8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500"/>
                                        <p:tgtEl>
                                          <p:spTgt spid="8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500"/>
                                        <p:tgtEl>
                                          <p:spTgt spid="8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fade">
                                      <p:cBhvr>
                                        <p:cTn id="94" dur="500"/>
                                        <p:tgtEl>
                                          <p:spTgt spid="8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500"/>
                                        <p:tgtEl>
                                          <p:spTgt spid="8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500"/>
                                        <p:tgtEl>
                                          <p:spTgt spid="86"/>
                                        </p:tgtEl>
                                      </p:cBhvr>
                                    </p:animEffect>
                                  </p:childTnLst>
                                </p:cTn>
                              </p:par>
                              <p:par>
                                <p:cTn id="101" presetID="10" presetClass="entr" presetSubtype="0" fill="hold" nodeType="withEffect">
                                  <p:stCondLst>
                                    <p:cond delay="0"/>
                                  </p:stCondLst>
                                  <p:childTnLst>
                                    <p:set>
                                      <p:cBhvr>
                                        <p:cTn id="102" dur="1" fill="hold">
                                          <p:stCondLst>
                                            <p:cond delay="0"/>
                                          </p:stCondLst>
                                        </p:cTn>
                                        <p:tgtEl>
                                          <p:spTgt spid="87"/>
                                        </p:tgtEl>
                                        <p:attrNameLst>
                                          <p:attrName>style.visibility</p:attrName>
                                        </p:attrNameLst>
                                      </p:cBhvr>
                                      <p:to>
                                        <p:strVal val="visible"/>
                                      </p:to>
                                    </p:set>
                                    <p:animEffect transition="in" filter="fade">
                                      <p:cBhvr>
                                        <p:cTn id="103" dur="500"/>
                                        <p:tgtEl>
                                          <p:spTgt spid="8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8"/>
                                        </p:tgtEl>
                                        <p:attrNameLst>
                                          <p:attrName>style.visibility</p:attrName>
                                        </p:attrNameLst>
                                      </p:cBhvr>
                                      <p:to>
                                        <p:strVal val="visible"/>
                                      </p:to>
                                    </p:set>
                                    <p:animEffect transition="in" filter="fade">
                                      <p:cBhvr>
                                        <p:cTn id="106" dur="500"/>
                                        <p:tgtEl>
                                          <p:spTgt spid="8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9"/>
                                        </p:tgtEl>
                                        <p:attrNameLst>
                                          <p:attrName>style.visibility</p:attrName>
                                        </p:attrNameLst>
                                      </p:cBhvr>
                                      <p:to>
                                        <p:strVal val="visible"/>
                                      </p:to>
                                    </p:set>
                                    <p:animEffect transition="in" filter="fade">
                                      <p:cBhvr>
                                        <p:cTn id="109" dur="500"/>
                                        <p:tgtEl>
                                          <p:spTgt spid="89"/>
                                        </p:tgtEl>
                                      </p:cBhvr>
                                    </p:animEffect>
                                  </p:childTnLst>
                                </p:cTn>
                              </p:par>
                              <p:par>
                                <p:cTn id="110" presetID="10" presetClass="entr" presetSubtype="0" fill="hold" nodeType="withEffect">
                                  <p:stCondLst>
                                    <p:cond delay="0"/>
                                  </p:stCondLst>
                                  <p:childTnLst>
                                    <p:set>
                                      <p:cBhvr>
                                        <p:cTn id="111" dur="1" fill="hold">
                                          <p:stCondLst>
                                            <p:cond delay="0"/>
                                          </p:stCondLst>
                                        </p:cTn>
                                        <p:tgtEl>
                                          <p:spTgt spid="90"/>
                                        </p:tgtEl>
                                        <p:attrNameLst>
                                          <p:attrName>style.visibility</p:attrName>
                                        </p:attrNameLst>
                                      </p:cBhvr>
                                      <p:to>
                                        <p:strVal val="visible"/>
                                      </p:to>
                                    </p:set>
                                    <p:animEffect transition="in" filter="fade">
                                      <p:cBhvr>
                                        <p:cTn id="112" dur="500"/>
                                        <p:tgtEl>
                                          <p:spTgt spid="9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fade">
                                      <p:cBhvr>
                                        <p:cTn id="115" dur="500"/>
                                        <p:tgtEl>
                                          <p:spTgt spid="76"/>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91"/>
                                        </p:tgtEl>
                                        <p:attrNameLst>
                                          <p:attrName>style.visibility</p:attrName>
                                        </p:attrNameLst>
                                      </p:cBhvr>
                                      <p:to>
                                        <p:strVal val="visible"/>
                                      </p:to>
                                    </p:set>
                                    <p:animEffect transition="in" filter="fade">
                                      <p:cBhvr>
                                        <p:cTn id="120" dur="500"/>
                                        <p:tgtEl>
                                          <p:spTgt spid="9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fade">
                                      <p:cBhvr>
                                        <p:cTn id="123" dur="500"/>
                                        <p:tgtEl>
                                          <p:spTgt spid="92"/>
                                        </p:tgtEl>
                                      </p:cBhvr>
                                    </p:animEffect>
                                  </p:childTnLst>
                                </p:cTn>
                              </p:par>
                              <p:par>
                                <p:cTn id="124" presetID="10" presetClass="entr" presetSubtype="0" fill="hold" nodeType="withEffect">
                                  <p:stCondLst>
                                    <p:cond delay="0"/>
                                  </p:stCondLst>
                                  <p:childTnLst>
                                    <p:set>
                                      <p:cBhvr>
                                        <p:cTn id="125" dur="1" fill="hold">
                                          <p:stCondLst>
                                            <p:cond delay="0"/>
                                          </p:stCondLst>
                                        </p:cTn>
                                        <p:tgtEl>
                                          <p:spTgt spid="93"/>
                                        </p:tgtEl>
                                        <p:attrNameLst>
                                          <p:attrName>style.visibility</p:attrName>
                                        </p:attrNameLst>
                                      </p:cBhvr>
                                      <p:to>
                                        <p:strVal val="visible"/>
                                      </p:to>
                                    </p:set>
                                    <p:animEffect transition="in" filter="fade">
                                      <p:cBhvr>
                                        <p:cTn id="126" dur="500"/>
                                        <p:tgtEl>
                                          <p:spTgt spid="93"/>
                                        </p:tgtEl>
                                      </p:cBhvr>
                                    </p:animEffect>
                                  </p:childTnLst>
                                </p:cTn>
                              </p:par>
                              <p:par>
                                <p:cTn id="127" presetID="10" presetClass="entr" presetSubtype="0" fill="hold" nodeType="withEffect">
                                  <p:stCondLst>
                                    <p:cond delay="0"/>
                                  </p:stCondLst>
                                  <p:childTnLst>
                                    <p:set>
                                      <p:cBhvr>
                                        <p:cTn id="128" dur="1" fill="hold">
                                          <p:stCondLst>
                                            <p:cond delay="0"/>
                                          </p:stCondLst>
                                        </p:cTn>
                                        <p:tgtEl>
                                          <p:spTgt spid="77"/>
                                        </p:tgtEl>
                                        <p:attrNameLst>
                                          <p:attrName>style.visibility</p:attrName>
                                        </p:attrNameLst>
                                      </p:cBhvr>
                                      <p:to>
                                        <p:strVal val="visible"/>
                                      </p:to>
                                    </p:set>
                                    <p:animEffect transition="in" filter="fade">
                                      <p:cBhvr>
                                        <p:cTn id="129" dur="500"/>
                                        <p:tgtEl>
                                          <p:spTgt spid="7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8"/>
                                        </p:tgtEl>
                                        <p:attrNameLst>
                                          <p:attrName>style.visibility</p:attrName>
                                        </p:attrNameLst>
                                      </p:cBhvr>
                                      <p:to>
                                        <p:strVal val="visible"/>
                                      </p:to>
                                    </p:set>
                                    <p:animEffect transition="in" filter="fade">
                                      <p:cBhvr>
                                        <p:cTn id="132" dur="500"/>
                                        <p:tgtEl>
                                          <p:spTgt spid="7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nodeType="clickEffect">
                                  <p:stCondLst>
                                    <p:cond delay="0"/>
                                  </p:stCondLst>
                                  <p:childTnLst>
                                    <p:set>
                                      <p:cBhvr>
                                        <p:cTn id="136" dur="1" fill="hold">
                                          <p:stCondLst>
                                            <p:cond delay="0"/>
                                          </p:stCondLst>
                                        </p:cTn>
                                        <p:tgtEl>
                                          <p:spTgt spid="71"/>
                                        </p:tgtEl>
                                        <p:attrNameLst>
                                          <p:attrName>style.visibility</p:attrName>
                                        </p:attrNameLst>
                                      </p:cBhvr>
                                      <p:to>
                                        <p:strVal val="visible"/>
                                      </p:to>
                                    </p:set>
                                    <p:animEffect transition="in" filter="fade">
                                      <p:cBhvr>
                                        <p:cTn id="137" dur="500"/>
                                        <p:tgtEl>
                                          <p:spTgt spid="7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79"/>
                                        </p:tgtEl>
                                        <p:attrNameLst>
                                          <p:attrName>style.visibility</p:attrName>
                                        </p:attrNameLst>
                                      </p:cBhvr>
                                      <p:to>
                                        <p:strVal val="visible"/>
                                      </p:to>
                                    </p:set>
                                    <p:animEffect transition="in" filter="fade">
                                      <p:cBhvr>
                                        <p:cTn id="140" dur="500"/>
                                        <p:tgtEl>
                                          <p:spTgt spid="79"/>
                                        </p:tgtEl>
                                      </p:cBhvr>
                                    </p:animEffect>
                                  </p:childTnLst>
                                </p:cTn>
                              </p:par>
                              <p:par>
                                <p:cTn id="141" presetID="10" presetClass="entr" presetSubtype="0" fill="hold" nodeType="withEffect">
                                  <p:stCondLst>
                                    <p:cond delay="0"/>
                                  </p:stCondLst>
                                  <p:childTnLst>
                                    <p:set>
                                      <p:cBhvr>
                                        <p:cTn id="142" dur="1" fill="hold">
                                          <p:stCondLst>
                                            <p:cond delay="0"/>
                                          </p:stCondLst>
                                        </p:cTn>
                                        <p:tgtEl>
                                          <p:spTgt spid="70"/>
                                        </p:tgtEl>
                                        <p:attrNameLst>
                                          <p:attrName>style.visibility</p:attrName>
                                        </p:attrNameLst>
                                      </p:cBhvr>
                                      <p:to>
                                        <p:strVal val="visible"/>
                                      </p:to>
                                    </p:set>
                                    <p:animEffect transition="in" filter="fade">
                                      <p:cBhvr>
                                        <p:cTn id="143" dur="500"/>
                                        <p:tgtEl>
                                          <p:spTgt spid="7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80"/>
                                        </p:tgtEl>
                                        <p:attrNameLst>
                                          <p:attrName>style.visibility</p:attrName>
                                        </p:attrNameLst>
                                      </p:cBhvr>
                                      <p:to>
                                        <p:strVal val="visible"/>
                                      </p:to>
                                    </p:set>
                                    <p:animEffect transition="in" filter="fade">
                                      <p:cBhvr>
                                        <p:cTn id="146" dur="500"/>
                                        <p:tgtEl>
                                          <p:spTgt spid="80"/>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97"/>
                                        </p:tgtEl>
                                        <p:attrNameLst>
                                          <p:attrName>style.visibility</p:attrName>
                                        </p:attrNameLst>
                                      </p:cBhvr>
                                      <p:to>
                                        <p:strVal val="visible"/>
                                      </p:to>
                                    </p:set>
                                    <p:animEffect transition="in" filter="fade">
                                      <p:cBhvr>
                                        <p:cTn id="149"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49" grpId="0" animBg="1"/>
      <p:bldP spid="50" grpId="0"/>
      <p:bldP spid="51" grpId="0" animBg="1"/>
      <p:bldP spid="53" grpId="0"/>
      <p:bldP spid="54" grpId="0" animBg="1"/>
      <p:bldP spid="55" grpId="0"/>
      <p:bldP spid="56" grpId="0" animBg="1"/>
      <p:bldP spid="57" grpId="0" animBg="1"/>
      <p:bldP spid="59" grpId="0" animBg="1"/>
      <p:bldP spid="62" grpId="0" animBg="1"/>
      <p:bldP spid="63" grpId="0"/>
      <p:bldP spid="64" grpId="0" animBg="1"/>
      <p:bldP spid="65" grpId="0" animBg="1"/>
      <p:bldP spid="66" grpId="0"/>
      <p:bldP spid="67" grpId="0"/>
      <p:bldP spid="69" grpId="0"/>
      <p:bldP spid="72" grpId="0"/>
      <p:bldP spid="75" grpId="0" animBg="1"/>
      <p:bldP spid="76" grpId="0"/>
      <p:bldP spid="78" grpId="0"/>
      <p:bldP spid="79" grpId="0"/>
      <p:bldP spid="80" grpId="0"/>
      <p:bldP spid="81" grpId="0" animBg="1"/>
      <p:bldP spid="82" grpId="0"/>
      <p:bldP spid="83" grpId="0" animBg="1"/>
      <p:bldP spid="84" grpId="0" animBg="1"/>
      <p:bldP spid="85" grpId="0"/>
      <p:bldP spid="86" grpId="0"/>
      <p:bldP spid="88" grpId="0"/>
      <p:bldP spid="89" grpId="0"/>
      <p:bldP spid="92" grpId="0"/>
      <p:bldP spid="9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411760" y="3429000"/>
            <a:ext cx="5348839" cy="3131815"/>
          </a:xfrm>
          <a:prstGeom prst="rect">
            <a:avLst/>
          </a:prstGeom>
          <a:noFill/>
          <a:ln w="9525">
            <a:noFill/>
            <a:miter lim="800000"/>
            <a:headEnd/>
            <a:tailEnd/>
          </a:ln>
        </p:spPr>
      </p:pic>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52" name="Rectangle 51"/>
          <p:cNvSpPr/>
          <p:nvPr/>
        </p:nvSpPr>
        <p:spPr>
          <a:xfrm>
            <a:off x="179512" y="1196752"/>
            <a:ext cx="8964488" cy="2677656"/>
          </a:xfrm>
          <a:prstGeom prst="rect">
            <a:avLst/>
          </a:prstGeom>
        </p:spPr>
        <p:txBody>
          <a:bodyPr wrap="square">
            <a:spAutoFit/>
          </a:bodyPr>
          <a:lstStyle/>
          <a:p>
            <a:r>
              <a:rPr lang="fr-FR" sz="2400" b="1" dirty="0" smtClean="0">
                <a:solidFill>
                  <a:srgbClr val="002060"/>
                </a:solidFill>
                <a:sym typeface="Wingdings"/>
              </a:rPr>
              <a:t>Problème du mécanisme de pagination : </a:t>
            </a:r>
          </a:p>
          <a:p>
            <a:pPr marL="269875" indent="-269875">
              <a:buFont typeface="Arial" pitchFamily="34" charset="0"/>
              <a:buChar char="•"/>
            </a:pPr>
            <a:r>
              <a:rPr lang="fr-FR" sz="2400" dirty="0" smtClean="0">
                <a:solidFill>
                  <a:srgbClr val="002060"/>
                </a:solidFill>
                <a:sym typeface="Wingdings"/>
              </a:rPr>
              <a:t>Accès répétés aux mêmes données en mémoire</a:t>
            </a:r>
          </a:p>
          <a:p>
            <a:pPr marL="1169988" indent="-1169988"/>
            <a:r>
              <a:rPr lang="fr-FR" sz="2400" b="1" dirty="0" smtClean="0">
                <a:solidFill>
                  <a:srgbClr val="002060"/>
                </a:solidFill>
                <a:sym typeface="Wingdings"/>
              </a:rPr>
              <a:t>Solution </a:t>
            </a:r>
            <a:r>
              <a:rPr lang="fr-FR" sz="2400" dirty="0" smtClean="0">
                <a:solidFill>
                  <a:srgbClr val="002060"/>
                </a:solidFill>
                <a:sym typeface="Wingdings"/>
              </a:rPr>
              <a:t>:Utiliser les registres associatifs (ou Translation </a:t>
            </a:r>
            <a:r>
              <a:rPr lang="fr-FR" sz="2400" dirty="0" err="1" smtClean="0">
                <a:solidFill>
                  <a:srgbClr val="002060"/>
                </a:solidFill>
                <a:sym typeface="Wingdings"/>
              </a:rPr>
              <a:t>Lookaside</a:t>
            </a:r>
            <a:r>
              <a:rPr lang="fr-FR" sz="2400" dirty="0" smtClean="0">
                <a:solidFill>
                  <a:srgbClr val="002060"/>
                </a:solidFill>
                <a:sym typeface="Wingdings"/>
              </a:rPr>
              <a:t> Buffers: TLB)</a:t>
            </a:r>
          </a:p>
          <a:p>
            <a:pPr marL="269875" indent="-269875">
              <a:buFont typeface="Arial" pitchFamily="34" charset="0"/>
              <a:buChar char="•"/>
            </a:pPr>
            <a:r>
              <a:rPr lang="fr-FR" sz="2400" dirty="0" smtClean="0">
                <a:solidFill>
                  <a:srgbClr val="002060"/>
                </a:solidFill>
                <a:sym typeface="Wingdings"/>
              </a:rPr>
              <a:t>Petite mémoire cache matérielle spéciale à la consultation rapide.</a:t>
            </a:r>
          </a:p>
          <a:p>
            <a:pPr marL="269875" indent="-269875">
              <a:buFont typeface="Arial" pitchFamily="34" charset="0"/>
              <a:buChar char="•"/>
            </a:pPr>
            <a:r>
              <a:rPr lang="fr-FR" sz="2400" dirty="0" smtClean="0">
                <a:solidFill>
                  <a:srgbClr val="002060"/>
                </a:solidFill>
                <a:sym typeface="Wingdings"/>
              </a:rPr>
              <a:t>Contiennent seulement quelques entrées de la table</a:t>
            </a:r>
          </a:p>
          <a:p>
            <a:pPr marL="269875" indent="-269875">
              <a:buFont typeface="Arial" pitchFamily="34" charset="0"/>
              <a:buChar char="•"/>
            </a:pPr>
            <a:r>
              <a:rPr lang="fr-FR" sz="2400" dirty="0" smtClean="0">
                <a:solidFill>
                  <a:srgbClr val="002060"/>
                </a:solidFill>
                <a:sym typeface="Wingdings"/>
              </a:rPr>
              <a:t>Recherche en parallèle</a:t>
            </a:r>
            <a:endParaRPr lang="fr-FR" sz="24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9144000"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 : Segmentation et 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0" name="Rectangle 9"/>
          <p:cNvSpPr/>
          <p:nvPr/>
        </p:nvSpPr>
        <p:spPr>
          <a:xfrm>
            <a:off x="251520" y="836712"/>
            <a:ext cx="8568952" cy="1754326"/>
          </a:xfrm>
          <a:prstGeom prst="rect">
            <a:avLst/>
          </a:prstGeom>
        </p:spPr>
        <p:txBody>
          <a:bodyPr wrap="square">
            <a:spAutoFit/>
          </a:bodyPr>
          <a:lstStyle/>
          <a:p>
            <a:r>
              <a:rPr lang="fr-FR" dirty="0" smtClean="0"/>
              <a:t>Soit un système de gestion de mémoire gérée de manière segmentée et paginée avec double niveau de pagination.</a:t>
            </a:r>
          </a:p>
          <a:p>
            <a:pPr marL="361950" lvl="0" indent="-180975">
              <a:buFont typeface="Arial" pitchFamily="34" charset="0"/>
              <a:buChar char="•"/>
            </a:pPr>
            <a:r>
              <a:rPr lang="fr-FR" dirty="0" smtClean="0"/>
              <a:t>La taille de la mémoire physique est de 64 Mo (1mot = 1 octet).</a:t>
            </a:r>
          </a:p>
          <a:p>
            <a:pPr marL="361950" lvl="0" indent="-180975">
              <a:buFont typeface="Arial" pitchFamily="34" charset="0"/>
              <a:buChar char="•"/>
            </a:pPr>
            <a:r>
              <a:rPr lang="fr-FR" dirty="0" smtClean="0"/>
              <a:t>Un processus peut avoir au plus 256 segments.</a:t>
            </a:r>
          </a:p>
          <a:p>
            <a:pPr marL="361950" lvl="0" indent="-180975">
              <a:buFont typeface="Arial" pitchFamily="34" charset="0"/>
              <a:buChar char="•"/>
            </a:pPr>
            <a:r>
              <a:rPr lang="fr-FR" dirty="0" smtClean="0"/>
              <a:t>Chaque segment peut adresser au plus 16 Mo.</a:t>
            </a:r>
          </a:p>
          <a:p>
            <a:pPr marL="361950" lvl="0" indent="-180975">
              <a:buFont typeface="Arial" pitchFamily="34" charset="0"/>
              <a:buChar char="•"/>
            </a:pPr>
            <a:r>
              <a:rPr lang="fr-FR" dirty="0" smtClean="0"/>
              <a:t>La taille d’une page est fixée à 4 ko.</a:t>
            </a:r>
            <a:endParaRPr lang="fr-FR" dirty="0"/>
          </a:p>
        </p:txBody>
      </p:sp>
      <p:pic>
        <p:nvPicPr>
          <p:cNvPr id="2" name="Picture 2"/>
          <p:cNvPicPr>
            <a:picLocks noChangeAspect="1" noChangeArrowheads="1"/>
          </p:cNvPicPr>
          <p:nvPr/>
        </p:nvPicPr>
        <p:blipFill>
          <a:blip r:embed="rId2" cstate="print"/>
          <a:srcRect/>
          <a:stretch>
            <a:fillRect/>
          </a:stretch>
        </p:blipFill>
        <p:spPr bwMode="auto">
          <a:xfrm>
            <a:off x="467544" y="2636912"/>
            <a:ext cx="8388424" cy="39460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ChangeArrowheads="1"/>
          </p:cNvSpPr>
          <p:nvPr/>
        </p:nvSpPr>
        <p:spPr bwMode="auto">
          <a:xfrm>
            <a:off x="0" y="980728"/>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lvl="0" indent="-361950" fontAlgn="base">
              <a:spcBef>
                <a:spcPct val="0"/>
              </a:spcBef>
              <a:spcAft>
                <a:spcPct val="0"/>
              </a:spcAft>
              <a:buFontTx/>
              <a:buChar char="•"/>
            </a:pPr>
            <a:r>
              <a:rPr lang="fr-FR" dirty="0" smtClean="0">
                <a:latin typeface="Calibri" pitchFamily="34" charset="0"/>
                <a:ea typeface="Calibri" pitchFamily="34" charset="0"/>
                <a:cs typeface="Times New Roman" pitchFamily="18" charset="0"/>
              </a:rPr>
              <a:t>Quel est le format des adresses logiques ? Expliquez.</a:t>
            </a:r>
            <a:endParaRPr lang="fr-FR" sz="800" dirty="0" smtClean="0">
              <a:latin typeface="Arial" pitchFamily="34" charset="0"/>
              <a:cs typeface="Arial" pitchFamily="34" charset="0"/>
            </a:endParaRPr>
          </a:p>
          <a:p>
            <a:pPr marL="714375" lvl="0" indent="-352425" eaLnBrk="0" fontAlgn="base" hangingPunct="0">
              <a:spcBef>
                <a:spcPct val="0"/>
              </a:spcBef>
              <a:spcAft>
                <a:spcPct val="0"/>
              </a:spcAft>
            </a:pPr>
            <a:r>
              <a:rPr lang="fr-FR" dirty="0" smtClean="0">
                <a:solidFill>
                  <a:srgbClr val="FF0000"/>
                </a:solidFill>
                <a:latin typeface="Calibri" pitchFamily="34" charset="0"/>
                <a:ea typeface="Calibri" pitchFamily="34" charset="0"/>
                <a:cs typeface="Times New Roman" pitchFamily="18" charset="0"/>
              </a:rPr>
              <a:t>Une adresse logique est composée d’un n° de segment et d’un décalage.</a:t>
            </a:r>
            <a:endParaRPr lang="fr-FR" sz="800" dirty="0" smtClean="0">
              <a:latin typeface="Arial" pitchFamily="34" charset="0"/>
              <a:cs typeface="Arial" pitchFamily="34" charset="0"/>
            </a:endParaRPr>
          </a:p>
          <a:p>
            <a:pPr marL="714375" lvl="0" indent="-352425" eaLnBrk="0" fontAlgn="base" hangingPunct="0">
              <a:spcBef>
                <a:spcPct val="0"/>
              </a:spcBef>
              <a:spcAft>
                <a:spcPct val="0"/>
              </a:spcAft>
              <a:buFontTx/>
              <a:buChar char="•"/>
            </a:pPr>
            <a:r>
              <a:rPr lang="fr-FR" dirty="0" smtClean="0">
                <a:solidFill>
                  <a:srgbClr val="FF0000"/>
                </a:solidFill>
                <a:latin typeface="Calibri" pitchFamily="34" charset="0"/>
                <a:ea typeface="Calibri" pitchFamily="34" charset="0"/>
                <a:cs typeface="Times New Roman" pitchFamily="18" charset="0"/>
              </a:rPr>
              <a:t>Le numéro de segment doit pouvoir représenter 256 segments =&gt; 8 bits</a:t>
            </a:r>
            <a:endParaRPr lang="fr-FR" sz="800" dirty="0" smtClean="0">
              <a:latin typeface="Arial" pitchFamily="34" charset="0"/>
              <a:cs typeface="Arial" pitchFamily="34" charset="0"/>
            </a:endParaRPr>
          </a:p>
          <a:p>
            <a:pPr marL="714375" lvl="0" indent="-352425" eaLnBrk="0" fontAlgn="base" hangingPunct="0">
              <a:spcBef>
                <a:spcPct val="0"/>
              </a:spcBef>
              <a:spcAft>
                <a:spcPct val="0"/>
              </a:spcAft>
              <a:buFontTx/>
              <a:buChar char="•"/>
            </a:pPr>
            <a:r>
              <a:rPr lang="fr-FR" dirty="0" smtClean="0">
                <a:solidFill>
                  <a:srgbClr val="FF0000"/>
                </a:solidFill>
                <a:latin typeface="Calibri" pitchFamily="34" charset="0"/>
                <a:ea typeface="Calibri" pitchFamily="34" charset="0"/>
                <a:cs typeface="Times New Roman" pitchFamily="18" charset="0"/>
              </a:rPr>
              <a:t>Le décalage doit pouvoir adresser un espace de 16 Mo =&gt; 24 bits</a:t>
            </a:r>
            <a:endParaRPr lang="fr-FR" sz="8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fr-FR"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fr-FR" dirty="0" smtClean="0">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361950" marR="0" lvl="0" indent="-361950" algn="l" defTabSz="914400" rtl="0" eaLnBrk="1" fontAlgn="base" latinLnBrk="0" hangingPunct="1">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Quel est le format d’une adresse physique ? Expliquez.</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361950" marR="0" lvl="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L’espace d’adressage physique est de 64 Mo =&gt; 26 bits.</a:t>
            </a:r>
          </a:p>
          <a:p>
            <a:pPr marL="0" marR="0" lvl="0" indent="0" algn="l" defTabSz="914400" rtl="0" eaLnBrk="0" fontAlgn="base" latinLnBrk="0" hangingPunct="0">
              <a:lnSpc>
                <a:spcPct val="100000"/>
              </a:lnSpc>
              <a:spcBef>
                <a:spcPct val="0"/>
              </a:spcBef>
              <a:spcAft>
                <a:spcPct val="0"/>
              </a:spcAft>
              <a:buClrTx/>
              <a:buSzTx/>
              <a:buFontTx/>
              <a:buChar char="•"/>
              <a:tabLst/>
            </a:pPr>
            <a:endParaRPr lang="fr-FR" dirty="0" smtClean="0">
              <a:latin typeface="Calibri" pitchFamily="34" charset="0"/>
              <a:ea typeface="Calibri" pitchFamily="34" charset="0"/>
              <a:cs typeface="Times New Roman" pitchFamily="18" charset="0"/>
            </a:endParaRPr>
          </a:p>
          <a:p>
            <a:pPr marL="361950" marR="0" lvl="0" indent="-36195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Quelle est la taille de l’espace d’adressage virtuelle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361950" marR="0" lvl="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1 adresse virtuelle = 32 bits donc espace d’adressage de 4 Go ou 256 segments de 16 Mo au max = 4 Go.</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9144000"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 : Segmentation et 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grpSp>
        <p:nvGrpSpPr>
          <p:cNvPr id="18" name="Groupe 17"/>
          <p:cNvGrpSpPr/>
          <p:nvPr/>
        </p:nvGrpSpPr>
        <p:grpSpPr>
          <a:xfrm>
            <a:off x="2411760" y="2348880"/>
            <a:ext cx="3816424" cy="1224136"/>
            <a:chOff x="2303241" y="4276307"/>
            <a:chExt cx="3600401" cy="1096909"/>
          </a:xfrm>
        </p:grpSpPr>
        <p:sp>
          <p:nvSpPr>
            <p:cNvPr id="11" name="Rectangle 10"/>
            <p:cNvSpPr/>
            <p:nvPr/>
          </p:nvSpPr>
          <p:spPr>
            <a:xfrm>
              <a:off x="3563888" y="5157192"/>
              <a:ext cx="2339752" cy="216024"/>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smtClean="0">
                  <a:solidFill>
                    <a:schemeClr val="tx1"/>
                  </a:solidFill>
                </a:rPr>
                <a:t>24 bits</a:t>
              </a:r>
              <a:endParaRPr lang="fr-FR" dirty="0">
                <a:solidFill>
                  <a:schemeClr val="tx1"/>
                </a:solidFill>
              </a:endParaRPr>
            </a:p>
          </p:txBody>
        </p:sp>
        <p:sp>
          <p:nvSpPr>
            <p:cNvPr id="12" name="Rectangle 11"/>
            <p:cNvSpPr/>
            <p:nvPr/>
          </p:nvSpPr>
          <p:spPr>
            <a:xfrm>
              <a:off x="2356604" y="4700882"/>
              <a:ext cx="1138572" cy="461665"/>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i="1" dirty="0" smtClean="0"/>
                <a:t>Segment </a:t>
              </a:r>
              <a:r>
                <a:rPr lang="fr-FR" sz="1200" i="1" dirty="0" err="1" smtClean="0"/>
                <a:t>number</a:t>
              </a:r>
              <a:endParaRPr lang="fr-FR" sz="1200" i="1" dirty="0" smtClean="0"/>
            </a:p>
          </p:txBody>
        </p:sp>
        <p:sp>
          <p:nvSpPr>
            <p:cNvPr id="13" name="Rectangle 12"/>
            <p:cNvSpPr/>
            <p:nvPr/>
          </p:nvSpPr>
          <p:spPr>
            <a:xfrm>
              <a:off x="3959424" y="4869160"/>
              <a:ext cx="1320168" cy="276999"/>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200" i="1" dirty="0" smtClean="0"/>
                <a:t>Offset </a:t>
              </a:r>
            </a:p>
          </p:txBody>
        </p:sp>
        <p:sp>
          <p:nvSpPr>
            <p:cNvPr id="14" name="Right Brace 37"/>
            <p:cNvSpPr/>
            <p:nvPr/>
          </p:nvSpPr>
          <p:spPr>
            <a:xfrm rot="16200000">
              <a:off x="3950558" y="3005818"/>
              <a:ext cx="377774" cy="3528395"/>
            </a:xfrm>
            <a:prstGeom prst="rightBrace">
              <a:avLst>
                <a:gd name="adj1" fmla="val 42850"/>
                <a:gd name="adj2" fmla="val 49099"/>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FR"/>
            </a:p>
          </p:txBody>
        </p:sp>
        <p:sp>
          <p:nvSpPr>
            <p:cNvPr id="15" name="Rectangle 14"/>
            <p:cNvSpPr/>
            <p:nvPr/>
          </p:nvSpPr>
          <p:spPr>
            <a:xfrm>
              <a:off x="3543598" y="4276307"/>
              <a:ext cx="1336044" cy="307777"/>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1400" b="1" i="1" dirty="0" err="1" smtClean="0"/>
                <a:t>Logical</a:t>
              </a:r>
              <a:r>
                <a:rPr lang="fr-FR" sz="1400" b="1" i="1" dirty="0" smtClean="0"/>
                <a:t> </a:t>
              </a:r>
              <a:r>
                <a:rPr lang="fr-FR" sz="1400" b="1" i="1" dirty="0" err="1" smtClean="0"/>
                <a:t>Address</a:t>
              </a:r>
              <a:endParaRPr lang="fr-FR" sz="1400" b="1" i="1" dirty="0"/>
            </a:p>
          </p:txBody>
        </p:sp>
        <p:sp>
          <p:nvSpPr>
            <p:cNvPr id="16" name="Rectangle 15"/>
            <p:cNvSpPr/>
            <p:nvPr/>
          </p:nvSpPr>
          <p:spPr>
            <a:xfrm>
              <a:off x="2303241" y="5157192"/>
              <a:ext cx="1191936" cy="216024"/>
            </a:xfrm>
            <a:prstGeom prst="rect">
              <a:avLst/>
            </a:prstGeom>
            <a:solidFill>
              <a:schemeClr val="accent1">
                <a:lumMod val="20000"/>
                <a:lumOff val="80000"/>
              </a:schemeClr>
            </a:solidFill>
            <a:ln w="12700">
              <a:solidFill>
                <a:schemeClr val="accent1">
                  <a:lumMod val="75000"/>
                </a:schemeClr>
              </a:solidFill>
            </a:ln>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r-FR" dirty="0" smtClean="0">
                  <a:solidFill>
                    <a:schemeClr val="tx1"/>
                  </a:solidFill>
                </a:rPr>
                <a:t>8 bits</a:t>
              </a:r>
              <a:endParaRPr lang="fr-FR" dirty="0">
                <a:solidFill>
                  <a:schemeClr val="tx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xEl>
                                              <p:pRg st="1" end="1"/>
                                            </p:txEl>
                                          </p:spTgt>
                                        </p:tgtEl>
                                        <p:attrNameLst>
                                          <p:attrName>style.visibility</p:attrName>
                                        </p:attrNameLst>
                                      </p:cBhvr>
                                      <p:to>
                                        <p:strVal val="visible"/>
                                      </p:to>
                                    </p:set>
                                    <p:animEffect transition="in" filter="fade">
                                      <p:cBhvr>
                                        <p:cTn id="10" dur="500"/>
                                        <p:tgtEl>
                                          <p:spTgt spid="205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51">
                                            <p:txEl>
                                              <p:pRg st="2" end="2"/>
                                            </p:txEl>
                                          </p:spTgt>
                                        </p:tgtEl>
                                        <p:attrNameLst>
                                          <p:attrName>style.visibility</p:attrName>
                                        </p:attrNameLst>
                                      </p:cBhvr>
                                      <p:to>
                                        <p:strVal val="visible"/>
                                      </p:to>
                                    </p:set>
                                    <p:animEffect transition="in" filter="fade">
                                      <p:cBhvr>
                                        <p:cTn id="13" dur="500"/>
                                        <p:tgtEl>
                                          <p:spTgt spid="205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51">
                                            <p:txEl>
                                              <p:pRg st="3" end="3"/>
                                            </p:txEl>
                                          </p:spTgt>
                                        </p:tgtEl>
                                        <p:attrNameLst>
                                          <p:attrName>style.visibility</p:attrName>
                                        </p:attrNameLst>
                                      </p:cBhvr>
                                      <p:to>
                                        <p:strVal val="visible"/>
                                      </p:to>
                                    </p:set>
                                    <p:animEffect transition="in" filter="fade">
                                      <p:cBhvr>
                                        <p:cTn id="16" dur="500"/>
                                        <p:tgtEl>
                                          <p:spTgt spid="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51">
                                            <p:txEl>
                                              <p:pRg st="11" end="11"/>
                                            </p:txEl>
                                          </p:spTgt>
                                        </p:tgtEl>
                                        <p:attrNameLst>
                                          <p:attrName>style.visibility</p:attrName>
                                        </p:attrNameLst>
                                      </p:cBhvr>
                                      <p:to>
                                        <p:strVal val="visible"/>
                                      </p:to>
                                    </p:set>
                                    <p:animEffect transition="in" filter="fade">
                                      <p:cBhvr>
                                        <p:cTn id="21" dur="500"/>
                                        <p:tgtEl>
                                          <p:spTgt spid="2051">
                                            <p:txEl>
                                              <p:pRg st="11" end="1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51">
                                            <p:txEl>
                                              <p:pRg st="14" end="14"/>
                                            </p:txEl>
                                          </p:spTgt>
                                        </p:tgtEl>
                                        <p:attrNameLst>
                                          <p:attrName>style.visibility</p:attrName>
                                        </p:attrNameLst>
                                      </p:cBhvr>
                                      <p:to>
                                        <p:strVal val="visible"/>
                                      </p:to>
                                    </p:set>
                                    <p:animEffect transition="in" filter="fade">
                                      <p:cBhvr>
                                        <p:cTn id="26" dur="500"/>
                                        <p:tgtEl>
                                          <p:spTgt spid="205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9144000"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 : Segmentation et 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20" name="Rectangle 19"/>
          <p:cNvSpPr/>
          <p:nvPr/>
        </p:nvSpPr>
        <p:spPr>
          <a:xfrm>
            <a:off x="395536" y="908720"/>
            <a:ext cx="3600400" cy="646331"/>
          </a:xfrm>
          <a:prstGeom prst="rect">
            <a:avLst/>
          </a:prstGeom>
        </p:spPr>
        <p:txBody>
          <a:bodyPr wrap="square">
            <a:spAutoFit/>
          </a:bodyPr>
          <a:lstStyle/>
          <a:p>
            <a:r>
              <a:rPr lang="fr-FR" dirty="0" smtClean="0"/>
              <a:t>Soit un processus muni de la table </a:t>
            </a:r>
          </a:p>
          <a:p>
            <a:r>
              <a:rPr lang="fr-FR" dirty="0" smtClean="0"/>
              <a:t>des segments suivante :</a:t>
            </a:r>
            <a:endParaRPr lang="fr-FR" dirty="0"/>
          </a:p>
        </p:txBody>
      </p:sp>
      <p:graphicFrame>
        <p:nvGraphicFramePr>
          <p:cNvPr id="21" name="Tableau 20"/>
          <p:cNvGraphicFramePr>
            <a:graphicFrameLocks noGrp="1"/>
          </p:cNvGraphicFramePr>
          <p:nvPr/>
        </p:nvGraphicFramePr>
        <p:xfrm>
          <a:off x="539552" y="1556792"/>
          <a:ext cx="3816424" cy="1682496"/>
        </p:xfrm>
        <a:graphic>
          <a:graphicData uri="http://schemas.openxmlformats.org/drawingml/2006/table">
            <a:tbl>
              <a:tblPr/>
              <a:tblGrid>
                <a:gridCol w="1194761"/>
                <a:gridCol w="1599886"/>
                <a:gridCol w="1021777"/>
              </a:tblGrid>
              <a:tr h="276031">
                <a:tc>
                  <a:txBody>
                    <a:bodyPr/>
                    <a:lstStyle/>
                    <a:p>
                      <a:pPr>
                        <a:lnSpc>
                          <a:spcPct val="115000"/>
                        </a:lnSpc>
                        <a:spcAft>
                          <a:spcPts val="0"/>
                        </a:spcAft>
                      </a:pPr>
                      <a:r>
                        <a:rPr lang="fr-FR" sz="1600" b="1" dirty="0">
                          <a:latin typeface="Courier New"/>
                          <a:ea typeface="Calibri"/>
                          <a:cs typeface="Times New Roman"/>
                        </a:rPr>
                        <a:t>Segment</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fr-FR" sz="1600" b="1" dirty="0">
                          <a:latin typeface="Courier New"/>
                          <a:ea typeface="Calibri"/>
                          <a:cs typeface="Times New Roman"/>
                        </a:rPr>
                        <a:t>Base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fr-FR" sz="1600" b="1" dirty="0">
                          <a:latin typeface="Courier New"/>
                          <a:ea typeface="Calibri"/>
                          <a:cs typeface="Times New Roman"/>
                        </a:rPr>
                        <a:t>Limite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76031">
                <a:tc>
                  <a:txBody>
                    <a:bodyPr/>
                    <a:lstStyle/>
                    <a:p>
                      <a:pPr>
                        <a:lnSpc>
                          <a:spcPct val="115000"/>
                        </a:lnSpc>
                        <a:spcAft>
                          <a:spcPts val="0"/>
                        </a:spcAft>
                      </a:pPr>
                      <a:r>
                        <a:rPr lang="fr-FR" sz="1600" b="1">
                          <a:latin typeface="Courier New"/>
                          <a:ea typeface="Calibri"/>
                          <a:cs typeface="Times New Roman"/>
                        </a:rPr>
                        <a:t>00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00 BE 0A 00 </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10 00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31">
                <a:tc>
                  <a:txBody>
                    <a:bodyPr/>
                    <a:lstStyle/>
                    <a:p>
                      <a:pPr>
                        <a:lnSpc>
                          <a:spcPct val="115000"/>
                        </a:lnSpc>
                        <a:spcAft>
                          <a:spcPts val="0"/>
                        </a:spcAft>
                      </a:pPr>
                      <a:r>
                        <a:rPr lang="fr-FR" sz="1600" b="1">
                          <a:latin typeface="Courier New"/>
                          <a:ea typeface="Calibri"/>
                          <a:cs typeface="Times New Roman"/>
                        </a:rPr>
                        <a:t>01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00 BE 23 D1 </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02 FF</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31">
                <a:tc>
                  <a:txBody>
                    <a:bodyPr/>
                    <a:lstStyle/>
                    <a:p>
                      <a:pPr>
                        <a:lnSpc>
                          <a:spcPct val="115000"/>
                        </a:lnSpc>
                        <a:spcAft>
                          <a:spcPts val="0"/>
                        </a:spcAft>
                      </a:pPr>
                      <a:r>
                        <a:rPr lang="fr-FR" sz="1600" b="1">
                          <a:latin typeface="Courier New"/>
                          <a:ea typeface="Calibri"/>
                          <a:cs typeface="Times New Roman"/>
                        </a:rPr>
                        <a:t>02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00 BE 00 DA </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03 61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31">
                <a:tc>
                  <a:txBody>
                    <a:bodyPr/>
                    <a:lstStyle/>
                    <a:p>
                      <a:pPr>
                        <a:lnSpc>
                          <a:spcPct val="115000"/>
                        </a:lnSpc>
                        <a:spcAft>
                          <a:spcPts val="0"/>
                        </a:spcAft>
                      </a:pPr>
                      <a:r>
                        <a:rPr lang="fr-FR" sz="1600" b="1">
                          <a:latin typeface="Courier New"/>
                          <a:ea typeface="Calibri"/>
                          <a:cs typeface="Times New Roman"/>
                        </a:rPr>
                        <a:t>03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00 BE 1A 26 </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05 07</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31">
                <a:tc>
                  <a:txBody>
                    <a:bodyPr/>
                    <a:lstStyle/>
                    <a:p>
                      <a:pPr>
                        <a:lnSpc>
                          <a:spcPct val="115000"/>
                        </a:lnSpc>
                        <a:spcAft>
                          <a:spcPts val="0"/>
                        </a:spcAft>
                      </a:pPr>
                      <a:r>
                        <a:rPr lang="fr-FR" sz="1600" b="1">
                          <a:latin typeface="Courier New"/>
                          <a:ea typeface="Calibri"/>
                          <a:cs typeface="Times New Roman"/>
                        </a:rPr>
                        <a:t>04</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00 BE 0F F0 </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dirty="0">
                          <a:latin typeface="Courier New"/>
                          <a:ea typeface="Calibri"/>
                          <a:cs typeface="Times New Roman"/>
                        </a:rPr>
                        <a:t>10 00</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Rectangle 21"/>
          <p:cNvSpPr/>
          <p:nvPr/>
        </p:nvSpPr>
        <p:spPr>
          <a:xfrm>
            <a:off x="5220072" y="980728"/>
            <a:ext cx="3161763" cy="369332"/>
          </a:xfrm>
          <a:prstGeom prst="rect">
            <a:avLst/>
          </a:prstGeom>
        </p:spPr>
        <p:txBody>
          <a:bodyPr wrap="none">
            <a:spAutoFit/>
          </a:bodyPr>
          <a:lstStyle/>
          <a:p>
            <a:r>
              <a:rPr lang="fr-FR" dirty="0" smtClean="0"/>
              <a:t>Du répertoire de pages suivant :</a:t>
            </a:r>
            <a:endParaRPr lang="fr-FR" dirty="0"/>
          </a:p>
        </p:txBody>
      </p:sp>
      <p:graphicFrame>
        <p:nvGraphicFramePr>
          <p:cNvPr id="23" name="Tableau 22"/>
          <p:cNvGraphicFramePr>
            <a:graphicFrameLocks noGrp="1"/>
          </p:cNvGraphicFramePr>
          <p:nvPr/>
        </p:nvGraphicFramePr>
        <p:xfrm>
          <a:off x="5148064" y="1556792"/>
          <a:ext cx="3600400" cy="1495971"/>
        </p:xfrm>
        <a:graphic>
          <a:graphicData uri="http://schemas.openxmlformats.org/drawingml/2006/table">
            <a:tbl>
              <a:tblPr/>
              <a:tblGrid>
                <a:gridCol w="1649919"/>
                <a:gridCol w="1050910"/>
                <a:gridCol w="899571"/>
              </a:tblGrid>
              <a:tr h="374307">
                <a:tc>
                  <a:txBody>
                    <a:bodyPr/>
                    <a:lstStyle/>
                    <a:p>
                      <a:pPr algn="ctr">
                        <a:lnSpc>
                          <a:spcPct val="115000"/>
                        </a:lnSpc>
                        <a:spcAft>
                          <a:spcPts val="0"/>
                        </a:spcAft>
                      </a:pPr>
                      <a:r>
                        <a:rPr lang="fr-FR" sz="1600" b="1" dirty="0">
                          <a:latin typeface="Courier New"/>
                          <a:ea typeface="Calibri"/>
                          <a:cs typeface="Times New Roman"/>
                        </a:rPr>
                        <a:t>Répertoire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600" b="1" dirty="0">
                          <a:latin typeface="Courier New"/>
                          <a:ea typeface="Calibri"/>
                          <a:cs typeface="Times New Roman"/>
                        </a:rPr>
                        <a:t>Table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600" b="1" dirty="0">
                          <a:latin typeface="Courier New"/>
                          <a:ea typeface="Calibri"/>
                          <a:cs typeface="Times New Roman"/>
                        </a:rPr>
                        <a:t>Active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58060">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60">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60">
                <a:tc>
                  <a:txBody>
                    <a:bodyPr/>
                    <a:lstStyle/>
                    <a:p>
                      <a:pPr algn="ctr">
                        <a:lnSpc>
                          <a:spcPct val="115000"/>
                        </a:lnSpc>
                        <a:spcAft>
                          <a:spcPts val="0"/>
                        </a:spcAft>
                      </a:pPr>
                      <a:r>
                        <a:rPr lang="fr-FR" sz="1600" b="1">
                          <a:latin typeface="Courier New"/>
                          <a:ea typeface="Calibri"/>
                          <a:cs typeface="Times New Roman"/>
                        </a:rPr>
                        <a:t>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60">
                <a:tc>
                  <a:txBody>
                    <a:bodyPr/>
                    <a:lstStyle/>
                    <a:p>
                      <a:pPr algn="ctr">
                        <a:lnSpc>
                          <a:spcPct val="115000"/>
                        </a:lnSpc>
                        <a:spcAft>
                          <a:spcPts val="0"/>
                        </a:spcAft>
                      </a:pPr>
                      <a:r>
                        <a:rPr lang="fr-FR" sz="1600" b="1">
                          <a:latin typeface="Courier New"/>
                          <a:ea typeface="Calibri"/>
                          <a:cs typeface="Times New Roman"/>
                        </a:rPr>
                        <a:t>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latin typeface="Courier New"/>
                          <a:ea typeface="Calibri"/>
                          <a:cs typeface="Times New Roman"/>
                        </a:rPr>
                        <a:t>0</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 name="Rectangle 23"/>
          <p:cNvSpPr/>
          <p:nvPr/>
        </p:nvSpPr>
        <p:spPr>
          <a:xfrm>
            <a:off x="539552" y="3419708"/>
            <a:ext cx="2793329" cy="369332"/>
          </a:xfrm>
          <a:prstGeom prst="rect">
            <a:avLst/>
          </a:prstGeom>
        </p:spPr>
        <p:txBody>
          <a:bodyPr wrap="none">
            <a:spAutoFit/>
          </a:bodyPr>
          <a:lstStyle/>
          <a:p>
            <a:r>
              <a:rPr lang="fr-FR" dirty="0" smtClean="0"/>
              <a:t>Et de deux tables de pages :</a:t>
            </a:r>
            <a:endParaRPr lang="fr-FR" dirty="0"/>
          </a:p>
        </p:txBody>
      </p:sp>
      <p:graphicFrame>
        <p:nvGraphicFramePr>
          <p:cNvPr id="25" name="Tableau 24"/>
          <p:cNvGraphicFramePr>
            <a:graphicFrameLocks noGrp="1"/>
          </p:cNvGraphicFramePr>
          <p:nvPr/>
        </p:nvGraphicFramePr>
        <p:xfrm>
          <a:off x="1" y="3861048"/>
          <a:ext cx="9143999" cy="2488692"/>
        </p:xfrm>
        <a:graphic>
          <a:graphicData uri="http://schemas.openxmlformats.org/drawingml/2006/table">
            <a:tbl>
              <a:tblPr/>
              <a:tblGrid>
                <a:gridCol w="729568"/>
                <a:gridCol w="1039608"/>
                <a:gridCol w="1075383"/>
                <a:gridCol w="795696"/>
                <a:gridCol w="777266"/>
                <a:gridCol w="499750"/>
                <a:gridCol w="767511"/>
                <a:gridCol w="924699"/>
                <a:gridCol w="1004918"/>
                <a:gridCol w="836890"/>
                <a:gridCol w="692710"/>
              </a:tblGrid>
              <a:tr h="0">
                <a:tc>
                  <a:txBody>
                    <a:bodyPr/>
                    <a:lstStyle/>
                    <a:p>
                      <a:pPr algn="ctr">
                        <a:lnSpc>
                          <a:spcPct val="115000"/>
                        </a:lnSpc>
                        <a:spcAft>
                          <a:spcPts val="0"/>
                        </a:spcAft>
                      </a:pPr>
                      <a:r>
                        <a:rPr lang="fr-FR" sz="1400" b="1" dirty="0">
                          <a:latin typeface="Courier New"/>
                          <a:ea typeface="Calibri"/>
                          <a:cs typeface="Times New Roman"/>
                        </a:rPr>
                        <a:t>N°</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@Page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@Cadre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Active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Libre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400" b="1" dirty="0">
                          <a:latin typeface="Courier New"/>
                          <a:ea typeface="Calibri"/>
                          <a:cs typeface="Times New Roman"/>
                        </a:rPr>
                        <a:t>N°</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@Page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@Cadre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Active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Libre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2A0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23 40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3E0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00 00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2A1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05 BB</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3E1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27 FD</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1">
                          <a:latin typeface="Courier New"/>
                          <a:ea typeface="Calibri"/>
                          <a:cs typeface="Times New Roman"/>
                        </a:rPr>
                        <a:t>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2A2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00 00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600" b="1">
                          <a:latin typeface="Courier New"/>
                          <a:ea typeface="Calibri"/>
                          <a:cs typeface="Times New Roman"/>
                        </a:rPr>
                        <a:t>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3E2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00 00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1">
                          <a:latin typeface="Courier New"/>
                          <a:ea typeface="Calibri"/>
                          <a:cs typeface="Times New Roman"/>
                        </a:rPr>
                        <a:t>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2A3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14 E0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600" b="1">
                          <a:latin typeface="Courier New"/>
                          <a:ea typeface="Calibri"/>
                          <a:cs typeface="Times New Roman"/>
                        </a:rPr>
                        <a:t>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3E3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3A F6</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1">
                          <a:latin typeface="Courier New"/>
                          <a:ea typeface="Calibri"/>
                          <a:cs typeface="Times New Roman"/>
                        </a:rPr>
                        <a:t>4</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600" b="1">
                          <a:latin typeface="Courier New"/>
                          <a:ea typeface="Calibri"/>
                          <a:cs typeface="Times New Roman"/>
                        </a:rPr>
                        <a:t>4</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1">
                          <a:latin typeface="Courier New"/>
                          <a:ea typeface="Calibri"/>
                          <a:cs typeface="Times New Roman"/>
                        </a:rPr>
                        <a:t>1023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fr-FR" sz="1600" b="1">
                          <a:latin typeface="Courier New"/>
                          <a:ea typeface="Calibri"/>
                          <a:cs typeface="Times New Roman"/>
                        </a:rPr>
                        <a:t>1023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5">
                  <a:txBody>
                    <a:bodyPr/>
                    <a:lstStyle/>
                    <a:p>
                      <a:pPr algn="ctr">
                        <a:lnSpc>
                          <a:spcPct val="115000"/>
                        </a:lnSpc>
                        <a:spcAft>
                          <a:spcPts val="0"/>
                        </a:spcAft>
                      </a:pPr>
                      <a:r>
                        <a:rPr lang="fr-FR" sz="1600">
                          <a:latin typeface="Calibri"/>
                          <a:ea typeface="Calibri"/>
                          <a:cs typeface="Times New Roman"/>
                        </a:rPr>
                        <a:t>Table 0</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nSpc>
                          <a:spcPct val="115000"/>
                        </a:lnSpc>
                        <a:spcAft>
                          <a:spcPts val="0"/>
                        </a:spcAft>
                      </a:pPr>
                      <a:endParaRPr lang="fr-FR" sz="1600">
                        <a:latin typeface="Calibri"/>
                        <a:ea typeface="Calibri"/>
                        <a:cs typeface="Times New Roman"/>
                      </a:endParaRPr>
                    </a:p>
                  </a:txBody>
                  <a:tcPr marL="68580" marR="68580" marT="0" marB="0">
                    <a:lnL>
                      <a:noFill/>
                    </a:lnL>
                    <a:lnR>
                      <a:noFill/>
                    </a:lnR>
                    <a:lnT>
                      <a:noFill/>
                    </a:lnT>
                    <a:lnB>
                      <a:noFill/>
                    </a:lnB>
                  </a:tcPr>
                </a:tc>
                <a:tc gridSpan="5">
                  <a:txBody>
                    <a:bodyPr/>
                    <a:lstStyle/>
                    <a:p>
                      <a:pPr algn="ctr">
                        <a:lnSpc>
                          <a:spcPct val="115000"/>
                        </a:lnSpc>
                        <a:spcAft>
                          <a:spcPts val="0"/>
                        </a:spcAft>
                      </a:pPr>
                      <a:r>
                        <a:rPr lang="fr-FR" sz="1600" dirty="0">
                          <a:latin typeface="Arial"/>
                          <a:ea typeface="Calibri"/>
                          <a:cs typeface="Times New Roman"/>
                        </a:rPr>
                        <a:t>Table 1</a:t>
                      </a:r>
                      <a:endParaRPr lang="fr-FR"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9144000"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 : Segmentation et 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graphicFrame>
        <p:nvGraphicFramePr>
          <p:cNvPr id="21" name="Tableau 20"/>
          <p:cNvGraphicFramePr>
            <a:graphicFrameLocks noGrp="1"/>
          </p:cNvGraphicFramePr>
          <p:nvPr/>
        </p:nvGraphicFramePr>
        <p:xfrm>
          <a:off x="1979712" y="3789040"/>
          <a:ext cx="3816424" cy="1682496"/>
        </p:xfrm>
        <a:graphic>
          <a:graphicData uri="http://schemas.openxmlformats.org/drawingml/2006/table">
            <a:tbl>
              <a:tblPr/>
              <a:tblGrid>
                <a:gridCol w="1194761"/>
                <a:gridCol w="1599886"/>
                <a:gridCol w="1021777"/>
              </a:tblGrid>
              <a:tr h="276031">
                <a:tc>
                  <a:txBody>
                    <a:bodyPr/>
                    <a:lstStyle/>
                    <a:p>
                      <a:pPr>
                        <a:lnSpc>
                          <a:spcPct val="115000"/>
                        </a:lnSpc>
                        <a:spcAft>
                          <a:spcPts val="0"/>
                        </a:spcAft>
                      </a:pPr>
                      <a:r>
                        <a:rPr lang="fr-FR" sz="1600" b="1" dirty="0">
                          <a:latin typeface="Courier New"/>
                          <a:ea typeface="Calibri"/>
                          <a:cs typeface="Times New Roman"/>
                        </a:rPr>
                        <a:t>Segment</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fr-FR" sz="1600" b="1" dirty="0">
                          <a:latin typeface="Courier New"/>
                          <a:ea typeface="Calibri"/>
                          <a:cs typeface="Times New Roman"/>
                        </a:rPr>
                        <a:t>Base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15000"/>
                        </a:lnSpc>
                        <a:spcAft>
                          <a:spcPts val="0"/>
                        </a:spcAft>
                      </a:pPr>
                      <a:r>
                        <a:rPr lang="fr-FR" sz="1600" b="1" dirty="0">
                          <a:latin typeface="Courier New"/>
                          <a:ea typeface="Calibri"/>
                          <a:cs typeface="Times New Roman"/>
                        </a:rPr>
                        <a:t>Limite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76031">
                <a:tc>
                  <a:txBody>
                    <a:bodyPr/>
                    <a:lstStyle/>
                    <a:p>
                      <a:pPr>
                        <a:lnSpc>
                          <a:spcPct val="115000"/>
                        </a:lnSpc>
                        <a:spcAft>
                          <a:spcPts val="0"/>
                        </a:spcAft>
                      </a:pPr>
                      <a:r>
                        <a:rPr lang="fr-FR" sz="1600" b="1" dirty="0">
                          <a:latin typeface="Courier New"/>
                          <a:ea typeface="Calibri"/>
                          <a:cs typeface="Times New Roman"/>
                        </a:rPr>
                        <a:t>00</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00 BE 0A 00 </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10 00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31">
                <a:tc>
                  <a:txBody>
                    <a:bodyPr/>
                    <a:lstStyle/>
                    <a:p>
                      <a:pPr>
                        <a:lnSpc>
                          <a:spcPct val="115000"/>
                        </a:lnSpc>
                        <a:spcAft>
                          <a:spcPts val="0"/>
                        </a:spcAft>
                      </a:pPr>
                      <a:r>
                        <a:rPr lang="fr-FR" sz="1600" b="1">
                          <a:latin typeface="Courier New"/>
                          <a:ea typeface="Calibri"/>
                          <a:cs typeface="Times New Roman"/>
                        </a:rPr>
                        <a:t>01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00 BE 23 D1 </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02 FF</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31">
                <a:tc>
                  <a:txBody>
                    <a:bodyPr/>
                    <a:lstStyle/>
                    <a:p>
                      <a:pPr>
                        <a:lnSpc>
                          <a:spcPct val="115000"/>
                        </a:lnSpc>
                        <a:spcAft>
                          <a:spcPts val="0"/>
                        </a:spcAft>
                      </a:pPr>
                      <a:r>
                        <a:rPr lang="fr-FR" sz="1600" b="1">
                          <a:latin typeface="Courier New"/>
                          <a:ea typeface="Calibri"/>
                          <a:cs typeface="Times New Roman"/>
                        </a:rPr>
                        <a:t>02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00 BE 00 DA </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03 61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31">
                <a:tc>
                  <a:txBody>
                    <a:bodyPr/>
                    <a:lstStyle/>
                    <a:p>
                      <a:pPr>
                        <a:lnSpc>
                          <a:spcPct val="115000"/>
                        </a:lnSpc>
                        <a:spcAft>
                          <a:spcPts val="0"/>
                        </a:spcAft>
                      </a:pPr>
                      <a:r>
                        <a:rPr lang="fr-FR" sz="1600" b="1">
                          <a:latin typeface="Courier New"/>
                          <a:ea typeface="Calibri"/>
                          <a:cs typeface="Times New Roman"/>
                        </a:rPr>
                        <a:t>03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00 BE 1A 26 </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05 07</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6031">
                <a:tc>
                  <a:txBody>
                    <a:bodyPr/>
                    <a:lstStyle/>
                    <a:p>
                      <a:pPr>
                        <a:lnSpc>
                          <a:spcPct val="115000"/>
                        </a:lnSpc>
                        <a:spcAft>
                          <a:spcPts val="0"/>
                        </a:spcAft>
                      </a:pPr>
                      <a:r>
                        <a:rPr lang="fr-FR" sz="1600" b="1">
                          <a:latin typeface="Courier New"/>
                          <a:ea typeface="Calibri"/>
                          <a:cs typeface="Times New Roman"/>
                        </a:rPr>
                        <a:t>04</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a:latin typeface="Courier New"/>
                          <a:ea typeface="Calibri"/>
                          <a:cs typeface="Times New Roman"/>
                        </a:rPr>
                        <a:t>00 BE 0F F0 </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600" b="1" dirty="0">
                          <a:latin typeface="Courier New"/>
                          <a:ea typeface="Calibri"/>
                          <a:cs typeface="Times New Roman"/>
                        </a:rPr>
                        <a:t>10 00</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13"/>
          <p:cNvSpPr/>
          <p:nvPr/>
        </p:nvSpPr>
        <p:spPr>
          <a:xfrm>
            <a:off x="251520" y="1052736"/>
            <a:ext cx="8640960" cy="2585323"/>
          </a:xfrm>
          <a:prstGeom prst="rect">
            <a:avLst/>
          </a:prstGeom>
        </p:spPr>
        <p:txBody>
          <a:bodyPr wrap="square">
            <a:spAutoFit/>
          </a:bodyPr>
          <a:lstStyle/>
          <a:p>
            <a:pPr marL="361950" lvl="0" indent="-361950">
              <a:buFont typeface="Arial" pitchFamily="34" charset="0"/>
              <a:buChar char="•"/>
            </a:pPr>
            <a:r>
              <a:rPr lang="fr-FR" dirty="0" smtClean="0"/>
              <a:t>Quelle est l’adresse linéaire correspondante à l’adresse logique </a:t>
            </a:r>
            <a:r>
              <a:rPr lang="fr-FR" b="1" dirty="0" smtClean="0"/>
              <a:t>0x030000F0</a:t>
            </a:r>
          </a:p>
          <a:p>
            <a:pPr marL="361950" lvl="0"/>
            <a:endParaRPr lang="fr-FR" dirty="0" smtClean="0">
              <a:solidFill>
                <a:srgbClr val="FF0000"/>
              </a:solidFill>
            </a:endParaRPr>
          </a:p>
          <a:p>
            <a:pPr marL="361950" lvl="0"/>
            <a:r>
              <a:rPr lang="fr-FR" dirty="0" smtClean="0">
                <a:solidFill>
                  <a:srgbClr val="FF0000"/>
                </a:solidFill>
              </a:rPr>
              <a:t>N° de segment : 0x03  </a:t>
            </a:r>
          </a:p>
          <a:p>
            <a:pPr marL="361950" lvl="0"/>
            <a:r>
              <a:rPr lang="fr-FR" dirty="0" smtClean="0">
                <a:solidFill>
                  <a:srgbClr val="FF0000"/>
                </a:solidFill>
              </a:rPr>
              <a:t>	=&gt; adresse de base : </a:t>
            </a:r>
            <a:r>
              <a:rPr lang="fr-FR" b="1" dirty="0" smtClean="0">
                <a:solidFill>
                  <a:srgbClr val="FF0000"/>
                </a:solidFill>
              </a:rPr>
              <a:t>0X00BE1A26</a:t>
            </a:r>
            <a:endParaRPr lang="fr-FR" dirty="0" smtClean="0">
              <a:solidFill>
                <a:srgbClr val="FF0000"/>
              </a:solidFill>
            </a:endParaRPr>
          </a:p>
          <a:p>
            <a:pPr marL="361950" lvl="0"/>
            <a:r>
              <a:rPr lang="fr-FR" dirty="0" smtClean="0">
                <a:solidFill>
                  <a:srgbClr val="FF0000"/>
                </a:solidFill>
              </a:rPr>
              <a:t>Décalage : </a:t>
            </a:r>
            <a:r>
              <a:rPr lang="fr-FR" b="1" dirty="0" smtClean="0">
                <a:solidFill>
                  <a:srgbClr val="FF0000"/>
                </a:solidFill>
              </a:rPr>
              <a:t>0x0000F0 </a:t>
            </a:r>
          </a:p>
          <a:p>
            <a:pPr marL="361950" lvl="0"/>
            <a:r>
              <a:rPr lang="fr-FR" b="1" dirty="0" smtClean="0">
                <a:solidFill>
                  <a:srgbClr val="FF0000"/>
                </a:solidFill>
              </a:rPr>
              <a:t>	=&gt; inférieur</a:t>
            </a:r>
            <a:r>
              <a:rPr lang="fr-FR" dirty="0" smtClean="0">
                <a:solidFill>
                  <a:srgbClr val="FF0000"/>
                </a:solidFill>
              </a:rPr>
              <a:t> à la limite du segment (0x0507)  </a:t>
            </a:r>
            <a:r>
              <a:rPr lang="fr-FR" b="1" dirty="0" smtClean="0">
                <a:solidFill>
                  <a:srgbClr val="FF0000"/>
                </a:solidFill>
              </a:rPr>
              <a:t>pas d’erreur de dépassement </a:t>
            </a:r>
          </a:p>
          <a:p>
            <a:pPr marL="361950" lvl="0"/>
            <a:endParaRPr lang="fr-FR" dirty="0" smtClean="0">
              <a:solidFill>
                <a:srgbClr val="FF0000"/>
              </a:solidFill>
            </a:endParaRPr>
          </a:p>
          <a:p>
            <a:pPr marL="361950" lvl="0"/>
            <a:r>
              <a:rPr lang="fr-FR" dirty="0" smtClean="0">
                <a:solidFill>
                  <a:srgbClr val="FF0000"/>
                </a:solidFill>
              </a:rPr>
              <a:t>Adresse linéaire = </a:t>
            </a:r>
            <a:r>
              <a:rPr lang="fr-FR" b="1" dirty="0" smtClean="0">
                <a:solidFill>
                  <a:srgbClr val="FF0000"/>
                </a:solidFill>
              </a:rPr>
              <a:t>0x00BE1A26 + 0x0000F0 = 0x00BE1B16</a:t>
            </a:r>
            <a:endParaRPr lang="fr-FR" dirty="0" smtClean="0">
              <a:solidFill>
                <a:srgbClr val="FF0000"/>
              </a:solidFill>
            </a:endParaRPr>
          </a:p>
          <a:p>
            <a:pPr marL="361950" lvl="0"/>
            <a:endParaRPr lang="fr-FR" dirty="0"/>
          </a:p>
        </p:txBody>
      </p:sp>
      <p:sp>
        <p:nvSpPr>
          <p:cNvPr id="15" name="Rectangle à coins arrondis 14"/>
          <p:cNvSpPr/>
          <p:nvPr/>
        </p:nvSpPr>
        <p:spPr>
          <a:xfrm>
            <a:off x="1979712" y="4941168"/>
            <a:ext cx="3816424" cy="216024"/>
          </a:xfrm>
          <a:prstGeom prst="roundRect">
            <a:avLst/>
          </a:prstGeom>
          <a:solidFill>
            <a:srgbClr val="FF0000">
              <a:alpha val="10000"/>
            </a:srgbClr>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7" end="7"/>
                                            </p:txEl>
                                          </p:spTgt>
                                        </p:tgtEl>
                                        <p:attrNameLst>
                                          <p:attrName>style.visibility</p:attrName>
                                        </p:attrNameLst>
                                      </p:cBhvr>
                                      <p:to>
                                        <p:strVal val="visible"/>
                                      </p:to>
                                    </p:set>
                                    <p:animEffect transition="in" filter="fade">
                                      <p:cBhvr>
                                        <p:cTn id="32"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9144000"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 : Segmentation et 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36194" name="Rectangle 2"/>
          <p:cNvSpPr>
            <a:spLocks noChangeArrowheads="1"/>
          </p:cNvSpPr>
          <p:nvPr/>
        </p:nvSpPr>
        <p:spPr bwMode="auto">
          <a:xfrm>
            <a:off x="395536" y="1196752"/>
            <a:ext cx="8497967" cy="147732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61950" marR="0" lvl="0" indent="-361950" algn="l" defTabSz="914400" rtl="0" eaLnBrk="1" fontAlgn="base" latinLnBrk="0" hangingPunct="1">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mj-lt"/>
                <a:ea typeface="Calibri" pitchFamily="34" charset="0"/>
                <a:cs typeface="Times New Roman" pitchFamily="18" charset="0"/>
              </a:rPr>
              <a:t>Quel est le format d’une adresse linéaire ? Expliquez.</a:t>
            </a:r>
          </a:p>
          <a:p>
            <a:pPr marL="361950" marR="0" lvl="0" indent="-361950" algn="l" defTabSz="914400" rtl="0" eaLnBrk="1" fontAlgn="base" latinLnBrk="0" hangingPunct="1">
              <a:lnSpc>
                <a:spcPct val="100000"/>
              </a:lnSpc>
              <a:spcBef>
                <a:spcPct val="0"/>
              </a:spcBef>
              <a:spcAft>
                <a:spcPct val="0"/>
              </a:spcAft>
              <a:buClrTx/>
              <a:buSzTx/>
              <a:buFontTx/>
              <a:buChar char="•"/>
              <a:tabLst/>
            </a:pPr>
            <a:endParaRPr kumimoji="0" lang="fr-FR" b="0" i="0" u="none" strike="noStrike" cap="none" normalizeH="0" baseline="0" dirty="0" smtClean="0">
              <a:ln>
                <a:noFill/>
              </a:ln>
              <a:solidFill>
                <a:schemeClr val="tx1"/>
              </a:solidFill>
              <a:effectLst/>
              <a:latin typeface="+mj-lt"/>
              <a:cs typeface="Arial" pitchFamily="34" charset="0"/>
            </a:endParaRPr>
          </a:p>
          <a:p>
            <a:pPr marL="714375" marR="0" lvl="0" indent="-352425"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FF0000"/>
                </a:solidFill>
                <a:effectLst/>
                <a:latin typeface="+mj-lt"/>
                <a:ea typeface="Calibri" pitchFamily="34" charset="0"/>
                <a:cs typeface="Times New Roman" pitchFamily="18" charset="0"/>
              </a:rPr>
              <a:t>Le répertoire de page contient 1024 entrées =&gt; </a:t>
            </a:r>
            <a:r>
              <a:rPr kumimoji="0" lang="fr-FR" b="1" i="0" u="none" strike="noStrike" cap="none" normalizeH="0" baseline="0" dirty="0" smtClean="0">
                <a:ln>
                  <a:noFill/>
                </a:ln>
                <a:solidFill>
                  <a:srgbClr val="FF0000"/>
                </a:solidFill>
                <a:effectLst/>
                <a:latin typeface="+mj-lt"/>
                <a:ea typeface="Calibri" pitchFamily="34" charset="0"/>
                <a:cs typeface="Times New Roman" pitchFamily="18" charset="0"/>
              </a:rPr>
              <a:t>10 bits pour identifier une entrée</a:t>
            </a:r>
            <a:endParaRPr kumimoji="0" lang="fr-FR" b="1" i="0" u="none" strike="noStrike" cap="none" normalizeH="0" baseline="0" dirty="0" smtClean="0">
              <a:ln>
                <a:noFill/>
              </a:ln>
              <a:solidFill>
                <a:schemeClr val="tx1"/>
              </a:solidFill>
              <a:effectLst/>
              <a:latin typeface="+mj-lt"/>
              <a:cs typeface="Arial" pitchFamily="34" charset="0"/>
            </a:endParaRPr>
          </a:p>
          <a:p>
            <a:pPr marL="714375" marR="0" lvl="0" indent="-352425"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FF0000"/>
                </a:solidFill>
                <a:effectLst/>
                <a:latin typeface="+mj-lt"/>
                <a:ea typeface="Calibri" pitchFamily="34" charset="0"/>
                <a:cs typeface="Times New Roman" pitchFamily="18" charset="0"/>
              </a:rPr>
              <a:t>Une page contient 1024 entrées =&gt; </a:t>
            </a:r>
            <a:r>
              <a:rPr kumimoji="0" lang="fr-FR" b="1" i="0" u="none" strike="noStrike" cap="none" normalizeH="0" baseline="0" dirty="0" smtClean="0">
                <a:ln>
                  <a:noFill/>
                </a:ln>
                <a:solidFill>
                  <a:srgbClr val="FF0000"/>
                </a:solidFill>
                <a:effectLst/>
                <a:latin typeface="+mj-lt"/>
                <a:ea typeface="Calibri" pitchFamily="34" charset="0"/>
                <a:cs typeface="Times New Roman" pitchFamily="18" charset="0"/>
              </a:rPr>
              <a:t>10 bits pour identifier une entrée</a:t>
            </a:r>
          </a:p>
          <a:p>
            <a:pPr marL="714375" marR="0" lvl="0" indent="-352425"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FF0000"/>
                </a:solidFill>
                <a:effectLst/>
                <a:latin typeface="+mj-lt"/>
                <a:ea typeface="Calibri" pitchFamily="34" charset="0"/>
                <a:cs typeface="Times New Roman" pitchFamily="18" charset="0"/>
              </a:rPr>
              <a:t>La taille d’une page est de 4 ko =&gt; </a:t>
            </a:r>
            <a:r>
              <a:rPr kumimoji="0" lang="fr-FR" b="1" i="0" u="none" strike="noStrike" cap="none" normalizeH="0" baseline="0" dirty="0" smtClean="0">
                <a:ln>
                  <a:noFill/>
                </a:ln>
                <a:solidFill>
                  <a:srgbClr val="FF0000"/>
                </a:solidFill>
                <a:effectLst/>
                <a:latin typeface="+mj-lt"/>
                <a:ea typeface="Calibri" pitchFamily="34" charset="0"/>
                <a:cs typeface="Times New Roman" pitchFamily="18" charset="0"/>
              </a:rPr>
              <a:t>12 bits de décalage</a:t>
            </a:r>
            <a:r>
              <a:rPr kumimoji="0" lang="fr-FR" b="1" i="0" u="none" strike="noStrike" cap="none" normalizeH="0" baseline="0" dirty="0" smtClean="0">
                <a:ln>
                  <a:noFill/>
                </a:ln>
                <a:solidFill>
                  <a:schemeClr val="tx1"/>
                </a:solidFill>
                <a:effectLst/>
                <a:latin typeface="+mj-lt"/>
                <a:cs typeface="Arial" pitchFamily="34" charset="0"/>
              </a:rPr>
              <a:t> </a:t>
            </a:r>
          </a:p>
        </p:txBody>
      </p:sp>
      <p:pic>
        <p:nvPicPr>
          <p:cNvPr id="136196" name="Picture 4"/>
          <p:cNvPicPr>
            <a:picLocks noChangeAspect="1" noChangeArrowheads="1"/>
          </p:cNvPicPr>
          <p:nvPr/>
        </p:nvPicPr>
        <p:blipFill>
          <a:blip r:embed="rId2" cstate="print"/>
          <a:srcRect/>
          <a:stretch>
            <a:fillRect/>
          </a:stretch>
        </p:blipFill>
        <p:spPr bwMode="auto">
          <a:xfrm>
            <a:off x="899592" y="2673552"/>
            <a:ext cx="7632848" cy="3883852"/>
          </a:xfrm>
          <a:prstGeom prst="rect">
            <a:avLst/>
          </a:prstGeom>
          <a:noFill/>
          <a:ln w="9525">
            <a:noFill/>
            <a:miter lim="800000"/>
            <a:headEnd/>
            <a:tailEnd/>
          </a:ln>
        </p:spPr>
      </p:pic>
      <p:sp>
        <p:nvSpPr>
          <p:cNvPr id="24" name="Rectangle à coins arrondis 23"/>
          <p:cNvSpPr/>
          <p:nvPr/>
        </p:nvSpPr>
        <p:spPr>
          <a:xfrm>
            <a:off x="1835696" y="5229200"/>
            <a:ext cx="1008112" cy="504056"/>
          </a:xfrm>
          <a:prstGeom prst="roundRect">
            <a:avLst/>
          </a:prstGeom>
          <a:solidFill>
            <a:srgbClr val="FF0000">
              <a:alpha val="10000"/>
            </a:srgbClr>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5" name="Rectangle à coins arrondis 24"/>
          <p:cNvSpPr/>
          <p:nvPr/>
        </p:nvSpPr>
        <p:spPr>
          <a:xfrm>
            <a:off x="7740352" y="5013176"/>
            <a:ext cx="1008112" cy="504056"/>
          </a:xfrm>
          <a:prstGeom prst="roundRect">
            <a:avLst/>
          </a:prstGeom>
          <a:solidFill>
            <a:srgbClr val="FF0000">
              <a:alpha val="10000"/>
            </a:srgbClr>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194">
                                            <p:txEl>
                                              <p:pRg st="2" end="2"/>
                                            </p:txEl>
                                          </p:spTgt>
                                        </p:tgtEl>
                                        <p:attrNameLst>
                                          <p:attrName>style.visibility</p:attrName>
                                        </p:attrNameLst>
                                      </p:cBhvr>
                                      <p:to>
                                        <p:strVal val="visible"/>
                                      </p:to>
                                    </p:set>
                                    <p:animEffect transition="in" filter="fade">
                                      <p:cBhvr>
                                        <p:cTn id="12" dur="500"/>
                                        <p:tgtEl>
                                          <p:spTgt spid="13619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6194">
                                            <p:txEl>
                                              <p:pRg st="4" end="4"/>
                                            </p:txEl>
                                          </p:spTgt>
                                        </p:tgtEl>
                                        <p:attrNameLst>
                                          <p:attrName>style.visibility</p:attrName>
                                        </p:attrNameLst>
                                      </p:cBhvr>
                                      <p:to>
                                        <p:strVal val="visible"/>
                                      </p:to>
                                    </p:set>
                                    <p:animEffect transition="in" filter="fade">
                                      <p:cBhvr>
                                        <p:cTn id="22" dur="500"/>
                                        <p:tgtEl>
                                          <p:spTgt spid="13619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6194">
                                            <p:txEl>
                                              <p:pRg st="3" end="3"/>
                                            </p:txEl>
                                          </p:spTgt>
                                        </p:tgtEl>
                                        <p:attrNameLst>
                                          <p:attrName>style.visibility</p:attrName>
                                        </p:attrNameLst>
                                      </p:cBhvr>
                                      <p:to>
                                        <p:strVal val="visible"/>
                                      </p:to>
                                    </p:set>
                                    <p:animEffect transition="in" filter="fade">
                                      <p:cBhvr>
                                        <p:cTn id="27" dur="500"/>
                                        <p:tgtEl>
                                          <p:spTgt spid="1361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9144000"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 : Segmentation et 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38241" name="Rectangle 1"/>
          <p:cNvSpPr>
            <a:spLocks noChangeArrowheads="1"/>
          </p:cNvSpPr>
          <p:nvPr/>
        </p:nvSpPr>
        <p:spPr bwMode="auto">
          <a:xfrm>
            <a:off x="179512" y="1124744"/>
            <a:ext cx="8062976"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61950" marR="0" lvl="0" indent="-361950" algn="l" defTabSz="914400" rtl="0" eaLnBrk="1" fontAlgn="base" latinLnBrk="0" hangingPunct="1">
              <a:lnSpc>
                <a:spcPct val="100000"/>
              </a:lnSpc>
              <a:spcBef>
                <a:spcPct val="0"/>
              </a:spcBef>
              <a:spcAft>
                <a:spcPct val="0"/>
              </a:spcAft>
              <a:buClrTx/>
              <a:buSzTx/>
              <a:buFontTx/>
              <a:buChar char="•"/>
              <a:tabLst/>
            </a:pPr>
            <a:r>
              <a:rPr kumimoji="0" lang="fr-FR"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Quelle est l’adresse physique  correspondante à l’adresse logique </a:t>
            </a:r>
            <a:r>
              <a:rPr kumimoji="0" lang="fr-FR" b="1"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0x03000F00</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361950" marR="0" lvl="0" algn="l"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361950" marR="0" lvl="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Adresse logique </a:t>
            </a:r>
            <a:r>
              <a:rPr kumimoji="0" lang="fr-FR" b="1" i="0" u="none" strike="noStrike" cap="none" normalizeH="0" baseline="0" dirty="0" smtClean="0">
                <a:ln>
                  <a:noFill/>
                </a:ln>
                <a:solidFill>
                  <a:srgbClr val="FF0000"/>
                </a:solidFill>
                <a:effectLst/>
                <a:latin typeface="Courier New" pitchFamily="49" charset="0"/>
                <a:ea typeface="Calibri" pitchFamily="34" charset="0"/>
                <a:cs typeface="Courier New" pitchFamily="49" charset="0"/>
              </a:rPr>
              <a:t>0x03000F00</a:t>
            </a:r>
            <a:r>
              <a:rPr kumimoji="0" lang="fr-FR"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 &lt;=&gt; Adresse linéaire </a:t>
            </a:r>
            <a:r>
              <a:rPr kumimoji="0" lang="fr-FR" b="1" i="0" u="none" strike="noStrike" cap="none" normalizeH="0" baseline="0" dirty="0" smtClean="0">
                <a:ln>
                  <a:noFill/>
                </a:ln>
                <a:solidFill>
                  <a:srgbClr val="FF0000"/>
                </a:solidFill>
                <a:effectLst/>
                <a:latin typeface="Courier New" pitchFamily="49" charset="0"/>
                <a:ea typeface="Calibri" pitchFamily="34" charset="0"/>
                <a:cs typeface="Courier New" pitchFamily="49" charset="0"/>
              </a:rPr>
              <a:t>0X00BE1B16</a:t>
            </a:r>
            <a:endParaRPr kumimoji="0" lang="fr-FR"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12" name="Tableau 11"/>
          <p:cNvGraphicFramePr>
            <a:graphicFrameLocks noGrp="1"/>
          </p:cNvGraphicFramePr>
          <p:nvPr/>
        </p:nvGraphicFramePr>
        <p:xfrm>
          <a:off x="539552" y="2348880"/>
          <a:ext cx="8136902" cy="720080"/>
        </p:xfrm>
        <a:graphic>
          <a:graphicData uri="http://schemas.openxmlformats.org/drawingml/2006/table">
            <a:tbl>
              <a:tblPr/>
              <a:tblGrid>
                <a:gridCol w="251730"/>
                <a:gridCol w="251730"/>
                <a:gridCol w="251730"/>
                <a:gridCol w="252522"/>
                <a:gridCol w="254897"/>
                <a:gridCol w="254105"/>
                <a:gridCol w="254105"/>
                <a:gridCol w="254105"/>
                <a:gridCol w="254105"/>
                <a:gridCol w="257271"/>
                <a:gridCol w="257271"/>
                <a:gridCol w="257271"/>
                <a:gridCol w="254105"/>
                <a:gridCol w="254897"/>
                <a:gridCol w="254105"/>
                <a:gridCol w="254105"/>
                <a:gridCol w="254105"/>
                <a:gridCol w="254105"/>
                <a:gridCol w="254897"/>
                <a:gridCol w="254105"/>
                <a:gridCol w="254105"/>
                <a:gridCol w="254105"/>
                <a:gridCol w="254897"/>
                <a:gridCol w="254105"/>
                <a:gridCol w="254105"/>
                <a:gridCol w="254105"/>
                <a:gridCol w="254105"/>
                <a:gridCol w="254897"/>
                <a:gridCol w="254105"/>
                <a:gridCol w="254105"/>
                <a:gridCol w="254105"/>
                <a:gridCol w="254897"/>
              </a:tblGrid>
              <a:tr h="360040">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solidFill>
                            <a:srgbClr val="FF0000"/>
                          </a:solidFill>
                          <a:latin typeface="Courier New"/>
                          <a:ea typeface="Calibri"/>
                          <a:cs typeface="Times New Roman"/>
                        </a:rPr>
                        <a:t>0</a:t>
                      </a:r>
                      <a:endParaRPr lang="fr-FR" sz="160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solidFill>
                            <a:srgbClr val="FF0000"/>
                          </a:solidFill>
                          <a:latin typeface="Courier New"/>
                          <a:ea typeface="Calibri"/>
                          <a:cs typeface="Times New Roman"/>
                        </a:rPr>
                        <a:t>1</a:t>
                      </a:r>
                      <a:endParaRPr lang="fr-FR" sz="160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solidFill>
                            <a:srgbClr val="FF0000"/>
                          </a:solidFill>
                          <a:latin typeface="Courier New"/>
                          <a:ea typeface="Calibri"/>
                          <a:cs typeface="Times New Roman"/>
                        </a:rPr>
                        <a:t>1</a:t>
                      </a:r>
                      <a:endParaRPr lang="fr-FR" sz="160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solidFill>
                            <a:srgbClr val="FF0000"/>
                          </a:solidFill>
                          <a:latin typeface="Courier New"/>
                          <a:ea typeface="Calibri"/>
                          <a:cs typeface="Times New Roman"/>
                        </a:rPr>
                        <a:t>0</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gridSpan="10">
                  <a:txBody>
                    <a:bodyPr/>
                    <a:lstStyle/>
                    <a:p>
                      <a:pPr algn="ctr">
                        <a:lnSpc>
                          <a:spcPct val="115000"/>
                        </a:lnSpc>
                        <a:spcAft>
                          <a:spcPts val="0"/>
                        </a:spcAft>
                      </a:pPr>
                      <a:r>
                        <a:rPr lang="fr-FR" sz="1600" b="1" dirty="0">
                          <a:solidFill>
                            <a:srgbClr val="FF0000"/>
                          </a:solidFill>
                          <a:latin typeface="Courier New"/>
                          <a:ea typeface="Calibri"/>
                          <a:cs typeface="Times New Roman"/>
                        </a:rPr>
                        <a:t>Répertoire : 2</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0">
                  <a:txBody>
                    <a:bodyPr/>
                    <a:lstStyle/>
                    <a:p>
                      <a:pPr algn="ctr">
                        <a:lnSpc>
                          <a:spcPct val="115000"/>
                        </a:lnSpc>
                        <a:spcAft>
                          <a:spcPts val="0"/>
                        </a:spcAft>
                      </a:pPr>
                      <a:r>
                        <a:rPr lang="fr-FR" sz="1600" b="1" dirty="0" smtClean="0">
                          <a:solidFill>
                            <a:srgbClr val="FF0000"/>
                          </a:solidFill>
                          <a:latin typeface="Courier New"/>
                          <a:ea typeface="Calibri"/>
                          <a:cs typeface="Times New Roman"/>
                        </a:rPr>
                        <a:t>Page</a:t>
                      </a:r>
                      <a:r>
                        <a:rPr lang="fr-FR" sz="1600" b="1" dirty="0">
                          <a:solidFill>
                            <a:srgbClr val="FF0000"/>
                          </a:solidFill>
                          <a:latin typeface="Courier New"/>
                          <a:ea typeface="Calibri"/>
                          <a:cs typeface="Times New Roman"/>
                        </a:rPr>
                        <a:t> : 3E1</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12">
                  <a:txBody>
                    <a:bodyPr/>
                    <a:lstStyle/>
                    <a:p>
                      <a:pPr algn="ctr">
                        <a:lnSpc>
                          <a:spcPct val="115000"/>
                        </a:lnSpc>
                        <a:spcAft>
                          <a:spcPts val="0"/>
                        </a:spcAft>
                      </a:pPr>
                      <a:r>
                        <a:rPr lang="fr-FR" sz="1600" b="1" dirty="0">
                          <a:solidFill>
                            <a:srgbClr val="FF0000"/>
                          </a:solidFill>
                          <a:latin typeface="Courier New"/>
                          <a:ea typeface="Calibri"/>
                          <a:cs typeface="Times New Roman"/>
                        </a:rPr>
                        <a:t>Décalage : B16</a:t>
                      </a:r>
                      <a:endParaRPr lang="fr-FR" sz="1600" dirty="0">
                        <a:solidFill>
                          <a:srgbClr val="FF0000"/>
                        </a:solidFill>
                        <a:latin typeface="Calibri"/>
                        <a:ea typeface="Calibri"/>
                        <a:cs typeface="Times New Roman"/>
                      </a:endParaRPr>
                    </a:p>
                  </a:txBody>
                  <a:tcPr marL="64050" marR="64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graphicFrame>
        <p:nvGraphicFramePr>
          <p:cNvPr id="13" name="Tableau 12"/>
          <p:cNvGraphicFramePr>
            <a:graphicFrameLocks noGrp="1"/>
          </p:cNvGraphicFramePr>
          <p:nvPr/>
        </p:nvGraphicFramePr>
        <p:xfrm>
          <a:off x="467544" y="3501008"/>
          <a:ext cx="3600400" cy="1495971"/>
        </p:xfrm>
        <a:graphic>
          <a:graphicData uri="http://schemas.openxmlformats.org/drawingml/2006/table">
            <a:tbl>
              <a:tblPr/>
              <a:tblGrid>
                <a:gridCol w="1649919"/>
                <a:gridCol w="1050910"/>
                <a:gridCol w="899571"/>
              </a:tblGrid>
              <a:tr h="374307">
                <a:tc>
                  <a:txBody>
                    <a:bodyPr/>
                    <a:lstStyle/>
                    <a:p>
                      <a:pPr algn="ctr">
                        <a:lnSpc>
                          <a:spcPct val="115000"/>
                        </a:lnSpc>
                        <a:spcAft>
                          <a:spcPts val="0"/>
                        </a:spcAft>
                      </a:pPr>
                      <a:r>
                        <a:rPr lang="fr-FR" sz="1600" b="1" dirty="0">
                          <a:latin typeface="Courier New"/>
                          <a:ea typeface="Calibri"/>
                          <a:cs typeface="Times New Roman"/>
                        </a:rPr>
                        <a:t>Répertoire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600" b="1" dirty="0">
                          <a:latin typeface="Courier New"/>
                          <a:ea typeface="Calibri"/>
                          <a:cs typeface="Times New Roman"/>
                        </a:rPr>
                        <a:t>Table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600" b="1" dirty="0">
                          <a:latin typeface="Courier New"/>
                          <a:ea typeface="Calibri"/>
                          <a:cs typeface="Times New Roman"/>
                        </a:rPr>
                        <a:t>Active</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58060">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60">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60">
                <a:tc>
                  <a:txBody>
                    <a:bodyPr/>
                    <a:lstStyle/>
                    <a:p>
                      <a:pPr algn="ctr">
                        <a:lnSpc>
                          <a:spcPct val="115000"/>
                        </a:lnSpc>
                        <a:spcAft>
                          <a:spcPts val="0"/>
                        </a:spcAft>
                      </a:pPr>
                      <a:r>
                        <a:rPr lang="fr-FR" sz="1600" b="1">
                          <a:latin typeface="Courier New"/>
                          <a:ea typeface="Calibri"/>
                          <a:cs typeface="Times New Roman"/>
                        </a:rPr>
                        <a:t>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060">
                <a:tc>
                  <a:txBody>
                    <a:bodyPr/>
                    <a:lstStyle/>
                    <a:p>
                      <a:pPr algn="ctr">
                        <a:lnSpc>
                          <a:spcPct val="115000"/>
                        </a:lnSpc>
                        <a:spcAft>
                          <a:spcPts val="0"/>
                        </a:spcAft>
                      </a:pPr>
                      <a:r>
                        <a:rPr lang="fr-FR" sz="1600" b="1">
                          <a:latin typeface="Courier New"/>
                          <a:ea typeface="Calibri"/>
                          <a:cs typeface="Times New Roman"/>
                        </a:rPr>
                        <a:t>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dirty="0">
                          <a:latin typeface="Courier New"/>
                          <a:ea typeface="Calibri"/>
                          <a:cs typeface="Times New Roman"/>
                        </a:rPr>
                        <a:t>0</a:t>
                      </a:r>
                      <a:endParaRPr lang="fr-F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à coins arrondis 13"/>
          <p:cNvSpPr/>
          <p:nvPr/>
        </p:nvSpPr>
        <p:spPr>
          <a:xfrm>
            <a:off x="395536" y="4437112"/>
            <a:ext cx="3744416" cy="288032"/>
          </a:xfrm>
          <a:prstGeom prst="round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5" name="Tableau 14"/>
          <p:cNvGraphicFramePr>
            <a:graphicFrameLocks noGrp="1"/>
          </p:cNvGraphicFramePr>
          <p:nvPr/>
        </p:nvGraphicFramePr>
        <p:xfrm>
          <a:off x="4644008" y="3501008"/>
          <a:ext cx="4226728" cy="2488692"/>
        </p:xfrm>
        <a:graphic>
          <a:graphicData uri="http://schemas.openxmlformats.org/drawingml/2006/table">
            <a:tbl>
              <a:tblPr/>
              <a:tblGrid>
                <a:gridCol w="767511"/>
                <a:gridCol w="924699"/>
                <a:gridCol w="1004918"/>
                <a:gridCol w="836890"/>
                <a:gridCol w="692710"/>
              </a:tblGrid>
              <a:tr h="0">
                <a:tc>
                  <a:txBody>
                    <a:bodyPr/>
                    <a:lstStyle/>
                    <a:p>
                      <a:pPr algn="ctr">
                        <a:lnSpc>
                          <a:spcPct val="115000"/>
                        </a:lnSpc>
                        <a:spcAft>
                          <a:spcPts val="0"/>
                        </a:spcAft>
                      </a:pPr>
                      <a:r>
                        <a:rPr lang="fr-FR" sz="1400" b="1" dirty="0">
                          <a:latin typeface="Courier New"/>
                          <a:ea typeface="Calibri"/>
                          <a:cs typeface="Times New Roman"/>
                        </a:rPr>
                        <a:t>N°</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@Page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@Cadre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Active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fr-FR" sz="1400" b="1" dirty="0">
                          <a:latin typeface="Courier New"/>
                          <a:ea typeface="Calibri"/>
                          <a:cs typeface="Times New Roman"/>
                        </a:rPr>
                        <a:t>Libre</a:t>
                      </a:r>
                      <a:endParaRPr lang="fr-F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3E0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00 00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3E1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27 FD</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1">
                          <a:latin typeface="Courier New"/>
                          <a:ea typeface="Calibri"/>
                          <a:cs typeface="Times New Roman"/>
                        </a:rPr>
                        <a:t>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3E2</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00 00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1">
                          <a:latin typeface="Courier New"/>
                          <a:ea typeface="Calibri"/>
                          <a:cs typeface="Times New Roman"/>
                        </a:rPr>
                        <a:t>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3E3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3A F6</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0</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1">
                          <a:latin typeface="Courier New"/>
                          <a:ea typeface="Calibri"/>
                          <a:cs typeface="Times New Roman"/>
                        </a:rPr>
                        <a:t>4</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Aft>
                          <a:spcPts val="0"/>
                        </a:spcAft>
                      </a:pPr>
                      <a:r>
                        <a:rPr lang="fr-FR" sz="1600" b="1">
                          <a:latin typeface="Courier New"/>
                          <a:ea typeface="Calibri"/>
                          <a:cs typeface="Times New Roman"/>
                        </a:rPr>
                        <a:t>1023</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600" b="1">
                          <a:latin typeface="Courier New"/>
                          <a:ea typeface="Calibri"/>
                          <a:cs typeface="Times New Roman"/>
                        </a:rPr>
                        <a:t>1</a:t>
                      </a:r>
                      <a:endParaRPr lang="fr-FR"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5">
                  <a:txBody>
                    <a:bodyPr/>
                    <a:lstStyle/>
                    <a:p>
                      <a:pPr algn="ctr">
                        <a:lnSpc>
                          <a:spcPct val="115000"/>
                        </a:lnSpc>
                        <a:spcAft>
                          <a:spcPts val="0"/>
                        </a:spcAft>
                      </a:pPr>
                      <a:r>
                        <a:rPr lang="fr-FR" sz="1600" dirty="0">
                          <a:latin typeface="Arial"/>
                          <a:ea typeface="Calibri"/>
                          <a:cs typeface="Times New Roman"/>
                        </a:rPr>
                        <a:t>Table 1</a:t>
                      </a:r>
                      <a:endParaRPr lang="fr-FR" sz="16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sp>
        <p:nvSpPr>
          <p:cNvPr id="16" name="Rectangle à coins arrondis 15"/>
          <p:cNvSpPr/>
          <p:nvPr/>
        </p:nvSpPr>
        <p:spPr>
          <a:xfrm>
            <a:off x="4572000" y="4005064"/>
            <a:ext cx="4320480" cy="360040"/>
          </a:xfrm>
          <a:prstGeom prst="round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79512" y="5301208"/>
            <a:ext cx="4464496" cy="923330"/>
          </a:xfrm>
          <a:prstGeom prst="rect">
            <a:avLst/>
          </a:prstGeom>
        </p:spPr>
        <p:txBody>
          <a:bodyPr wrap="square">
            <a:spAutoFit/>
          </a:bodyPr>
          <a:lstStyle/>
          <a:p>
            <a:r>
              <a:rPr lang="fr-FR" dirty="0" smtClean="0">
                <a:solidFill>
                  <a:srgbClr val="FF0000"/>
                </a:solidFill>
                <a:latin typeface="Calibri" pitchFamily="34" charset="0"/>
                <a:ea typeface="Calibri" pitchFamily="34" charset="0"/>
                <a:cs typeface="Times New Roman" pitchFamily="18" charset="0"/>
              </a:rPr>
              <a:t>Adresse Physique = 26 bits : @page+décalage</a:t>
            </a:r>
          </a:p>
          <a:p>
            <a:endParaRPr lang="fr-FR" dirty="0" smtClean="0">
              <a:solidFill>
                <a:srgbClr val="FF0000"/>
              </a:solidFill>
              <a:latin typeface="Calibri" pitchFamily="34" charset="0"/>
              <a:cs typeface="Times New Roman" pitchFamily="18" charset="0"/>
            </a:endParaRPr>
          </a:p>
          <a:p>
            <a:pPr algn="ctr"/>
            <a:r>
              <a:rPr lang="fr-FR" dirty="0" smtClean="0">
                <a:solidFill>
                  <a:srgbClr val="FF0000"/>
                </a:solidFill>
                <a:latin typeface="Calibri" pitchFamily="34" charset="0"/>
                <a:cs typeface="Times New Roman" pitchFamily="18" charset="0"/>
              </a:rPr>
              <a:t>=&gt; </a:t>
            </a:r>
            <a:r>
              <a:rPr lang="fr-FR" b="1" dirty="0" smtClean="0">
                <a:solidFill>
                  <a:srgbClr val="FF0000"/>
                </a:solidFill>
                <a:latin typeface="Calibri" pitchFamily="34" charset="0"/>
                <a:cs typeface="Times New Roman" pitchFamily="18" charset="0"/>
              </a:rPr>
              <a:t>0x27FDB16</a:t>
            </a:r>
            <a:endParaRPr lang="fr-FR" b="1" dirty="0"/>
          </a:p>
        </p:txBody>
      </p:sp>
      <p:sp>
        <p:nvSpPr>
          <p:cNvPr id="18" name="Rectangle à coins arrondis 17"/>
          <p:cNvSpPr/>
          <p:nvPr/>
        </p:nvSpPr>
        <p:spPr>
          <a:xfrm>
            <a:off x="1691680" y="5733256"/>
            <a:ext cx="1440160" cy="57606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241">
                                            <p:txEl>
                                              <p:pRg st="2" end="2"/>
                                            </p:txEl>
                                          </p:spTgt>
                                        </p:tgtEl>
                                        <p:attrNameLst>
                                          <p:attrName>style.visibility</p:attrName>
                                        </p:attrNameLst>
                                      </p:cBhvr>
                                      <p:to>
                                        <p:strVal val="visible"/>
                                      </p:to>
                                    </p:set>
                                    <p:animEffect transition="in" filter="fade">
                                      <p:cBhvr>
                                        <p:cTn id="7" dur="500"/>
                                        <p:tgtEl>
                                          <p:spTgt spid="13824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Effect transition="in" filter="fade">
                                      <p:cBhvr>
                                        <p:cTn id="37" dur="5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fade">
                                      <p:cBhvr>
                                        <p:cTn id="42" dur="500"/>
                                        <p:tgtEl>
                                          <p:spTgt spid="17">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xEl>
                                              <p:pRg st="2" end="2"/>
                                            </p:txEl>
                                          </p:spTgt>
                                        </p:tgtEl>
                                        <p:attrNameLst>
                                          <p:attrName>style.visibility</p:attrName>
                                        </p:attrNameLst>
                                      </p:cBhvr>
                                      <p:to>
                                        <p:strVal val="visible"/>
                                      </p:to>
                                    </p:set>
                                    <p:animEffect transition="in" filter="fade">
                                      <p:cBhvr>
                                        <p:cTn id="45" dur="500"/>
                                        <p:tgtEl>
                                          <p:spTgt spid="17">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build="allAtOnce"/>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9144000"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 : Segmentation et 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38241" name="Rectangle 1"/>
          <p:cNvSpPr>
            <a:spLocks noChangeArrowheads="1"/>
          </p:cNvSpPr>
          <p:nvPr/>
        </p:nvSpPr>
        <p:spPr bwMode="auto">
          <a:xfrm>
            <a:off x="0" y="1124744"/>
            <a:ext cx="91440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lvl="0" indent="-361950" fontAlgn="base">
              <a:spcBef>
                <a:spcPct val="0"/>
              </a:spcBef>
              <a:spcAft>
                <a:spcPct val="0"/>
              </a:spcAft>
              <a:buFontTx/>
              <a:buChar char="•"/>
            </a:pPr>
            <a:r>
              <a:rPr lang="fr-FR" dirty="0" smtClean="0">
                <a:latin typeface="Calibri" pitchFamily="34" charset="0"/>
                <a:ea typeface="Calibri" pitchFamily="34" charset="0"/>
                <a:cs typeface="Times New Roman" pitchFamily="18" charset="0"/>
              </a:rPr>
              <a:t>Quelle quantité de mémoire physique occupe le processus</a:t>
            </a:r>
          </a:p>
          <a:p>
            <a:pPr marL="361950" lvl="0" indent="-361950" fontAlgn="base">
              <a:spcBef>
                <a:spcPct val="0"/>
              </a:spcBef>
              <a:spcAft>
                <a:spcPct val="0"/>
              </a:spcAft>
              <a:buFontTx/>
              <a:buChar char="•"/>
            </a:pPr>
            <a:endParaRPr kumimoji="0" lang="fr-FR"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a:p>
            <a:pPr marL="714375" lvl="0" indent="-361950">
              <a:buFont typeface="Arial" pitchFamily="34" charset="0"/>
              <a:buChar char="•"/>
            </a:pPr>
            <a:r>
              <a:rPr lang="fr-FR" dirty="0" smtClean="0">
                <a:solidFill>
                  <a:srgbClr val="FF0000"/>
                </a:solidFill>
              </a:rPr>
              <a:t>1 table de segment contenant 5 descripteurs de segments de 6 octets : </a:t>
            </a:r>
            <a:r>
              <a:rPr lang="fr-FR" b="1" dirty="0" smtClean="0">
                <a:solidFill>
                  <a:srgbClr val="FF0000"/>
                </a:solidFill>
              </a:rPr>
              <a:t>30 octets</a:t>
            </a:r>
          </a:p>
          <a:p>
            <a:pPr marL="714375" lvl="0" indent="-361950"/>
            <a:endParaRPr lang="fr-FR" dirty="0" smtClean="0">
              <a:solidFill>
                <a:srgbClr val="FF0000"/>
              </a:solidFill>
            </a:endParaRPr>
          </a:p>
          <a:p>
            <a:pPr marL="714375" lvl="0" indent="-361950">
              <a:buFont typeface="Arial" pitchFamily="34" charset="0"/>
              <a:buChar char="•"/>
            </a:pPr>
            <a:r>
              <a:rPr lang="fr-FR" dirty="0" smtClean="0">
                <a:solidFill>
                  <a:srgbClr val="FF0000"/>
                </a:solidFill>
              </a:rPr>
              <a:t>1 répertoire de table contenant 4 numéros de table et leur état d’activité. </a:t>
            </a:r>
          </a:p>
          <a:p>
            <a:pPr marL="714375" lvl="0" indent="-361950">
              <a:buFont typeface="Arial" pitchFamily="34" charset="0"/>
              <a:buChar char="•"/>
            </a:pPr>
            <a:r>
              <a:rPr lang="fr-FR" dirty="0" smtClean="0">
                <a:solidFill>
                  <a:srgbClr val="FF0000"/>
                </a:solidFill>
              </a:rPr>
              <a:t> Numéro de table codé sur 10 bits et état d’activité sur 1 bit : </a:t>
            </a:r>
            <a:r>
              <a:rPr lang="fr-FR" b="1" dirty="0" smtClean="0">
                <a:solidFill>
                  <a:srgbClr val="FF0000"/>
                </a:solidFill>
              </a:rPr>
              <a:t>2 octets</a:t>
            </a:r>
            <a:r>
              <a:rPr lang="fr-FR" dirty="0" smtClean="0">
                <a:solidFill>
                  <a:srgbClr val="FF0000"/>
                </a:solidFill>
              </a:rPr>
              <a:t>.</a:t>
            </a:r>
          </a:p>
          <a:p>
            <a:pPr marL="809625" lvl="0"/>
            <a:endParaRPr lang="fr-FR" dirty="0" smtClean="0">
              <a:solidFill>
                <a:srgbClr val="FF0000"/>
              </a:solidFill>
            </a:endParaRPr>
          </a:p>
          <a:p>
            <a:pPr marL="809625" lvl="0"/>
            <a:r>
              <a:rPr lang="fr-FR" dirty="0" smtClean="0">
                <a:solidFill>
                  <a:srgbClr val="FF0000"/>
                </a:solidFill>
              </a:rPr>
              <a:t>=&gt; Mémoire physique occupée par le répertoire de table et la table des segments : </a:t>
            </a:r>
          </a:p>
          <a:p>
            <a:pPr marL="714375" lvl="0" indent="-361950" algn="ctr"/>
            <a:r>
              <a:rPr lang="fr-FR" dirty="0" smtClean="0">
                <a:solidFill>
                  <a:srgbClr val="FF0000"/>
                </a:solidFill>
              </a:rPr>
              <a:t>30 + 4x2 = </a:t>
            </a:r>
            <a:r>
              <a:rPr lang="fr-FR" b="1" dirty="0" smtClean="0">
                <a:solidFill>
                  <a:srgbClr val="FF0000"/>
                </a:solidFill>
              </a:rPr>
              <a:t>38 octets (négligeable)</a:t>
            </a:r>
          </a:p>
          <a:p>
            <a:pPr marL="714375" lvl="0" indent="-361950" algn="ctr"/>
            <a:endParaRPr lang="fr-FR" dirty="0" smtClean="0">
              <a:solidFill>
                <a:srgbClr val="FF0000"/>
              </a:solidFill>
            </a:endParaRPr>
          </a:p>
          <a:p>
            <a:pPr marL="714375" lvl="0" indent="-361950">
              <a:buFont typeface="Arial" pitchFamily="34" charset="0"/>
              <a:buChar char="•"/>
            </a:pPr>
            <a:r>
              <a:rPr lang="fr-FR" dirty="0" smtClean="0">
                <a:solidFill>
                  <a:srgbClr val="FF0000"/>
                </a:solidFill>
              </a:rPr>
              <a:t>2 tables contenant 1024 entrées chacune.</a:t>
            </a:r>
          </a:p>
          <a:p>
            <a:pPr marL="714375" lvl="0" indent="-361950">
              <a:buFont typeface="Arial" pitchFamily="34" charset="0"/>
              <a:buChar char="•"/>
            </a:pPr>
            <a:r>
              <a:rPr lang="fr-FR" dirty="0" smtClean="0">
                <a:solidFill>
                  <a:srgbClr val="FF0000"/>
                </a:solidFill>
              </a:rPr>
              <a:t>Numéro de cadre codé sur 14 bits + 1 bit d’activité + 1 bit de liberté : Nécessite 2 octets</a:t>
            </a:r>
          </a:p>
          <a:p>
            <a:pPr marL="714375" lvl="0" indent="-361950">
              <a:buFont typeface="Arial" pitchFamily="34" charset="0"/>
              <a:buChar char="•"/>
            </a:pPr>
            <a:endParaRPr lang="fr-FR" dirty="0" smtClean="0">
              <a:solidFill>
                <a:srgbClr val="FF0000"/>
              </a:solidFill>
            </a:endParaRPr>
          </a:p>
          <a:p>
            <a:pPr marL="714375" lvl="0" indent="-361950">
              <a:buFont typeface="Symbol" pitchFamily="18" charset="2"/>
              <a:buChar char="Þ"/>
            </a:pPr>
            <a:r>
              <a:rPr lang="fr-FR" dirty="0" smtClean="0">
                <a:solidFill>
                  <a:srgbClr val="FF0000"/>
                </a:solidFill>
              </a:rPr>
              <a:t>Quantité de mémoire physique occupée par les tables : 2x2x1024 = </a:t>
            </a:r>
            <a:r>
              <a:rPr lang="fr-FR" b="1" dirty="0" smtClean="0">
                <a:solidFill>
                  <a:srgbClr val="FF0000"/>
                </a:solidFill>
              </a:rPr>
              <a:t>4 ko</a:t>
            </a:r>
          </a:p>
          <a:p>
            <a:pPr marL="714375" lvl="0" indent="-361950">
              <a:buFont typeface="Symbol" pitchFamily="18" charset="2"/>
              <a:buChar char="Þ"/>
            </a:pPr>
            <a:r>
              <a:rPr lang="fr-FR" dirty="0" smtClean="0">
                <a:solidFill>
                  <a:srgbClr val="FF0000"/>
                </a:solidFill>
              </a:rPr>
              <a:t>5 pages actives et une page occupe 4 ko : 5x4 = </a:t>
            </a:r>
            <a:r>
              <a:rPr lang="fr-FR" b="1" dirty="0" smtClean="0">
                <a:solidFill>
                  <a:srgbClr val="FF0000"/>
                </a:solidFill>
              </a:rPr>
              <a:t>20 ko</a:t>
            </a:r>
          </a:p>
          <a:p>
            <a:pPr marL="714375" lvl="0" indent="-361950">
              <a:buFont typeface="Symbol" pitchFamily="18" charset="2"/>
              <a:buChar char="Þ"/>
            </a:pPr>
            <a:r>
              <a:rPr lang="fr-FR" dirty="0" smtClean="0">
                <a:solidFill>
                  <a:srgbClr val="FF0000"/>
                </a:solidFill>
              </a:rPr>
              <a:t>Occupation totale en mémoire physique : </a:t>
            </a:r>
            <a:r>
              <a:rPr lang="fr-FR" b="1" dirty="0" smtClean="0">
                <a:solidFill>
                  <a:srgbClr val="FF0000"/>
                </a:solidFill>
              </a:rPr>
              <a:t>24 ko</a:t>
            </a:r>
            <a:endParaRPr lang="fr-FR" dirty="0" smtClean="0">
              <a:solidFill>
                <a:srgbClr val="FF0000"/>
              </a:solidFill>
            </a:endParaRPr>
          </a:p>
          <a:p>
            <a:pPr marL="361950" lvl="0" indent="-361950" fontAlgn="base">
              <a:spcBef>
                <a:spcPct val="0"/>
              </a:spcBef>
              <a:spcAft>
                <a:spcPct val="0"/>
              </a:spcAft>
              <a:buFontTx/>
              <a:buChar char="•"/>
            </a:pPr>
            <a:endParaRPr kumimoji="0" lang="fr-FR"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241">
                                            <p:txEl>
                                              <p:pRg st="2" end="2"/>
                                            </p:txEl>
                                          </p:spTgt>
                                        </p:tgtEl>
                                        <p:attrNameLst>
                                          <p:attrName>style.visibility</p:attrName>
                                        </p:attrNameLst>
                                      </p:cBhvr>
                                      <p:to>
                                        <p:strVal val="visible"/>
                                      </p:to>
                                    </p:set>
                                    <p:animEffect transition="in" filter="fade">
                                      <p:cBhvr>
                                        <p:cTn id="7" dur="500"/>
                                        <p:tgtEl>
                                          <p:spTgt spid="13824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241">
                                            <p:txEl>
                                              <p:pRg st="4" end="4"/>
                                            </p:txEl>
                                          </p:spTgt>
                                        </p:tgtEl>
                                        <p:attrNameLst>
                                          <p:attrName>style.visibility</p:attrName>
                                        </p:attrNameLst>
                                      </p:cBhvr>
                                      <p:to>
                                        <p:strVal val="visible"/>
                                      </p:to>
                                    </p:set>
                                    <p:animEffect transition="in" filter="fade">
                                      <p:cBhvr>
                                        <p:cTn id="12" dur="500"/>
                                        <p:tgtEl>
                                          <p:spTgt spid="13824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8241">
                                            <p:txEl>
                                              <p:pRg st="5" end="5"/>
                                            </p:txEl>
                                          </p:spTgt>
                                        </p:tgtEl>
                                        <p:attrNameLst>
                                          <p:attrName>style.visibility</p:attrName>
                                        </p:attrNameLst>
                                      </p:cBhvr>
                                      <p:to>
                                        <p:strVal val="visible"/>
                                      </p:to>
                                    </p:set>
                                    <p:animEffect transition="in" filter="fade">
                                      <p:cBhvr>
                                        <p:cTn id="17" dur="500"/>
                                        <p:tgtEl>
                                          <p:spTgt spid="138241">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8241">
                                            <p:txEl>
                                              <p:pRg st="7" end="7"/>
                                            </p:txEl>
                                          </p:spTgt>
                                        </p:tgtEl>
                                        <p:attrNameLst>
                                          <p:attrName>style.visibility</p:attrName>
                                        </p:attrNameLst>
                                      </p:cBhvr>
                                      <p:to>
                                        <p:strVal val="visible"/>
                                      </p:to>
                                    </p:set>
                                    <p:animEffect transition="in" filter="fade">
                                      <p:cBhvr>
                                        <p:cTn id="22" dur="500"/>
                                        <p:tgtEl>
                                          <p:spTgt spid="138241">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38241">
                                            <p:txEl>
                                              <p:pRg st="8" end="8"/>
                                            </p:txEl>
                                          </p:spTgt>
                                        </p:tgtEl>
                                        <p:attrNameLst>
                                          <p:attrName>style.visibility</p:attrName>
                                        </p:attrNameLst>
                                      </p:cBhvr>
                                      <p:to>
                                        <p:strVal val="visible"/>
                                      </p:to>
                                    </p:set>
                                    <p:animEffect transition="in" filter="fade">
                                      <p:cBhvr>
                                        <p:cTn id="25" dur="500"/>
                                        <p:tgtEl>
                                          <p:spTgt spid="138241">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8241">
                                            <p:txEl>
                                              <p:pRg st="10" end="10"/>
                                            </p:txEl>
                                          </p:spTgt>
                                        </p:tgtEl>
                                        <p:attrNameLst>
                                          <p:attrName>style.visibility</p:attrName>
                                        </p:attrNameLst>
                                      </p:cBhvr>
                                      <p:to>
                                        <p:strVal val="visible"/>
                                      </p:to>
                                    </p:set>
                                    <p:animEffect transition="in" filter="fade">
                                      <p:cBhvr>
                                        <p:cTn id="30" dur="500"/>
                                        <p:tgtEl>
                                          <p:spTgt spid="138241">
                                            <p:txEl>
                                              <p:pRg st="10" end="1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8241">
                                            <p:txEl>
                                              <p:pRg st="11" end="11"/>
                                            </p:txEl>
                                          </p:spTgt>
                                        </p:tgtEl>
                                        <p:attrNameLst>
                                          <p:attrName>style.visibility</p:attrName>
                                        </p:attrNameLst>
                                      </p:cBhvr>
                                      <p:to>
                                        <p:strVal val="visible"/>
                                      </p:to>
                                    </p:set>
                                    <p:animEffect transition="in" filter="fade">
                                      <p:cBhvr>
                                        <p:cTn id="35" dur="500"/>
                                        <p:tgtEl>
                                          <p:spTgt spid="138241">
                                            <p:txEl>
                                              <p:pRg st="11" end="1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8241">
                                            <p:txEl>
                                              <p:pRg st="13" end="13"/>
                                            </p:txEl>
                                          </p:spTgt>
                                        </p:tgtEl>
                                        <p:attrNameLst>
                                          <p:attrName>style.visibility</p:attrName>
                                        </p:attrNameLst>
                                      </p:cBhvr>
                                      <p:to>
                                        <p:strVal val="visible"/>
                                      </p:to>
                                    </p:set>
                                    <p:animEffect transition="in" filter="fade">
                                      <p:cBhvr>
                                        <p:cTn id="40" dur="500"/>
                                        <p:tgtEl>
                                          <p:spTgt spid="138241">
                                            <p:txEl>
                                              <p:pRg st="13" end="1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8241">
                                            <p:txEl>
                                              <p:pRg st="14" end="14"/>
                                            </p:txEl>
                                          </p:spTgt>
                                        </p:tgtEl>
                                        <p:attrNameLst>
                                          <p:attrName>style.visibility</p:attrName>
                                        </p:attrNameLst>
                                      </p:cBhvr>
                                      <p:to>
                                        <p:strVal val="visible"/>
                                      </p:to>
                                    </p:set>
                                    <p:animEffect transition="in" filter="fade">
                                      <p:cBhvr>
                                        <p:cTn id="45" dur="500"/>
                                        <p:tgtEl>
                                          <p:spTgt spid="138241">
                                            <p:txEl>
                                              <p:pRg st="14" end="1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8241">
                                            <p:txEl>
                                              <p:pRg st="15" end="15"/>
                                            </p:txEl>
                                          </p:spTgt>
                                        </p:tgtEl>
                                        <p:attrNameLst>
                                          <p:attrName>style.visibility</p:attrName>
                                        </p:attrNameLst>
                                      </p:cBhvr>
                                      <p:to>
                                        <p:strVal val="visible"/>
                                      </p:to>
                                    </p:set>
                                    <p:animEffect transition="in" filter="fade">
                                      <p:cBhvr>
                                        <p:cTn id="50" dur="500"/>
                                        <p:tgtEl>
                                          <p:spTgt spid="13824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6238" y="764704"/>
            <a:ext cx="8858250" cy="4152900"/>
          </a:xfrm>
          <a:prstGeom prst="rect">
            <a:avLst/>
          </a:prstGeom>
          <a:noFill/>
          <a:ln w="9525">
            <a:noFill/>
            <a:miter lim="800000"/>
            <a:headEnd/>
            <a:tailEnd/>
          </a:ln>
        </p:spPr>
      </p:pic>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Introduction - terminologie</a:t>
            </a:r>
            <a:endParaRPr kumimoji="0" lang="fr-FR"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endParaRPr lang="fr-FR" sz="2400" dirty="0"/>
          </a:p>
        </p:txBody>
      </p:sp>
      <p:sp>
        <p:nvSpPr>
          <p:cNvPr id="10" name="ZoneTexte 9"/>
          <p:cNvSpPr txBox="1"/>
          <p:nvPr/>
        </p:nvSpPr>
        <p:spPr>
          <a:xfrm>
            <a:off x="179512" y="4370328"/>
            <a:ext cx="7187802" cy="1938992"/>
          </a:xfrm>
          <a:prstGeom prst="rect">
            <a:avLst/>
          </a:prstGeom>
          <a:noFill/>
        </p:spPr>
        <p:txBody>
          <a:bodyPr wrap="none" rtlCol="0">
            <a:spAutoFit/>
          </a:bodyPr>
          <a:lstStyle/>
          <a:p>
            <a:pPr marL="269875" indent="-269875">
              <a:buFont typeface="Arial" pitchFamily="34" charset="0"/>
              <a:buChar char="•"/>
            </a:pPr>
            <a:r>
              <a:rPr lang="fr-FR" sz="2400" dirty="0" smtClean="0">
                <a:solidFill>
                  <a:srgbClr val="002060"/>
                </a:solidFill>
              </a:rPr>
              <a:t>Entrées-sorties réalisées par des contrôleurs </a:t>
            </a:r>
            <a:br>
              <a:rPr lang="fr-FR" sz="2400" dirty="0" smtClean="0">
                <a:solidFill>
                  <a:srgbClr val="002060"/>
                </a:solidFill>
              </a:rPr>
            </a:br>
            <a:r>
              <a:rPr lang="fr-FR" sz="2400" dirty="0" smtClean="0">
                <a:solidFill>
                  <a:srgbClr val="002060"/>
                </a:solidFill>
              </a:rPr>
              <a:t>externes au processeur</a:t>
            </a:r>
          </a:p>
          <a:p>
            <a:pPr marL="269875" indent="-269875">
              <a:buFont typeface="Arial" pitchFamily="34" charset="0"/>
              <a:buChar char="•"/>
            </a:pPr>
            <a:r>
              <a:rPr lang="fr-FR" sz="2400" dirty="0" smtClean="0">
                <a:solidFill>
                  <a:srgbClr val="002060"/>
                </a:solidFill>
              </a:rPr>
              <a:t>Mise en œuvre électronique beaucoup plus complexe</a:t>
            </a:r>
          </a:p>
          <a:p>
            <a:pPr marL="269875" indent="-269875">
              <a:buFont typeface="Arial" pitchFamily="34" charset="0"/>
              <a:buChar char="•"/>
            </a:pPr>
            <a:r>
              <a:rPr lang="fr-FR" sz="2400" dirty="0" smtClean="0">
                <a:solidFill>
                  <a:srgbClr val="002060"/>
                </a:solidFill>
              </a:rPr>
              <a:t>Optimisé pour l'utilisation d'un système d'exploitation</a:t>
            </a:r>
          </a:p>
          <a:p>
            <a:pPr marL="269875" indent="-269875">
              <a:buFont typeface="Arial" pitchFamily="34" charset="0"/>
              <a:buChar char="•"/>
            </a:pPr>
            <a:r>
              <a:rPr lang="fr-FR" sz="2400" dirty="0" smtClean="0">
                <a:solidFill>
                  <a:srgbClr val="002060"/>
                </a:solidFill>
              </a:rPr>
              <a:t>Quelques familles : Arm, x86, M68k, PowerPC</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52" name="Rectangle 51"/>
          <p:cNvSpPr/>
          <p:nvPr/>
        </p:nvSpPr>
        <p:spPr>
          <a:xfrm>
            <a:off x="179512" y="1124744"/>
            <a:ext cx="8964488" cy="461665"/>
          </a:xfrm>
          <a:prstGeom prst="rect">
            <a:avLst/>
          </a:prstGeom>
        </p:spPr>
        <p:txBody>
          <a:bodyPr wrap="square">
            <a:spAutoFit/>
          </a:bodyPr>
          <a:lstStyle/>
          <a:p>
            <a:r>
              <a:rPr lang="fr-FR" sz="2400" b="1" dirty="0" smtClean="0">
                <a:solidFill>
                  <a:srgbClr val="002060"/>
                </a:solidFill>
                <a:sym typeface="Wingdings"/>
              </a:rPr>
              <a:t>Linux depuis la version 2.6.11 : Pagination à 4 niveaux/pages de 4Ko</a:t>
            </a:r>
          </a:p>
        </p:txBody>
      </p:sp>
      <p:pic>
        <p:nvPicPr>
          <p:cNvPr id="94"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1538545"/>
            <a:ext cx="7056784" cy="5002533"/>
          </a:xfrm>
          <a:prstGeom prst="roundRect">
            <a:avLst>
              <a:gd name="adj" fmla="val 4105"/>
            </a:avLst>
          </a:prstGeom>
          <a:solidFill>
            <a:srgbClr val="FFFFFF">
              <a:shade val="85000"/>
            </a:srgbClr>
          </a:solidFill>
          <a:ln w="12700">
            <a:solidFill>
              <a:schemeClr val="accent1">
                <a:lumMod val="40000"/>
                <a:lumOff val="60000"/>
              </a:schemeClr>
            </a:solidFill>
          </a:ln>
          <a:effectLst/>
        </p:spPr>
      </p:pic>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403648" y="836712"/>
            <a:ext cx="7096472" cy="5734462"/>
          </a:xfrm>
          <a:prstGeom prst="rect">
            <a:avLst/>
          </a:prstGeom>
          <a:noFill/>
          <a:ln w="9525">
            <a:noFill/>
            <a:miter lim="800000"/>
            <a:headEnd/>
            <a:tailEnd/>
          </a:ln>
        </p:spPr>
      </p:pic>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Apports  d’un système d’exploitation</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Mémoire virtuelle et MMU</a:t>
            </a:r>
          </a:p>
          <a:p>
            <a:pPr marL="449263" lvl="0"/>
            <a:r>
              <a:rPr lang="fr-FR" sz="2400" b="1" dirty="0" smtClean="0">
                <a:solidFill>
                  <a:srgbClr val="365F91"/>
                </a:solidFill>
                <a:ea typeface="Times New Roman" pitchFamily="18" charset="0"/>
                <a:cs typeface="Times New Roman" pitchFamily="18" charset="0"/>
              </a:rPr>
              <a:t>Pagination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52" name="Rectangle 51"/>
          <p:cNvSpPr/>
          <p:nvPr/>
        </p:nvSpPr>
        <p:spPr>
          <a:xfrm>
            <a:off x="323528" y="3429000"/>
            <a:ext cx="2880320" cy="830997"/>
          </a:xfrm>
          <a:prstGeom prst="rect">
            <a:avLst/>
          </a:prstGeom>
        </p:spPr>
        <p:txBody>
          <a:bodyPr wrap="square">
            <a:spAutoFit/>
          </a:bodyPr>
          <a:lstStyle/>
          <a:p>
            <a:r>
              <a:rPr lang="fr-FR" sz="2400" b="1" dirty="0" smtClean="0">
                <a:solidFill>
                  <a:srgbClr val="002060"/>
                </a:solidFill>
                <a:sym typeface="Wingdings"/>
              </a:rPr>
              <a:t>Pagination </a:t>
            </a:r>
          </a:p>
          <a:p>
            <a:r>
              <a:rPr lang="fr-FR" sz="2400" b="1" dirty="0" smtClean="0">
                <a:solidFill>
                  <a:srgbClr val="002060"/>
                </a:solidFill>
                <a:sym typeface="Wingdings"/>
              </a:rPr>
              <a:t>processeur ARM</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Pourquoi linux ?</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52" name="Rectangle 51"/>
          <p:cNvSpPr/>
          <p:nvPr/>
        </p:nvSpPr>
        <p:spPr>
          <a:xfrm>
            <a:off x="179512" y="980728"/>
            <a:ext cx="8964488" cy="5386090"/>
          </a:xfrm>
          <a:prstGeom prst="rect">
            <a:avLst/>
          </a:prstGeom>
        </p:spPr>
        <p:txBody>
          <a:bodyPr wrap="square">
            <a:spAutoFit/>
          </a:bodyPr>
          <a:lstStyle/>
          <a:p>
            <a:pPr marL="269875" indent="-269875">
              <a:buFont typeface="Arial" pitchFamily="34" charset="0"/>
              <a:buChar char="•"/>
            </a:pPr>
            <a:r>
              <a:rPr lang="pt-BR" sz="2400" b="1" dirty="0" smtClean="0">
                <a:solidFill>
                  <a:srgbClr val="002060"/>
                </a:solidFill>
                <a:sym typeface="Wingdings"/>
              </a:rPr>
              <a:t>Libre, disponible gratuitement au niveau source.</a:t>
            </a:r>
          </a:p>
          <a:p>
            <a:pPr marL="269875" indent="-269875">
              <a:buFont typeface="Arial" pitchFamily="34" charset="0"/>
              <a:buChar char="•"/>
            </a:pPr>
            <a:r>
              <a:rPr lang="pt-BR" sz="2400" b="1" dirty="0" smtClean="0">
                <a:solidFill>
                  <a:srgbClr val="002060"/>
                </a:solidFill>
                <a:sym typeface="Wingdings"/>
              </a:rPr>
              <a:t>Ouvert.</a:t>
            </a:r>
          </a:p>
          <a:p>
            <a:pPr marL="269875" indent="-269875">
              <a:buFont typeface="Arial" pitchFamily="34" charset="0"/>
              <a:buChar char="•"/>
            </a:pPr>
            <a:r>
              <a:rPr lang="pt-BR" sz="2400" b="1" dirty="0" smtClean="0">
                <a:solidFill>
                  <a:srgbClr val="002060"/>
                </a:solidFill>
                <a:sym typeface="Wingdings"/>
              </a:rPr>
              <a:t>Différentes distributions proposées suivant l’application :</a:t>
            </a:r>
          </a:p>
          <a:p>
            <a:pPr marL="719138" indent="-269875">
              <a:buFont typeface="Arial" pitchFamily="34" charset="0"/>
              <a:buChar char="•"/>
            </a:pPr>
            <a:r>
              <a:rPr lang="pt-BR" sz="1600" b="1" dirty="0" smtClean="0">
                <a:solidFill>
                  <a:srgbClr val="002060"/>
                </a:solidFill>
                <a:sym typeface="Wingdings"/>
              </a:rPr>
              <a:t>Téléphonie,</a:t>
            </a:r>
          </a:p>
          <a:p>
            <a:pPr marL="719138" indent="-269875">
              <a:buFont typeface="Arial" pitchFamily="34" charset="0"/>
              <a:buChar char="•"/>
            </a:pPr>
            <a:r>
              <a:rPr lang="pt-BR" sz="1600" b="1" dirty="0" smtClean="0">
                <a:solidFill>
                  <a:srgbClr val="002060"/>
                </a:solidFill>
                <a:sym typeface="Wingdings"/>
              </a:rPr>
              <a:t>Routeur, switch, proxy, ...</a:t>
            </a:r>
          </a:p>
          <a:p>
            <a:pPr marL="719138" indent="-269875">
              <a:buFont typeface="Arial" pitchFamily="34" charset="0"/>
              <a:buChar char="•"/>
            </a:pPr>
            <a:r>
              <a:rPr lang="pt-BR" sz="1600" b="1" dirty="0" smtClean="0">
                <a:solidFill>
                  <a:srgbClr val="002060"/>
                </a:solidFill>
                <a:sym typeface="Wingdings"/>
              </a:rPr>
              <a:t>Télévision,</a:t>
            </a:r>
          </a:p>
          <a:p>
            <a:pPr marL="719138" indent="-269875">
              <a:buFont typeface="Arial" pitchFamily="34" charset="0"/>
              <a:buChar char="•"/>
            </a:pPr>
            <a:r>
              <a:rPr lang="pt-BR" sz="1600" b="1" dirty="0" smtClean="0">
                <a:solidFill>
                  <a:srgbClr val="002060"/>
                </a:solidFill>
                <a:sym typeface="Wingdings"/>
              </a:rPr>
              <a:t>Applications industrielles,</a:t>
            </a:r>
          </a:p>
          <a:p>
            <a:pPr marL="719138" indent="-269875">
              <a:buFont typeface="Arial" pitchFamily="34" charset="0"/>
              <a:buChar char="•"/>
            </a:pPr>
            <a:r>
              <a:rPr lang="pt-BR" sz="1600" b="1" dirty="0" smtClean="0">
                <a:solidFill>
                  <a:srgbClr val="002060"/>
                </a:solidFill>
                <a:sym typeface="Wingdings"/>
              </a:rPr>
              <a:t>...</a:t>
            </a:r>
          </a:p>
          <a:p>
            <a:pPr marL="269875" indent="-269875">
              <a:buFont typeface="Arial" pitchFamily="34" charset="0"/>
              <a:buChar char="•"/>
            </a:pPr>
            <a:r>
              <a:rPr lang="pt-BR" sz="2400" b="1" dirty="0" smtClean="0">
                <a:solidFill>
                  <a:srgbClr val="002060"/>
                </a:solidFill>
                <a:sym typeface="Wingdings"/>
              </a:rPr>
              <a:t>Stable, performant.</a:t>
            </a:r>
          </a:p>
          <a:p>
            <a:pPr marL="269875" indent="-269875">
              <a:buFont typeface="Arial" pitchFamily="34" charset="0"/>
              <a:buChar char="•"/>
            </a:pPr>
            <a:r>
              <a:rPr lang="pt-BR" sz="2400" b="1" dirty="0" smtClean="0">
                <a:solidFill>
                  <a:srgbClr val="002060"/>
                </a:solidFill>
                <a:sym typeface="Wingdings"/>
              </a:rPr>
              <a:t>Support – communauté.</a:t>
            </a:r>
          </a:p>
          <a:p>
            <a:pPr marL="269875" indent="-269875">
              <a:buFont typeface="Arial" pitchFamily="34" charset="0"/>
              <a:buChar char="•"/>
            </a:pPr>
            <a:r>
              <a:rPr lang="pt-BR" sz="2400" b="1" dirty="0" smtClean="0">
                <a:solidFill>
                  <a:srgbClr val="002060"/>
                </a:solidFill>
                <a:sym typeface="Wingdings"/>
              </a:rPr>
              <a:t>Nombreux logiciels disponibles</a:t>
            </a:r>
          </a:p>
          <a:p>
            <a:pPr marL="269875" indent="-269875">
              <a:buFont typeface="Arial" pitchFamily="34" charset="0"/>
              <a:buChar char="•"/>
            </a:pPr>
            <a:r>
              <a:rPr lang="fr-FR" sz="2400" b="1" dirty="0" smtClean="0">
                <a:solidFill>
                  <a:srgbClr val="002060"/>
                </a:solidFill>
                <a:sym typeface="Wingdings"/>
              </a:rPr>
              <a:t>Connectivité </a:t>
            </a:r>
            <a:r>
              <a:rPr lang="fr-FR" sz="2400" b="1" dirty="0" err="1" smtClean="0">
                <a:solidFill>
                  <a:srgbClr val="002060"/>
                </a:solidFill>
                <a:sym typeface="Wingdings"/>
              </a:rPr>
              <a:t>Ip</a:t>
            </a:r>
            <a:r>
              <a:rPr lang="fr-FR" sz="2400" b="1" dirty="0" smtClean="0">
                <a:solidFill>
                  <a:srgbClr val="002060"/>
                </a:solidFill>
                <a:sym typeface="Wingdings"/>
              </a:rPr>
              <a:t> en standard.</a:t>
            </a:r>
          </a:p>
          <a:p>
            <a:pPr marL="269875" indent="-269875">
              <a:buFont typeface="Arial" pitchFamily="34" charset="0"/>
              <a:buChar char="•"/>
            </a:pPr>
            <a:r>
              <a:rPr lang="fr-FR" sz="2400" b="1" dirty="0" smtClean="0">
                <a:solidFill>
                  <a:srgbClr val="002060"/>
                </a:solidFill>
                <a:sym typeface="Wingdings"/>
              </a:rPr>
              <a:t>Portage sur tout type d’architecture (x86, ARM, MIPS, PowerPC, ...)</a:t>
            </a:r>
          </a:p>
          <a:p>
            <a:pPr marL="269875" indent="-269875">
              <a:buFont typeface="Arial" pitchFamily="34" charset="0"/>
              <a:buChar char="•"/>
            </a:pPr>
            <a:r>
              <a:rPr lang="fr-FR" sz="2400" b="1" dirty="0" smtClean="0">
                <a:solidFill>
                  <a:srgbClr val="002060"/>
                </a:solidFill>
                <a:sym typeface="Wingdings"/>
              </a:rPr>
              <a:t>Taille du noyau.</a:t>
            </a:r>
          </a:p>
          <a:p>
            <a:pPr marL="269875" indent="-269875">
              <a:buFont typeface="Arial" pitchFamily="34" charset="0"/>
              <a:buChar char="•"/>
            </a:pPr>
            <a:r>
              <a:rPr lang="fr-FR" sz="2400" b="1" dirty="0" smtClean="0">
                <a:solidFill>
                  <a:srgbClr val="002060"/>
                </a:solidFill>
                <a:sym typeface="Wingdings"/>
              </a:rPr>
              <a:t>Organisation modulaire = évolutivité</a:t>
            </a:r>
          </a:p>
          <a:p>
            <a:pPr marL="269875" indent="-269875">
              <a:buFont typeface="Arial" pitchFamily="34" charset="0"/>
              <a:buChar char="•"/>
            </a:pPr>
            <a:r>
              <a:rPr lang="fr-FR" sz="2400" b="1" dirty="0" smtClean="0">
                <a:solidFill>
                  <a:srgbClr val="002060"/>
                </a:solidFill>
                <a:sym typeface="Wingdings"/>
              </a:rPr>
              <a:t>Adaptation d’un spécialiste linux vers l’embarqué aisée</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Composants d’un système linux – Le noyau</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611560" y="908720"/>
            <a:ext cx="7927943" cy="4341682"/>
          </a:xfrm>
          <a:prstGeom prst="rect">
            <a:avLst/>
          </a:prstGeom>
          <a:noFill/>
          <a:ln w="9525">
            <a:noFill/>
            <a:miter lim="800000"/>
            <a:headEnd/>
            <a:tailEnd/>
          </a:ln>
        </p:spPr>
      </p:pic>
      <p:sp>
        <p:nvSpPr>
          <p:cNvPr id="12" name="ZoneTexte 11"/>
          <p:cNvSpPr txBox="1"/>
          <p:nvPr/>
        </p:nvSpPr>
        <p:spPr>
          <a:xfrm>
            <a:off x="0" y="5157192"/>
            <a:ext cx="9144000" cy="1477328"/>
          </a:xfrm>
          <a:prstGeom prst="rect">
            <a:avLst/>
          </a:prstGeom>
          <a:noFill/>
        </p:spPr>
        <p:txBody>
          <a:bodyPr wrap="square" rtlCol="0">
            <a:spAutoFit/>
          </a:bodyPr>
          <a:lstStyle/>
          <a:p>
            <a:r>
              <a:rPr lang="fr-FR" dirty="0" smtClean="0">
                <a:solidFill>
                  <a:srgbClr val="002060"/>
                </a:solidFill>
              </a:rPr>
              <a:t>Rôle du noyau Linux : mettre les ressources  matérielles à disposition des applications utilisateur.</a:t>
            </a:r>
          </a:p>
          <a:p>
            <a:r>
              <a:rPr lang="fr-FR" dirty="0" smtClean="0">
                <a:solidFill>
                  <a:srgbClr val="002060"/>
                </a:solidFill>
              </a:rPr>
              <a:t>Le processeur exécute le code du noyau en mode superviseur (privilégié). </a:t>
            </a:r>
          </a:p>
          <a:p>
            <a:r>
              <a:rPr lang="fr-FR" dirty="0" smtClean="0">
                <a:solidFill>
                  <a:srgbClr val="002060"/>
                </a:solidFill>
              </a:rPr>
              <a:t>Le processeur exécute le code en espace utilisateur en mode protégé (non-privilégié).</a:t>
            </a:r>
          </a:p>
          <a:p>
            <a:r>
              <a:rPr lang="fr-FR" dirty="0" smtClean="0">
                <a:solidFill>
                  <a:srgbClr val="002060"/>
                </a:solidFill>
              </a:rPr>
              <a:t>Les tâches (threads) de l'espace utilisateur s'exécutent dans des processus (espaces de</a:t>
            </a:r>
          </a:p>
          <a:p>
            <a:r>
              <a:rPr lang="fr-FR" dirty="0" smtClean="0">
                <a:solidFill>
                  <a:srgbClr val="002060"/>
                </a:solidFill>
              </a:rPr>
              <a:t>mémoire disjoints).</a:t>
            </a:r>
            <a:endParaRPr lang="fr-FR"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Composants d’un système linux – Les modules</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2" name="ZoneTexte 11"/>
          <p:cNvSpPr txBox="1"/>
          <p:nvPr/>
        </p:nvSpPr>
        <p:spPr>
          <a:xfrm>
            <a:off x="395536" y="1052736"/>
            <a:ext cx="8748464" cy="1938992"/>
          </a:xfrm>
          <a:prstGeom prst="rect">
            <a:avLst/>
          </a:prstGeom>
          <a:noFill/>
        </p:spPr>
        <p:txBody>
          <a:bodyPr wrap="square" rtlCol="0">
            <a:spAutoFit/>
          </a:bodyPr>
          <a:lstStyle/>
          <a:p>
            <a:pPr marL="360363" indent="-360363">
              <a:buFont typeface="Arial" pitchFamily="34" charset="0"/>
              <a:buChar char="•"/>
            </a:pPr>
            <a:r>
              <a:rPr lang="fr-FR" sz="2400" b="1" dirty="0" smtClean="0">
                <a:solidFill>
                  <a:srgbClr val="002060"/>
                </a:solidFill>
              </a:rPr>
              <a:t>Image du noyau (</a:t>
            </a:r>
            <a:r>
              <a:rPr lang="fr-FR" sz="2400" b="1" dirty="0" err="1" smtClean="0">
                <a:solidFill>
                  <a:srgbClr val="002060"/>
                </a:solidFill>
              </a:rPr>
              <a:t>kernel</a:t>
            </a:r>
            <a:r>
              <a:rPr lang="fr-FR" sz="2400" b="1" dirty="0" smtClean="0">
                <a:solidFill>
                  <a:srgbClr val="002060"/>
                </a:solidFill>
              </a:rPr>
              <a:t> image) </a:t>
            </a:r>
            <a:r>
              <a:rPr lang="fr-FR" sz="2400" dirty="0" smtClean="0">
                <a:solidFill>
                  <a:srgbClr val="002060"/>
                </a:solidFill>
              </a:rPr>
              <a:t>: un seul fichier créé après édition de liens des différents fichiers objets</a:t>
            </a:r>
          </a:p>
          <a:p>
            <a:pPr marL="719138" indent="-269875">
              <a:buFont typeface="Arial" pitchFamily="34" charset="0"/>
              <a:buChar char="•"/>
            </a:pPr>
            <a:r>
              <a:rPr lang="fr-FR" sz="2400" dirty="0" smtClean="0">
                <a:solidFill>
                  <a:srgbClr val="002060"/>
                </a:solidFill>
              </a:rPr>
              <a:t>Fichier chargé en mémoire au démarrage.</a:t>
            </a:r>
          </a:p>
          <a:p>
            <a:pPr marL="719138"/>
            <a:r>
              <a:rPr lang="fr-FR" sz="2400" b="1" dirty="0" smtClean="0">
                <a:solidFill>
                  <a:srgbClr val="002060"/>
                </a:solidFill>
              </a:rPr>
              <a:t>=&gt; Disponibilité des fonctionnalités incluses dès le démarrage du noyau</a:t>
            </a:r>
          </a:p>
        </p:txBody>
      </p:sp>
      <p:pic>
        <p:nvPicPr>
          <p:cNvPr id="73729" name="Picture 1"/>
          <p:cNvPicPr>
            <a:picLocks noChangeAspect="1" noChangeArrowheads="1"/>
          </p:cNvPicPr>
          <p:nvPr/>
        </p:nvPicPr>
        <p:blipFill>
          <a:blip r:embed="rId2" cstate="print"/>
          <a:srcRect/>
          <a:stretch>
            <a:fillRect/>
          </a:stretch>
        </p:blipFill>
        <p:spPr bwMode="auto">
          <a:xfrm>
            <a:off x="6156176" y="2780928"/>
            <a:ext cx="2987824" cy="3743609"/>
          </a:xfrm>
          <a:prstGeom prst="rect">
            <a:avLst/>
          </a:prstGeom>
          <a:noFill/>
          <a:ln w="9525">
            <a:noFill/>
            <a:miter lim="800000"/>
            <a:headEnd/>
            <a:tailEnd/>
          </a:ln>
        </p:spPr>
      </p:pic>
      <p:sp>
        <p:nvSpPr>
          <p:cNvPr id="13" name="Rectangle à coins arrondis 12"/>
          <p:cNvSpPr/>
          <p:nvPr/>
        </p:nvSpPr>
        <p:spPr>
          <a:xfrm>
            <a:off x="0" y="2996952"/>
            <a:ext cx="6156176" cy="3528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Modules : compilation de certains éléments (pilotes de périphériques, systèmes de fichiers...)</a:t>
            </a:r>
          </a:p>
          <a:p>
            <a:pPr marL="269875" indent="-269875">
              <a:buFont typeface="Arial" pitchFamily="34" charset="0"/>
              <a:buChar char="•"/>
            </a:pPr>
            <a:r>
              <a:rPr lang="fr-FR" sz="2400" dirty="0" smtClean="0"/>
              <a:t>Chargement dynamique par le noyau en fonction des besoins</a:t>
            </a:r>
          </a:p>
          <a:p>
            <a:pPr marL="269875" indent="-269875">
              <a:buFont typeface="Arial" pitchFamily="34" charset="0"/>
              <a:buChar char="•"/>
            </a:pPr>
            <a:r>
              <a:rPr lang="fr-FR" sz="2400" dirty="0" smtClean="0"/>
              <a:t>Stockage de chaque module dans un fichier séparé </a:t>
            </a:r>
            <a:br>
              <a:rPr lang="fr-FR" sz="2400" dirty="0" smtClean="0"/>
            </a:br>
            <a:r>
              <a:rPr lang="fr-FR" sz="2400" dirty="0" smtClean="0"/>
              <a:t>(*.ko dans /lib/modules)</a:t>
            </a:r>
          </a:p>
          <a:p>
            <a:pPr marL="269875" indent="-269875">
              <a:buFont typeface="Arial" pitchFamily="34" charset="0"/>
              <a:buChar char="•"/>
            </a:pPr>
            <a:r>
              <a:rPr lang="fr-FR" sz="2400" dirty="0" smtClean="0"/>
              <a:t>Pas d’accès lors du démarrage initial</a:t>
            </a:r>
            <a:endParaRPr lang="fr-FR" sz="2400" b="1" dirty="0" smtClean="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Composants d’un système linux – Configuration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2" name="ZoneTexte 11"/>
          <p:cNvSpPr txBox="1"/>
          <p:nvPr/>
        </p:nvSpPr>
        <p:spPr>
          <a:xfrm>
            <a:off x="395536" y="1052736"/>
            <a:ext cx="8748464" cy="461665"/>
          </a:xfrm>
          <a:prstGeom prst="rect">
            <a:avLst/>
          </a:prstGeom>
          <a:noFill/>
        </p:spPr>
        <p:txBody>
          <a:bodyPr wrap="square" rtlCol="0">
            <a:spAutoFit/>
          </a:bodyPr>
          <a:lstStyle/>
          <a:p>
            <a:pPr marL="360363" indent="-360363">
              <a:buFont typeface="Arial" pitchFamily="34" charset="0"/>
              <a:buChar char="•"/>
            </a:pPr>
            <a:r>
              <a:rPr lang="fr-FR" sz="2400" b="1" dirty="0" err="1" smtClean="0">
                <a:solidFill>
                  <a:srgbClr val="002060"/>
                </a:solidFill>
              </a:rPr>
              <a:t>make</a:t>
            </a:r>
            <a:r>
              <a:rPr lang="fr-FR" sz="2400" b="1" dirty="0" smtClean="0">
                <a:solidFill>
                  <a:srgbClr val="002060"/>
                </a:solidFill>
              </a:rPr>
              <a:t> </a:t>
            </a:r>
            <a:r>
              <a:rPr lang="fr-FR" sz="2400" b="1" dirty="0" err="1" smtClean="0">
                <a:solidFill>
                  <a:srgbClr val="002060"/>
                </a:solidFill>
              </a:rPr>
              <a:t>menuconfig</a:t>
            </a:r>
            <a:endParaRPr lang="fr-FR" sz="2400" b="1" dirty="0" smtClean="0">
              <a:solidFill>
                <a:srgbClr val="002060"/>
              </a:solidFill>
            </a:endParaRPr>
          </a:p>
        </p:txBody>
      </p:sp>
      <p:sp>
        <p:nvSpPr>
          <p:cNvPr id="3074" name="AutoShape 2" descr="https://www.suse.com/communities/media/u605/menuconfig1.png"/>
          <p:cNvSpPr>
            <a:spLocks noChangeAspect="1" noChangeArrowheads="1"/>
          </p:cNvSpPr>
          <p:nvPr/>
        </p:nvSpPr>
        <p:spPr bwMode="auto">
          <a:xfrm>
            <a:off x="155575" y="-2109788"/>
            <a:ext cx="6305550" cy="44100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7" name="Picture 5"/>
          <p:cNvPicPr>
            <a:picLocks noChangeAspect="1" noChangeArrowheads="1"/>
          </p:cNvPicPr>
          <p:nvPr/>
        </p:nvPicPr>
        <p:blipFill>
          <a:blip r:embed="rId2" cstate="print"/>
          <a:srcRect/>
          <a:stretch>
            <a:fillRect/>
          </a:stretch>
        </p:blipFill>
        <p:spPr bwMode="auto">
          <a:xfrm>
            <a:off x="1331640" y="1628800"/>
            <a:ext cx="6821810" cy="48223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Composants d’un système linux – Configuration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2" name="ZoneTexte 11"/>
          <p:cNvSpPr txBox="1"/>
          <p:nvPr/>
        </p:nvSpPr>
        <p:spPr>
          <a:xfrm>
            <a:off x="395536" y="1052736"/>
            <a:ext cx="8748464" cy="5262979"/>
          </a:xfrm>
          <a:prstGeom prst="rect">
            <a:avLst/>
          </a:prstGeom>
          <a:noFill/>
        </p:spPr>
        <p:txBody>
          <a:bodyPr wrap="square" rtlCol="0">
            <a:spAutoFit/>
          </a:bodyPr>
          <a:lstStyle/>
          <a:p>
            <a:pPr marL="360363" indent="-360363">
              <a:buFont typeface="Arial" pitchFamily="34" charset="0"/>
              <a:buChar char="•"/>
            </a:pPr>
            <a:r>
              <a:rPr lang="fr-FR" sz="2400" b="1" dirty="0" err="1" smtClean="0">
                <a:solidFill>
                  <a:srgbClr val="002060"/>
                </a:solidFill>
              </a:rPr>
              <a:t>make</a:t>
            </a:r>
            <a:r>
              <a:rPr lang="fr-FR" sz="2400" b="1" dirty="0" smtClean="0">
                <a:solidFill>
                  <a:srgbClr val="002060"/>
                </a:solidFill>
              </a:rPr>
              <a:t> </a:t>
            </a:r>
            <a:r>
              <a:rPr lang="fr-FR" sz="2400" b="1" dirty="0" err="1" smtClean="0">
                <a:solidFill>
                  <a:srgbClr val="002060"/>
                </a:solidFill>
              </a:rPr>
              <a:t>menuconfig</a:t>
            </a:r>
            <a:endParaRPr lang="fr-FR" sz="2400" b="1" dirty="0" smtClean="0">
              <a:solidFill>
                <a:srgbClr val="002060"/>
              </a:solidFill>
            </a:endParaRPr>
          </a:p>
          <a:p>
            <a:pPr marL="360363" indent="-360363">
              <a:buFont typeface="Arial" pitchFamily="34" charset="0"/>
              <a:buChar char="•"/>
            </a:pPr>
            <a:endParaRPr lang="fr-FR" sz="2400" b="1" dirty="0" smtClean="0">
              <a:solidFill>
                <a:srgbClr val="002060"/>
              </a:solidFill>
            </a:endParaRPr>
          </a:p>
          <a:p>
            <a:pPr marL="360363" indent="-360363">
              <a:buFont typeface="Arial" pitchFamily="34" charset="0"/>
              <a:buChar char="•"/>
            </a:pPr>
            <a:r>
              <a:rPr lang="fr-FR" sz="2400" b="1" dirty="0" err="1" smtClean="0">
                <a:solidFill>
                  <a:srgbClr val="002060"/>
                </a:solidFill>
              </a:rPr>
              <a:t>Make</a:t>
            </a:r>
            <a:r>
              <a:rPr lang="fr-FR" sz="2400" b="1" dirty="0" smtClean="0">
                <a:solidFill>
                  <a:srgbClr val="002060"/>
                </a:solidFill>
              </a:rPr>
              <a:t> : </a:t>
            </a:r>
          </a:p>
          <a:p>
            <a:pPr marL="719138" indent="-360363">
              <a:buFont typeface="Arial" pitchFamily="34" charset="0"/>
              <a:buChar char="•"/>
            </a:pPr>
            <a:r>
              <a:rPr lang="fr-FR" sz="2400" dirty="0" smtClean="0">
                <a:solidFill>
                  <a:srgbClr val="002060"/>
                </a:solidFill>
              </a:rPr>
              <a:t>À saisir dans le répertoire racine des sources du noyau</a:t>
            </a:r>
          </a:p>
          <a:p>
            <a:pPr marL="719138" indent="-360363">
              <a:buFont typeface="Arial" pitchFamily="34" charset="0"/>
              <a:buChar char="•"/>
            </a:pPr>
            <a:r>
              <a:rPr lang="fr-FR" sz="2400" dirty="0" smtClean="0">
                <a:solidFill>
                  <a:srgbClr val="002060"/>
                </a:solidFill>
              </a:rPr>
              <a:t>Option -j &lt;n&gt; pour accélérer la compilation en utilisant  plusieurs </a:t>
            </a:r>
            <a:r>
              <a:rPr lang="fr-FR" sz="2400" dirty="0" err="1" smtClean="0">
                <a:solidFill>
                  <a:srgbClr val="002060"/>
                </a:solidFill>
              </a:rPr>
              <a:t>coeurs</a:t>
            </a:r>
            <a:r>
              <a:rPr lang="fr-FR" sz="2400" dirty="0" smtClean="0">
                <a:solidFill>
                  <a:srgbClr val="002060"/>
                </a:solidFill>
              </a:rPr>
              <a:t> du processeur</a:t>
            </a:r>
          </a:p>
          <a:p>
            <a:pPr marL="719138" indent="-360363">
              <a:buFont typeface="Arial" pitchFamily="34" charset="0"/>
              <a:buChar char="•"/>
            </a:pPr>
            <a:r>
              <a:rPr lang="fr-FR" sz="2400" dirty="0" smtClean="0">
                <a:solidFill>
                  <a:srgbClr val="002060"/>
                </a:solidFill>
              </a:rPr>
              <a:t>Pas d’exécution nécessaire en tant que </a:t>
            </a:r>
            <a:r>
              <a:rPr lang="fr-FR" sz="2400" dirty="0" err="1" smtClean="0">
                <a:solidFill>
                  <a:srgbClr val="002060"/>
                </a:solidFill>
              </a:rPr>
              <a:t>root</a:t>
            </a:r>
            <a:endParaRPr lang="fr-FR" sz="2400" dirty="0" smtClean="0">
              <a:solidFill>
                <a:srgbClr val="002060"/>
              </a:solidFill>
            </a:endParaRPr>
          </a:p>
          <a:p>
            <a:pPr marL="360363" indent="-360363">
              <a:buFont typeface="Arial" pitchFamily="34" charset="0"/>
              <a:buChar char="•"/>
            </a:pPr>
            <a:r>
              <a:rPr lang="fr-FR" sz="2400" b="1" dirty="0" smtClean="0">
                <a:solidFill>
                  <a:srgbClr val="002060"/>
                </a:solidFill>
              </a:rPr>
              <a:t>Génère :</a:t>
            </a:r>
          </a:p>
          <a:p>
            <a:pPr marL="719138" indent="-358775">
              <a:buFont typeface="Arial" pitchFamily="34" charset="0"/>
              <a:buChar char="•"/>
            </a:pPr>
            <a:r>
              <a:rPr lang="fr-FR" sz="2400" dirty="0" err="1" smtClean="0">
                <a:solidFill>
                  <a:srgbClr val="002060"/>
                </a:solidFill>
              </a:rPr>
              <a:t>vmlinux</a:t>
            </a:r>
            <a:r>
              <a:rPr lang="fr-FR" sz="2400" dirty="0" smtClean="0">
                <a:solidFill>
                  <a:srgbClr val="002060"/>
                </a:solidFill>
              </a:rPr>
              <a:t> : image non compressée du noyau mais non </a:t>
            </a:r>
            <a:r>
              <a:rPr lang="fr-FR" sz="2400" dirty="0" err="1" smtClean="0">
                <a:solidFill>
                  <a:srgbClr val="002060"/>
                </a:solidFill>
              </a:rPr>
              <a:t>bootable</a:t>
            </a:r>
            <a:endParaRPr lang="fr-FR" sz="2400" dirty="0" smtClean="0">
              <a:solidFill>
                <a:srgbClr val="002060"/>
              </a:solidFill>
            </a:endParaRPr>
          </a:p>
          <a:p>
            <a:pPr marL="719138" indent="-358775">
              <a:buFont typeface="Arial" pitchFamily="34" charset="0"/>
              <a:buChar char="•"/>
            </a:pPr>
            <a:r>
              <a:rPr lang="fr-FR" sz="2400" dirty="0" err="1" smtClean="0">
                <a:solidFill>
                  <a:srgbClr val="002060"/>
                </a:solidFill>
              </a:rPr>
              <a:t>arch</a:t>
            </a:r>
            <a:r>
              <a:rPr lang="fr-FR" sz="2400" dirty="0" smtClean="0">
                <a:solidFill>
                  <a:srgbClr val="002060"/>
                </a:solidFill>
              </a:rPr>
              <a:t>/&lt;</a:t>
            </a:r>
            <a:r>
              <a:rPr lang="fr-FR" sz="2400" dirty="0" err="1" smtClean="0">
                <a:solidFill>
                  <a:srgbClr val="002060"/>
                </a:solidFill>
              </a:rPr>
              <a:t>arch</a:t>
            </a:r>
            <a:r>
              <a:rPr lang="fr-FR" sz="2400" dirty="0" smtClean="0">
                <a:solidFill>
                  <a:srgbClr val="002060"/>
                </a:solidFill>
              </a:rPr>
              <a:t>&gt;/boot/*Image : image finale et </a:t>
            </a:r>
            <a:r>
              <a:rPr lang="fr-FR" sz="2400" dirty="0" err="1" smtClean="0">
                <a:solidFill>
                  <a:srgbClr val="002060"/>
                </a:solidFill>
              </a:rPr>
              <a:t>bootable</a:t>
            </a:r>
            <a:r>
              <a:rPr lang="fr-FR" sz="2400" dirty="0" smtClean="0">
                <a:solidFill>
                  <a:srgbClr val="002060"/>
                </a:solidFill>
              </a:rPr>
              <a:t>, généralement compressée, du noyau (</a:t>
            </a:r>
            <a:r>
              <a:rPr lang="fr-FR" sz="2400" b="1" dirty="0" err="1" smtClean="0">
                <a:solidFill>
                  <a:srgbClr val="002060"/>
                </a:solidFill>
              </a:rPr>
              <a:t>bzImage</a:t>
            </a:r>
            <a:r>
              <a:rPr lang="fr-FR" sz="2400" dirty="0" smtClean="0">
                <a:solidFill>
                  <a:srgbClr val="002060"/>
                </a:solidFill>
              </a:rPr>
              <a:t> pour x86, </a:t>
            </a:r>
            <a:r>
              <a:rPr lang="fr-FR" sz="2400" b="1" dirty="0" err="1" smtClean="0">
                <a:solidFill>
                  <a:srgbClr val="002060"/>
                </a:solidFill>
              </a:rPr>
              <a:t>zImage</a:t>
            </a:r>
            <a:r>
              <a:rPr lang="fr-FR" sz="2400" dirty="0" smtClean="0">
                <a:solidFill>
                  <a:srgbClr val="002060"/>
                </a:solidFill>
              </a:rPr>
              <a:t> pour ARM...)</a:t>
            </a:r>
          </a:p>
          <a:p>
            <a:pPr marL="719138" indent="-358775">
              <a:buFont typeface="Arial" pitchFamily="34" charset="0"/>
              <a:buChar char="•"/>
            </a:pPr>
            <a:r>
              <a:rPr lang="fr-FR" sz="2400" dirty="0" smtClean="0">
                <a:solidFill>
                  <a:srgbClr val="002060"/>
                </a:solidFill>
              </a:rPr>
              <a:t>Tous les modules du noyau, répartis dans l’arborescence des sources, sous la forme de fichiers .ko</a:t>
            </a:r>
          </a:p>
        </p:txBody>
      </p:sp>
      <p:sp>
        <p:nvSpPr>
          <p:cNvPr id="3074" name="AutoShape 2" descr="https://www.suse.com/communities/media/u605/menuconfig1.png"/>
          <p:cNvSpPr>
            <a:spLocks noChangeAspect="1" noChangeArrowheads="1"/>
          </p:cNvSpPr>
          <p:nvPr/>
        </p:nvSpPr>
        <p:spPr bwMode="auto">
          <a:xfrm>
            <a:off x="155575" y="-2109788"/>
            <a:ext cx="6305550" cy="44100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Composants d’un système linux – Shell</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2" name="ZoneTexte 11"/>
          <p:cNvSpPr txBox="1"/>
          <p:nvPr/>
        </p:nvSpPr>
        <p:spPr>
          <a:xfrm>
            <a:off x="179512" y="2708920"/>
            <a:ext cx="8748464" cy="2831544"/>
          </a:xfrm>
          <a:prstGeom prst="rect">
            <a:avLst/>
          </a:prstGeom>
          <a:noFill/>
        </p:spPr>
        <p:txBody>
          <a:bodyPr wrap="square" rtlCol="0">
            <a:spAutoFit/>
          </a:bodyPr>
          <a:lstStyle/>
          <a:p>
            <a:r>
              <a:rPr lang="fr-FR" sz="2400" dirty="0" smtClean="0">
                <a:solidFill>
                  <a:srgbClr val="002060"/>
                </a:solidFill>
              </a:rPr>
              <a:t>Le </a:t>
            </a:r>
            <a:r>
              <a:rPr lang="fr-FR" sz="2400" dirty="0" err="1" smtClean="0">
                <a:solidFill>
                  <a:srgbClr val="002060"/>
                </a:solidFill>
              </a:rPr>
              <a:t>shell</a:t>
            </a:r>
            <a:r>
              <a:rPr lang="fr-FR" sz="2400" dirty="0" smtClean="0">
                <a:solidFill>
                  <a:srgbClr val="002060"/>
                </a:solidFill>
              </a:rPr>
              <a:t> d'un système d'exploitation peut prendre deux formes distinctes :</a:t>
            </a:r>
          </a:p>
          <a:p>
            <a:pPr marL="360363" indent="-360363">
              <a:buFont typeface="Arial" pitchFamily="34" charset="0"/>
              <a:buChar char="•"/>
            </a:pPr>
            <a:r>
              <a:rPr lang="fr-FR" sz="2400" dirty="0" smtClean="0">
                <a:solidFill>
                  <a:srgbClr val="002060"/>
                </a:solidFill>
              </a:rPr>
              <a:t>Interface en ligne de commande (CLI)</a:t>
            </a:r>
          </a:p>
          <a:p>
            <a:pPr marL="360363" indent="-360363">
              <a:buFont typeface="Arial" pitchFamily="34" charset="0"/>
              <a:buChar char="•"/>
            </a:pPr>
            <a:r>
              <a:rPr lang="fr-FR" sz="2400" dirty="0" smtClean="0">
                <a:solidFill>
                  <a:srgbClr val="002060"/>
                </a:solidFill>
              </a:rPr>
              <a:t>Shell graphique fournissant une interface graphique pour l'utilisateur (GUI, pour </a:t>
            </a:r>
            <a:r>
              <a:rPr lang="fr-FR" sz="2400" dirty="0" err="1" smtClean="0">
                <a:solidFill>
                  <a:srgbClr val="002060"/>
                </a:solidFill>
              </a:rPr>
              <a:t>Graphical</a:t>
            </a:r>
            <a:r>
              <a:rPr lang="fr-FR" sz="2400" dirty="0" smtClean="0">
                <a:solidFill>
                  <a:srgbClr val="002060"/>
                </a:solidFill>
              </a:rPr>
              <a:t> User Interface).</a:t>
            </a:r>
          </a:p>
          <a:p>
            <a:pPr>
              <a:spcBef>
                <a:spcPts val="1200"/>
              </a:spcBef>
            </a:pPr>
            <a:r>
              <a:rPr lang="fr-FR" sz="2400" b="1" dirty="0" smtClean="0">
                <a:solidFill>
                  <a:srgbClr val="002060"/>
                </a:solidFill>
              </a:rPr>
              <a:t>Dans les systèmes embarqués, l’utilisation d’une GUI est rare et non recommandée.</a:t>
            </a:r>
          </a:p>
        </p:txBody>
      </p:sp>
      <p:sp>
        <p:nvSpPr>
          <p:cNvPr id="3074" name="AutoShape 2" descr="https://www.suse.com/communities/media/u605/menuconfig1.png"/>
          <p:cNvSpPr>
            <a:spLocks noChangeAspect="1" noChangeArrowheads="1"/>
          </p:cNvSpPr>
          <p:nvPr/>
        </p:nvSpPr>
        <p:spPr bwMode="auto">
          <a:xfrm>
            <a:off x="155575" y="-2109788"/>
            <a:ext cx="6305550" cy="441007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3" name="Rectangle à coins arrondis 12"/>
          <p:cNvSpPr/>
          <p:nvPr/>
        </p:nvSpPr>
        <p:spPr>
          <a:xfrm>
            <a:off x="179512" y="1196752"/>
            <a:ext cx="8784976" cy="12961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smtClean="0"/>
              <a:t>Shell </a:t>
            </a:r>
            <a:r>
              <a:rPr lang="fr-FR" sz="2400" dirty="0" smtClean="0"/>
              <a:t>: Couche logicielle qui fournit l'interface utilisateur d'un système d'exploitation.</a:t>
            </a:r>
          </a:p>
        </p:txBody>
      </p:sp>
      <p:pic>
        <p:nvPicPr>
          <p:cNvPr id="64514" name="Picture 2" descr="shell_linux"/>
          <p:cNvPicPr>
            <a:picLocks noChangeAspect="1" noChangeArrowheads="1"/>
          </p:cNvPicPr>
          <p:nvPr/>
        </p:nvPicPr>
        <p:blipFill>
          <a:blip r:embed="rId2" cstate="print"/>
          <a:srcRect/>
          <a:stretch>
            <a:fillRect/>
          </a:stretch>
        </p:blipFill>
        <p:spPr bwMode="auto">
          <a:xfrm>
            <a:off x="3707904" y="5157192"/>
            <a:ext cx="1368152" cy="1368152"/>
          </a:xfrm>
          <a:prstGeom prst="rect">
            <a:avLst/>
          </a:prstGeom>
          <a:noFill/>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Composants d’un système linux – </a:t>
            </a:r>
            <a:r>
              <a:rPr lang="fr-FR" sz="2400" b="1" dirty="0" err="1" smtClean="0">
                <a:solidFill>
                  <a:srgbClr val="365F91"/>
                </a:solidFill>
                <a:ea typeface="Times New Roman" pitchFamily="18" charset="0"/>
                <a:cs typeface="Times New Roman" pitchFamily="18" charset="0"/>
              </a:rPr>
              <a:t>Busybox</a:t>
            </a:r>
            <a:endParaRPr lang="fr-FR" sz="2400" b="1" dirty="0" smtClean="0">
              <a:solidFill>
                <a:srgbClr val="365F91"/>
              </a:solidFill>
              <a:ea typeface="Times New Roman" pitchFamily="18" charset="0"/>
              <a:cs typeface="Times New Roman" pitchFamily="18"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12" name="ZoneTexte 11"/>
          <p:cNvSpPr txBox="1"/>
          <p:nvPr/>
        </p:nvSpPr>
        <p:spPr>
          <a:xfrm>
            <a:off x="179512" y="980728"/>
            <a:ext cx="8964488" cy="1938992"/>
          </a:xfrm>
          <a:prstGeom prst="rect">
            <a:avLst/>
          </a:prstGeom>
          <a:noFill/>
        </p:spPr>
        <p:txBody>
          <a:bodyPr wrap="square" rtlCol="0">
            <a:spAutoFit/>
          </a:bodyPr>
          <a:lstStyle/>
          <a:p>
            <a:pPr marL="360363" indent="-360363">
              <a:buFont typeface="Arial" pitchFamily="34" charset="0"/>
              <a:buChar char="•"/>
            </a:pPr>
            <a:r>
              <a:rPr lang="fr-FR" sz="2400" dirty="0" smtClean="0">
                <a:solidFill>
                  <a:srgbClr val="002060"/>
                </a:solidFill>
              </a:rPr>
              <a:t>Logiciel libre souvent inclus dans l’embarqué</a:t>
            </a:r>
          </a:p>
          <a:p>
            <a:pPr marL="360363" indent="-360363">
              <a:buFont typeface="Arial" pitchFamily="34" charset="0"/>
              <a:buChar char="•"/>
            </a:pPr>
            <a:r>
              <a:rPr lang="fr-FR" sz="2400" dirty="0" smtClean="0">
                <a:solidFill>
                  <a:srgbClr val="002060"/>
                </a:solidFill>
              </a:rPr>
              <a:t>Conçu comme un unique fichier exécutable</a:t>
            </a:r>
          </a:p>
          <a:p>
            <a:pPr marL="360363" indent="-360363">
              <a:buFont typeface="Arial" pitchFamily="34" charset="0"/>
              <a:buChar char="•"/>
            </a:pPr>
            <a:r>
              <a:rPr lang="fr-FR" sz="2400" dirty="0" smtClean="0">
                <a:solidFill>
                  <a:srgbClr val="002060"/>
                </a:solidFill>
              </a:rPr>
              <a:t>Implémente un grand nombre des commandes standard sous Unix</a:t>
            </a:r>
          </a:p>
          <a:p>
            <a:pPr marL="360363" indent="-360363">
              <a:buFont typeface="Arial" pitchFamily="34" charset="0"/>
              <a:buChar char="•"/>
            </a:pPr>
            <a:r>
              <a:rPr lang="fr-FR" sz="2400" dirty="0" smtClean="0">
                <a:solidFill>
                  <a:srgbClr val="002060"/>
                </a:solidFill>
              </a:rPr>
              <a:t>Configuration : </a:t>
            </a:r>
            <a:r>
              <a:rPr lang="fr-FR" sz="2400" b="1" dirty="0" err="1" smtClean="0">
                <a:solidFill>
                  <a:srgbClr val="002060"/>
                </a:solidFill>
              </a:rPr>
              <a:t>make</a:t>
            </a:r>
            <a:r>
              <a:rPr lang="fr-FR" sz="2400" b="1" dirty="0" smtClean="0">
                <a:solidFill>
                  <a:srgbClr val="002060"/>
                </a:solidFill>
              </a:rPr>
              <a:t> </a:t>
            </a:r>
            <a:r>
              <a:rPr lang="fr-FR" sz="2400" b="1" dirty="0" err="1" smtClean="0">
                <a:solidFill>
                  <a:srgbClr val="002060"/>
                </a:solidFill>
              </a:rPr>
              <a:t>busybox</a:t>
            </a:r>
            <a:endParaRPr lang="fr-FR" sz="2400" b="1" dirty="0" smtClean="0">
              <a:solidFill>
                <a:srgbClr val="002060"/>
              </a:solidFill>
            </a:endParaRPr>
          </a:p>
          <a:p>
            <a:pPr marL="360363" indent="-360363">
              <a:buFont typeface="Arial" pitchFamily="34" charset="0"/>
              <a:buChar char="•"/>
            </a:pPr>
            <a:endParaRPr lang="fr-FR" sz="2400" dirty="0" smtClean="0">
              <a:solidFill>
                <a:srgbClr val="002060"/>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6566" name="Picture 6" descr="BusyBox"/>
          <p:cNvPicPr>
            <a:picLocks noChangeAspect="1" noChangeArrowheads="1"/>
          </p:cNvPicPr>
          <p:nvPr/>
        </p:nvPicPr>
        <p:blipFill>
          <a:blip r:embed="rId2" cstate="print"/>
          <a:srcRect/>
          <a:stretch>
            <a:fillRect/>
          </a:stretch>
        </p:blipFill>
        <p:spPr bwMode="auto">
          <a:xfrm>
            <a:off x="6948264" y="692696"/>
            <a:ext cx="1221652" cy="864096"/>
          </a:xfrm>
          <a:prstGeom prst="rect">
            <a:avLst/>
          </a:prstGeom>
          <a:noFill/>
        </p:spPr>
      </p:pic>
      <p:pic>
        <p:nvPicPr>
          <p:cNvPr id="66568" name="Picture 8" descr="http://connect.ed-diamond.com/var/diamond/storage/images/connect/gnu-linux-magazine/glmf-155/raspberry-pi-from-scratch-2-article/capture-ecran-busybox/119685-1-fre-FR/capture-ecran-busybox1.png"/>
          <p:cNvPicPr>
            <a:picLocks noChangeAspect="1" noChangeArrowheads="1"/>
          </p:cNvPicPr>
          <p:nvPr/>
        </p:nvPicPr>
        <p:blipFill>
          <a:blip r:embed="rId3" cstate="print"/>
          <a:srcRect l="1470" r="4412" b="6955"/>
          <a:stretch>
            <a:fillRect/>
          </a:stretch>
        </p:blipFill>
        <p:spPr bwMode="auto">
          <a:xfrm>
            <a:off x="2267744" y="2609908"/>
            <a:ext cx="4824536" cy="3919936"/>
          </a:xfrm>
          <a:prstGeom prst="rect">
            <a:avLst/>
          </a:prstGeom>
          <a:noFill/>
        </p:spPr>
      </p:pic>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Composants d’un système linux – Système de fichier</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Tableau 14"/>
          <p:cNvGraphicFramePr>
            <a:graphicFrameLocks noGrp="1"/>
          </p:cNvGraphicFramePr>
          <p:nvPr/>
        </p:nvGraphicFramePr>
        <p:xfrm>
          <a:off x="179512" y="980728"/>
          <a:ext cx="8712968" cy="5467773"/>
        </p:xfrm>
        <a:graphic>
          <a:graphicData uri="http://schemas.openxmlformats.org/drawingml/2006/table">
            <a:tbl>
              <a:tblPr bandRow="1">
                <a:tableStyleId>{69CF1AB2-1976-4502-BF36-3FF5EA218861}</a:tableStyleId>
              </a:tblPr>
              <a:tblGrid>
                <a:gridCol w="792088"/>
                <a:gridCol w="7920880"/>
              </a:tblGrid>
              <a:tr h="254073">
                <a:tc>
                  <a:txBody>
                    <a:bodyPr/>
                    <a:lstStyle/>
                    <a:p>
                      <a:pPr algn="ctr"/>
                      <a:r>
                        <a:rPr lang="fr-FR" sz="1600" b="1" dirty="0" err="1" smtClean="0">
                          <a:solidFill>
                            <a:schemeClr val="bg1"/>
                          </a:solidFill>
                        </a:rPr>
                        <a:t>Rep</a:t>
                      </a:r>
                      <a:endParaRPr lang="fr-FR" sz="1600" b="1" dirty="0">
                        <a:solidFill>
                          <a:schemeClr val="bg1"/>
                        </a:solidFill>
                      </a:endParaRPr>
                    </a:p>
                  </a:txBody>
                  <a:tcPr marL="6651" marR="6651" marT="3326" marB="3326" anchor="ctr">
                    <a:solidFill>
                      <a:schemeClr val="accent1">
                        <a:lumMod val="75000"/>
                      </a:schemeClr>
                    </a:solidFill>
                  </a:tcPr>
                </a:tc>
                <a:tc>
                  <a:txBody>
                    <a:bodyPr/>
                    <a:lstStyle/>
                    <a:p>
                      <a:pPr algn="ctr"/>
                      <a:r>
                        <a:rPr lang="fr-FR" sz="1600" b="1" dirty="0">
                          <a:solidFill>
                            <a:schemeClr val="bg1"/>
                          </a:solidFill>
                        </a:rPr>
                        <a:t>description</a:t>
                      </a:r>
                    </a:p>
                  </a:txBody>
                  <a:tcPr marL="6651" marR="6651" marT="3326" marB="3326" anchor="ctr">
                    <a:solidFill>
                      <a:schemeClr val="accent1">
                        <a:lumMod val="75000"/>
                      </a:schemeClr>
                    </a:solidFill>
                  </a:tcPr>
                </a:tc>
              </a:tr>
              <a:tr h="254073">
                <a:tc>
                  <a:txBody>
                    <a:bodyPr/>
                    <a:lstStyle/>
                    <a:p>
                      <a:pPr marL="72000"/>
                      <a:r>
                        <a:rPr lang="fr-FR" sz="1600" b="1" dirty="0"/>
                        <a:t>/</a:t>
                      </a:r>
                    </a:p>
                  </a:txBody>
                  <a:tcPr marL="6651" marR="6651" marT="3326" marB="3326" anchor="ctr"/>
                </a:tc>
                <a:tc>
                  <a:txBody>
                    <a:bodyPr/>
                    <a:lstStyle/>
                    <a:p>
                      <a:pPr marL="72000" indent="0"/>
                      <a:r>
                        <a:rPr lang="fr-FR" sz="1600" b="1" dirty="0"/>
                        <a:t>Répertoire "racine", point d'entrée du système de fichiers</a:t>
                      </a:r>
                    </a:p>
                  </a:txBody>
                  <a:tcPr marL="6651" marR="6651" marT="3326" marB="3326" anchor="ctr"/>
                </a:tc>
              </a:tr>
              <a:tr h="254073">
                <a:tc>
                  <a:txBody>
                    <a:bodyPr/>
                    <a:lstStyle/>
                    <a:p>
                      <a:pPr marL="72000"/>
                      <a:r>
                        <a:rPr lang="fr-FR" sz="1600" b="0" dirty="0"/>
                        <a:t>/boot</a:t>
                      </a:r>
                    </a:p>
                  </a:txBody>
                  <a:tcPr marL="6651" marR="6651" marT="3326" marB="3326" anchor="ctr"/>
                </a:tc>
                <a:tc>
                  <a:txBody>
                    <a:bodyPr/>
                    <a:lstStyle/>
                    <a:p>
                      <a:pPr marL="72000" indent="0"/>
                      <a:r>
                        <a:rPr lang="fr-FR" sz="1600" b="0" dirty="0" smtClean="0"/>
                        <a:t>Contien</a:t>
                      </a:r>
                      <a:r>
                        <a:rPr lang="fr-FR" sz="1600" b="0" baseline="0" dirty="0" smtClean="0"/>
                        <a:t>t l</a:t>
                      </a:r>
                      <a:r>
                        <a:rPr lang="fr-FR" sz="1600" b="0" dirty="0" smtClean="0"/>
                        <a:t>e </a:t>
                      </a:r>
                      <a:r>
                        <a:rPr lang="fr-FR" sz="1600" b="0" dirty="0"/>
                        <a:t>noyau Linux et l'amorceur</a:t>
                      </a:r>
                    </a:p>
                  </a:txBody>
                  <a:tcPr marL="6651" marR="6651" marT="3326" marB="3326" anchor="ctr"/>
                </a:tc>
              </a:tr>
              <a:tr h="290099">
                <a:tc>
                  <a:txBody>
                    <a:bodyPr/>
                    <a:lstStyle/>
                    <a:p>
                      <a:pPr marL="72000"/>
                      <a:r>
                        <a:rPr lang="fr-FR" sz="1600" b="1" dirty="0"/>
                        <a:t>/</a:t>
                      </a:r>
                      <a:r>
                        <a:rPr lang="fr-FR" sz="1600" b="1" dirty="0" err="1"/>
                        <a:t>bin</a:t>
                      </a:r>
                      <a:endParaRPr lang="fr-FR" sz="1600" b="1" dirty="0"/>
                    </a:p>
                  </a:txBody>
                  <a:tcPr marL="6651" marR="6651" marT="3326" marB="3326" anchor="ctr"/>
                </a:tc>
                <a:tc>
                  <a:txBody>
                    <a:bodyPr/>
                    <a:lstStyle/>
                    <a:p>
                      <a:pPr marL="72000" indent="0"/>
                      <a:r>
                        <a:rPr lang="fr-FR" sz="1600" b="1" dirty="0" smtClean="0"/>
                        <a:t>Contient les </a:t>
                      </a:r>
                      <a:r>
                        <a:rPr lang="fr-FR" sz="1600" b="1" dirty="0"/>
                        <a:t>exécutables de base, comme par exemple </a:t>
                      </a:r>
                      <a:r>
                        <a:rPr lang="fr-FR" sz="1600" b="1" dirty="0" err="1"/>
                        <a:t>cp</a:t>
                      </a:r>
                      <a:r>
                        <a:rPr lang="fr-FR" sz="1600" b="1" dirty="0"/>
                        <a:t>, </a:t>
                      </a:r>
                      <a:r>
                        <a:rPr lang="fr-FR" sz="1600" b="1" dirty="0" err="1"/>
                        <a:t>mv</a:t>
                      </a:r>
                      <a:r>
                        <a:rPr lang="fr-FR" sz="1600" b="1" dirty="0"/>
                        <a:t>, </a:t>
                      </a:r>
                      <a:r>
                        <a:rPr lang="fr-FR" sz="1600" b="1" dirty="0" err="1"/>
                        <a:t>ls</a:t>
                      </a:r>
                      <a:r>
                        <a:rPr lang="fr-FR" sz="1600" b="1" dirty="0"/>
                        <a:t>, etc.</a:t>
                      </a:r>
                    </a:p>
                  </a:txBody>
                  <a:tcPr marL="6651" marR="6651" marT="3326" marB="3326" anchor="ctr"/>
                </a:tc>
              </a:tr>
              <a:tr h="501399">
                <a:tc>
                  <a:txBody>
                    <a:bodyPr/>
                    <a:lstStyle/>
                    <a:p>
                      <a:pPr marL="72000"/>
                      <a:r>
                        <a:rPr lang="fr-FR" sz="1600" b="1" dirty="0"/>
                        <a:t>/</a:t>
                      </a:r>
                      <a:r>
                        <a:rPr lang="fr-FR" sz="1600" b="1" dirty="0" err="1"/>
                        <a:t>dev</a:t>
                      </a:r>
                      <a:endParaRPr lang="fr-FR" sz="1600" b="1" dirty="0"/>
                    </a:p>
                  </a:txBody>
                  <a:tcPr marL="6651" marR="6651" marT="3326" marB="3326" anchor="ctr"/>
                </a:tc>
                <a:tc>
                  <a:txBody>
                    <a:bodyPr/>
                    <a:lstStyle/>
                    <a:p>
                      <a:pPr marL="72000" indent="0"/>
                      <a:r>
                        <a:rPr lang="fr-FR" sz="1600" b="1" dirty="0" smtClean="0"/>
                        <a:t>Contient des </a:t>
                      </a:r>
                      <a:r>
                        <a:rPr lang="fr-FR" sz="1600" b="1" dirty="0"/>
                        <a:t>fichiers spéciaux nommés </a:t>
                      </a:r>
                      <a:r>
                        <a:rPr lang="fr-FR" sz="1600" b="1" dirty="0" err="1"/>
                        <a:t>devices</a:t>
                      </a:r>
                      <a:r>
                        <a:rPr lang="fr-FR" sz="1600" b="1" dirty="0"/>
                        <a:t> qui permettent le lien avec les périphériques de la machine</a:t>
                      </a:r>
                    </a:p>
                  </a:txBody>
                  <a:tcPr marL="6651" marR="6651" marT="3326" marB="3326" anchor="ctr"/>
                </a:tc>
              </a:tr>
              <a:tr h="254073">
                <a:tc>
                  <a:txBody>
                    <a:bodyPr/>
                    <a:lstStyle/>
                    <a:p>
                      <a:pPr marL="72000"/>
                      <a:r>
                        <a:rPr lang="fr-FR" sz="1600" b="1" dirty="0"/>
                        <a:t>/</a:t>
                      </a:r>
                      <a:r>
                        <a:rPr lang="fr-FR" sz="1600" b="1" dirty="0" err="1"/>
                        <a:t>etc</a:t>
                      </a:r>
                      <a:endParaRPr lang="fr-FR" sz="1600" b="1" dirty="0"/>
                    </a:p>
                  </a:txBody>
                  <a:tcPr marL="6651" marR="6651" marT="3326" marB="3326" anchor="ctr"/>
                </a:tc>
                <a:tc>
                  <a:txBody>
                    <a:bodyPr/>
                    <a:lstStyle/>
                    <a:p>
                      <a:pPr marL="72000" indent="0"/>
                      <a:r>
                        <a:rPr lang="fr-FR" sz="1600" b="1" dirty="0" smtClean="0"/>
                        <a:t>Contient  </a:t>
                      </a:r>
                      <a:r>
                        <a:rPr lang="fr-FR" sz="1600" b="1" dirty="0"/>
                        <a:t>les fichiers de configuration du système</a:t>
                      </a:r>
                    </a:p>
                  </a:txBody>
                  <a:tcPr marL="6651" marR="6651" marT="3326" marB="3326" anchor="ctr"/>
                </a:tc>
              </a:tr>
              <a:tr h="352447">
                <a:tc>
                  <a:txBody>
                    <a:bodyPr/>
                    <a:lstStyle/>
                    <a:p>
                      <a:pPr marL="72000"/>
                      <a:r>
                        <a:rPr lang="fr-FR" sz="1600" b="0"/>
                        <a:t>/home</a:t>
                      </a:r>
                    </a:p>
                  </a:txBody>
                  <a:tcPr marL="6651" marR="6651" marT="3326" marB="3326" anchor="ctr"/>
                </a:tc>
                <a:tc>
                  <a:txBody>
                    <a:bodyPr/>
                    <a:lstStyle/>
                    <a:p>
                      <a:pPr marL="72000" indent="0"/>
                      <a:r>
                        <a:rPr lang="fr-FR" sz="1600" b="0" dirty="0" smtClean="0"/>
                        <a:t>Contien</a:t>
                      </a:r>
                      <a:r>
                        <a:rPr lang="fr-FR" sz="1600" b="0" baseline="0" dirty="0" smtClean="0"/>
                        <a:t>t </a:t>
                      </a:r>
                      <a:r>
                        <a:rPr lang="fr-FR" sz="1600" b="0" dirty="0" smtClean="0"/>
                        <a:t> </a:t>
                      </a:r>
                      <a:r>
                        <a:rPr lang="fr-FR" sz="1600" b="0" dirty="0"/>
                        <a:t>les fichiers personnels des utilisateurs (un sous-répertoire par utilisateur)</a:t>
                      </a:r>
                    </a:p>
                  </a:txBody>
                  <a:tcPr marL="6651" marR="6651" marT="3326" marB="3326" anchor="ctr"/>
                </a:tc>
              </a:tr>
              <a:tr h="254073">
                <a:tc>
                  <a:txBody>
                    <a:bodyPr/>
                    <a:lstStyle/>
                    <a:p>
                      <a:pPr marL="72000"/>
                      <a:r>
                        <a:rPr lang="fr-FR" sz="1600" b="0" dirty="0"/>
                        <a:t>/lib</a:t>
                      </a:r>
                    </a:p>
                  </a:txBody>
                  <a:tcPr marL="6651" marR="6651" marT="3326" marB="3326" anchor="ctr"/>
                </a:tc>
                <a:tc>
                  <a:txBody>
                    <a:bodyPr/>
                    <a:lstStyle/>
                    <a:p>
                      <a:pPr marL="72000" indent="0"/>
                      <a:r>
                        <a:rPr lang="fr-FR" sz="1600" b="0" dirty="0" smtClean="0"/>
                        <a:t>Contien</a:t>
                      </a:r>
                      <a:r>
                        <a:rPr lang="fr-FR" sz="1600" b="0" baseline="0" dirty="0" smtClean="0"/>
                        <a:t>t </a:t>
                      </a:r>
                      <a:r>
                        <a:rPr lang="fr-FR" sz="1600" b="0" dirty="0" smtClean="0"/>
                        <a:t>les </a:t>
                      </a:r>
                      <a:r>
                        <a:rPr lang="fr-FR" sz="1600" b="0" dirty="0"/>
                        <a:t>librairies et les modules du noyau (/lib/modules)</a:t>
                      </a:r>
                    </a:p>
                  </a:txBody>
                  <a:tcPr marL="6651" marR="6651" marT="3326" marB="3326" anchor="ctr"/>
                </a:tc>
              </a:tr>
              <a:tr h="501399">
                <a:tc>
                  <a:txBody>
                    <a:bodyPr/>
                    <a:lstStyle/>
                    <a:p>
                      <a:pPr marL="72000"/>
                      <a:r>
                        <a:rPr lang="fr-FR" sz="1600" b="1" dirty="0"/>
                        <a:t>/</a:t>
                      </a:r>
                      <a:r>
                        <a:rPr lang="fr-FR" sz="1600" b="1" dirty="0" smtClean="0"/>
                        <a:t>media</a:t>
                      </a:r>
                    </a:p>
                    <a:p>
                      <a:pPr marL="72000"/>
                      <a:r>
                        <a:rPr lang="fr-FR" sz="1600" b="1" dirty="0" smtClean="0"/>
                        <a:t>/</a:t>
                      </a:r>
                      <a:r>
                        <a:rPr lang="fr-FR" sz="1600" b="1" dirty="0" err="1" smtClean="0"/>
                        <a:t>mnt</a:t>
                      </a:r>
                      <a:endParaRPr lang="fr-FR" sz="1600" b="1" dirty="0"/>
                    </a:p>
                  </a:txBody>
                  <a:tcPr marL="6651" marR="6651" marT="3326" marB="3326" anchor="ctr"/>
                </a:tc>
                <a:tc>
                  <a:txBody>
                    <a:bodyPr/>
                    <a:lstStyle/>
                    <a:p>
                      <a:pPr marL="72000" indent="0"/>
                      <a:r>
                        <a:rPr lang="fr-FR" sz="1600" b="1" dirty="0" smtClean="0"/>
                        <a:t>Contient les </a:t>
                      </a:r>
                      <a:r>
                        <a:rPr lang="fr-FR" sz="1600" b="1" dirty="0"/>
                        <a:t>« points de montage » des médias usuels : cd, dvd, disquette, clef </a:t>
                      </a:r>
                      <a:r>
                        <a:rPr lang="fr-FR" sz="1600" b="1" dirty="0" err="1"/>
                        <a:t>usb</a:t>
                      </a:r>
                      <a:endParaRPr lang="fr-FR" sz="1600" b="1" dirty="0"/>
                    </a:p>
                  </a:txBody>
                  <a:tcPr marL="6651" marR="6651" marT="3326" marB="3326" anchor="ctr"/>
                </a:tc>
              </a:tr>
              <a:tr h="254073">
                <a:tc>
                  <a:txBody>
                    <a:bodyPr/>
                    <a:lstStyle/>
                    <a:p>
                      <a:pPr marL="72000"/>
                      <a:r>
                        <a:rPr lang="fr-FR" sz="1600" b="0" dirty="0" smtClean="0"/>
                        <a:t>/</a:t>
                      </a:r>
                      <a:r>
                        <a:rPr lang="fr-FR" sz="1600" b="0" dirty="0" err="1" smtClean="0"/>
                        <a:t>opt</a:t>
                      </a:r>
                      <a:endParaRPr lang="fr-FR" sz="1600" b="0" dirty="0"/>
                    </a:p>
                  </a:txBody>
                  <a:tcPr marL="6651" marR="6651" marT="3326" marB="3326" anchor="ctr"/>
                </a:tc>
                <a:tc>
                  <a:txBody>
                    <a:bodyPr/>
                    <a:lstStyle/>
                    <a:p>
                      <a:pPr marL="72000"/>
                      <a:r>
                        <a:rPr lang="fr-FR" sz="1600" b="0" dirty="0" smtClean="0"/>
                        <a:t>Lieu d'installation d'applications supplémentaires</a:t>
                      </a:r>
                      <a:endParaRPr lang="fr-FR" sz="1600" b="0" dirty="0"/>
                    </a:p>
                  </a:txBody>
                  <a:tcPr marL="6651" marR="6651" marT="3326" marB="3326" anchor="ctr"/>
                </a:tc>
              </a:tr>
              <a:tr h="254073">
                <a:tc>
                  <a:txBody>
                    <a:bodyPr/>
                    <a:lstStyle/>
                    <a:p>
                      <a:pPr marL="72000"/>
                      <a:r>
                        <a:rPr lang="fr-FR" sz="1600" b="1" dirty="0" smtClean="0"/>
                        <a:t>/proc</a:t>
                      </a:r>
                      <a:endParaRPr lang="fr-FR" sz="1600" b="1" dirty="0"/>
                    </a:p>
                  </a:txBody>
                  <a:tcPr marL="6651" marR="6651" marT="3326" marB="3326" anchor="ctr"/>
                </a:tc>
                <a:tc>
                  <a:txBody>
                    <a:bodyPr/>
                    <a:lstStyle/>
                    <a:p>
                      <a:pPr marL="72000"/>
                      <a:r>
                        <a:rPr lang="fr-FR" sz="1600" b="1" dirty="0" smtClean="0"/>
                        <a:t>Contient une "image" du système ( /proc/</a:t>
                      </a:r>
                      <a:r>
                        <a:rPr lang="fr-FR" sz="1600" b="1" dirty="0" err="1" smtClean="0"/>
                        <a:t>kcore</a:t>
                      </a:r>
                      <a:r>
                        <a:rPr lang="fr-FR" sz="1600" b="1" dirty="0" smtClean="0"/>
                        <a:t> est l'image de la RAM)</a:t>
                      </a:r>
                      <a:endParaRPr lang="fr-FR" sz="1600" b="1" dirty="0"/>
                    </a:p>
                  </a:txBody>
                  <a:tcPr marL="6651" marR="6651" marT="3326" marB="3326" anchor="ctr"/>
                </a:tc>
              </a:tr>
              <a:tr h="254073">
                <a:tc>
                  <a:txBody>
                    <a:bodyPr/>
                    <a:lstStyle/>
                    <a:p>
                      <a:pPr marL="72000"/>
                      <a:r>
                        <a:rPr lang="fr-FR" sz="1600" b="1" dirty="0"/>
                        <a:t>/</a:t>
                      </a:r>
                      <a:r>
                        <a:rPr lang="fr-FR" sz="1600" b="1" dirty="0" err="1"/>
                        <a:t>root</a:t>
                      </a:r>
                      <a:endParaRPr lang="fr-FR" sz="1600" b="1" dirty="0"/>
                    </a:p>
                  </a:txBody>
                  <a:tcPr marL="6651" marR="6651" marT="3326" marB="3326" anchor="ctr"/>
                </a:tc>
                <a:tc>
                  <a:txBody>
                    <a:bodyPr/>
                    <a:lstStyle/>
                    <a:p>
                      <a:pPr marL="72000"/>
                      <a:r>
                        <a:rPr lang="fr-FR" sz="1600" b="1" dirty="0"/>
                        <a:t>Répertoire personnel de l'administrateur</a:t>
                      </a:r>
                    </a:p>
                  </a:txBody>
                  <a:tcPr marL="6651" marR="6651" marT="3326" marB="3326" anchor="ctr"/>
                </a:tc>
              </a:tr>
              <a:tr h="269860">
                <a:tc>
                  <a:txBody>
                    <a:bodyPr/>
                    <a:lstStyle/>
                    <a:p>
                      <a:pPr marL="72000"/>
                      <a:r>
                        <a:rPr lang="fr-FR" sz="1600" b="1" dirty="0"/>
                        <a:t>/</a:t>
                      </a:r>
                      <a:r>
                        <a:rPr lang="fr-FR" sz="1600" b="1" dirty="0" err="1"/>
                        <a:t>sbin</a:t>
                      </a:r>
                      <a:endParaRPr lang="fr-FR" sz="1600" b="1" dirty="0"/>
                    </a:p>
                  </a:txBody>
                  <a:tcPr marL="6651" marR="6651" marT="3326" marB="3326" anchor="ctr"/>
                </a:tc>
                <a:tc>
                  <a:txBody>
                    <a:bodyPr/>
                    <a:lstStyle/>
                    <a:p>
                      <a:pPr marL="72000"/>
                      <a:r>
                        <a:rPr lang="fr-FR" sz="1600" b="1" dirty="0" smtClean="0"/>
                        <a:t>Contient  </a:t>
                      </a:r>
                      <a:r>
                        <a:rPr lang="fr-FR" sz="1600" b="1" dirty="0"/>
                        <a:t>les exécutables destinés à l'administration du système</a:t>
                      </a:r>
                    </a:p>
                  </a:txBody>
                  <a:tcPr marL="6651" marR="6651" marT="3326" marB="3326" anchor="ctr"/>
                </a:tc>
              </a:tr>
              <a:tr h="269860">
                <a:tc>
                  <a:txBody>
                    <a:bodyPr/>
                    <a:lstStyle/>
                    <a:p>
                      <a:pPr marL="72000"/>
                      <a:r>
                        <a:rPr lang="fr-FR" sz="1600" b="0" dirty="0"/>
                        <a:t>/</a:t>
                      </a:r>
                      <a:r>
                        <a:rPr lang="fr-FR" sz="1600" b="0" dirty="0" err="1"/>
                        <a:t>tmp</a:t>
                      </a:r>
                      <a:endParaRPr lang="fr-FR" sz="1600" b="0" dirty="0"/>
                    </a:p>
                  </a:txBody>
                  <a:tcPr marL="6651" marR="6651" marT="3326" marB="3326" anchor="ctr"/>
                </a:tc>
                <a:tc>
                  <a:txBody>
                    <a:bodyPr/>
                    <a:lstStyle/>
                    <a:p>
                      <a:pPr marL="72000"/>
                      <a:r>
                        <a:rPr lang="fr-FR" sz="1600" b="0" dirty="0" smtClean="0"/>
                        <a:t>Contien</a:t>
                      </a:r>
                      <a:r>
                        <a:rPr lang="fr-FR" sz="1600" b="0" baseline="0" dirty="0" smtClean="0"/>
                        <a:t>t </a:t>
                      </a:r>
                      <a:r>
                        <a:rPr lang="fr-FR" sz="1600" b="0" dirty="0" smtClean="0"/>
                        <a:t> </a:t>
                      </a:r>
                      <a:r>
                        <a:rPr lang="fr-FR" sz="1600" b="0" dirty="0"/>
                        <a:t>des fichiers temporaires utilisés par certains programmes</a:t>
                      </a:r>
                    </a:p>
                  </a:txBody>
                  <a:tcPr marL="6651" marR="6651" marT="3326" marB="3326" anchor="ctr"/>
                </a:tc>
              </a:tr>
              <a:tr h="748726">
                <a:tc>
                  <a:txBody>
                    <a:bodyPr/>
                    <a:lstStyle/>
                    <a:p>
                      <a:pPr marL="72000"/>
                      <a:r>
                        <a:rPr lang="fr-FR" sz="1600" b="0" dirty="0"/>
                        <a:t>/</a:t>
                      </a:r>
                      <a:r>
                        <a:rPr lang="fr-FR" sz="1600" b="0" dirty="0" err="1"/>
                        <a:t>usr</a:t>
                      </a:r>
                      <a:endParaRPr lang="fr-FR" sz="1600" b="0" dirty="0"/>
                    </a:p>
                  </a:txBody>
                  <a:tcPr marL="6651" marR="6651" marT="3326" marB="3326" anchor="ctr"/>
                </a:tc>
                <a:tc>
                  <a:txBody>
                    <a:bodyPr/>
                    <a:lstStyle/>
                    <a:p>
                      <a:pPr marL="72000"/>
                      <a:r>
                        <a:rPr lang="fr-FR" sz="1600" b="0" dirty="0" smtClean="0"/>
                        <a:t>Contien</a:t>
                      </a:r>
                      <a:r>
                        <a:rPr lang="fr-FR" sz="1600" b="0" baseline="0" dirty="0" smtClean="0"/>
                        <a:t>t </a:t>
                      </a:r>
                      <a:r>
                        <a:rPr lang="fr-FR" sz="1600" b="0" dirty="0" smtClean="0"/>
                        <a:t>les </a:t>
                      </a:r>
                      <a:r>
                        <a:rPr lang="fr-FR" sz="1600" b="0" dirty="0"/>
                        <a:t>exécutables des </a:t>
                      </a:r>
                      <a:r>
                        <a:rPr lang="fr-FR" sz="1600" b="0" dirty="0" smtClean="0"/>
                        <a:t>programmes </a:t>
                      </a:r>
                      <a:r>
                        <a:rPr lang="fr-FR" sz="1600" b="0" dirty="0"/>
                        <a:t>(/</a:t>
                      </a:r>
                      <a:r>
                        <a:rPr lang="fr-FR" sz="1600" b="0" dirty="0" err="1"/>
                        <a:t>usr</a:t>
                      </a:r>
                      <a:r>
                        <a:rPr lang="fr-FR" sz="1600" b="0" dirty="0"/>
                        <a:t>/</a:t>
                      </a:r>
                      <a:r>
                        <a:rPr lang="fr-FR" sz="1600" b="0" dirty="0" err="1"/>
                        <a:t>bin</a:t>
                      </a:r>
                      <a:r>
                        <a:rPr lang="fr-FR" sz="1600" b="0" dirty="0"/>
                        <a:t> et /</a:t>
                      </a:r>
                      <a:r>
                        <a:rPr lang="fr-FR" sz="1600" b="0" dirty="0" err="1"/>
                        <a:t>usr</a:t>
                      </a:r>
                      <a:r>
                        <a:rPr lang="fr-FR" sz="1600" b="0" dirty="0"/>
                        <a:t>/</a:t>
                      </a:r>
                      <a:r>
                        <a:rPr lang="fr-FR" sz="1600" b="0" dirty="0" err="1"/>
                        <a:t>sbin</a:t>
                      </a:r>
                      <a:r>
                        <a:rPr lang="fr-FR" sz="1600" b="0" dirty="0"/>
                        <a:t>), la documentation (/</a:t>
                      </a:r>
                      <a:r>
                        <a:rPr lang="fr-FR" sz="1600" b="0" dirty="0" err="1"/>
                        <a:t>usr</a:t>
                      </a:r>
                      <a:r>
                        <a:rPr lang="fr-FR" sz="1600" b="0" dirty="0"/>
                        <a:t>/doc</a:t>
                      </a:r>
                      <a:r>
                        <a:rPr lang="fr-FR" sz="1600" b="0" dirty="0" smtClean="0"/>
                        <a:t>) </a:t>
                      </a:r>
                      <a:r>
                        <a:rPr lang="fr-FR" sz="1600" b="0" dirty="0"/>
                        <a:t>et les programmes pour le serveur graphique (/</a:t>
                      </a:r>
                      <a:r>
                        <a:rPr lang="fr-FR" sz="1600" b="0" dirty="0" err="1"/>
                        <a:t>usr</a:t>
                      </a:r>
                      <a:r>
                        <a:rPr lang="fr-FR" sz="1600" b="0" dirty="0"/>
                        <a:t>/X11R6).</a:t>
                      </a:r>
                    </a:p>
                  </a:txBody>
                  <a:tcPr marL="6651" marR="6651" marT="3326" marB="3326" anchor="ctr"/>
                </a:tc>
              </a:tr>
              <a:tr h="501399">
                <a:tc>
                  <a:txBody>
                    <a:bodyPr/>
                    <a:lstStyle/>
                    <a:p>
                      <a:pPr marL="72000"/>
                      <a:r>
                        <a:rPr lang="fr-FR" sz="1600" b="0" dirty="0"/>
                        <a:t>/var</a:t>
                      </a:r>
                    </a:p>
                  </a:txBody>
                  <a:tcPr marL="6651" marR="6651" marT="3326" marB="3326" anchor="ctr"/>
                </a:tc>
                <a:tc>
                  <a:txBody>
                    <a:bodyPr/>
                    <a:lstStyle/>
                    <a:p>
                      <a:pPr marL="72000"/>
                      <a:r>
                        <a:rPr lang="fr-FR" sz="1600" b="0" dirty="0"/>
                        <a:t>Répertoire contenant les fichiers qui servent à la maintenance du système (les fichiers de journaux notamment dans /var/log)</a:t>
                      </a:r>
                    </a:p>
                  </a:txBody>
                  <a:tcPr marL="6651" marR="6651" marT="3326" marB="3326" anchor="ctr"/>
                </a:tc>
              </a:tr>
            </a:tbl>
          </a:graphicData>
        </a:graphic>
      </p:graphicFrame>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Picture 6" descr="http://www.ti.com/ww/en/beagleboard/product_detail_black_lg.jpg"/>
          <p:cNvPicPr>
            <a:picLocks noChangeAspect="1" noChangeArrowheads="1"/>
          </p:cNvPicPr>
          <p:nvPr/>
        </p:nvPicPr>
        <p:blipFill>
          <a:blip r:embed="rId2" cstate="print"/>
          <a:srcRect t="4872"/>
          <a:stretch>
            <a:fillRect/>
          </a:stretch>
        </p:blipFill>
        <p:spPr bwMode="auto">
          <a:xfrm>
            <a:off x="4860032" y="404664"/>
            <a:ext cx="3888432" cy="5472609"/>
          </a:xfrm>
          <a:prstGeom prst="rect">
            <a:avLst/>
          </a:prstGeom>
          <a:noFill/>
        </p:spPr>
      </p:pic>
      <p:pic>
        <p:nvPicPr>
          <p:cNvPr id="3074" name="Picture 2"/>
          <p:cNvPicPr>
            <a:picLocks noChangeAspect="1" noChangeArrowheads="1"/>
          </p:cNvPicPr>
          <p:nvPr/>
        </p:nvPicPr>
        <p:blipFill>
          <a:blip r:embed="rId3" cstate="print"/>
          <a:srcRect t="87405"/>
          <a:stretch>
            <a:fillRect/>
          </a:stretch>
        </p:blipFill>
        <p:spPr bwMode="auto">
          <a:xfrm>
            <a:off x="179512" y="5517232"/>
            <a:ext cx="8807390" cy="715971"/>
          </a:xfrm>
          <a:prstGeom prst="rect">
            <a:avLst/>
          </a:prstGeom>
          <a:noFill/>
          <a:ln w="9525">
            <a:noFill/>
            <a:miter lim="800000"/>
            <a:headEnd/>
            <a:tailEnd/>
          </a:ln>
        </p:spPr>
      </p:pic>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Comparaison des solutions</a:t>
            </a:r>
            <a:endParaRPr lang="fr-FR" sz="2400" b="1" dirty="0" smtClean="0">
              <a:solidFill>
                <a:srgbClr val="365F91"/>
              </a:solidFill>
              <a:latin typeface="Cambria" pitchFamily="18" charset="0"/>
              <a:ea typeface="Times New Roman" pitchFamily="18" charset="0"/>
              <a:cs typeface="Times New Roman" pitchFamily="18" charset="0"/>
            </a:endParaRPr>
          </a:p>
          <a:p>
            <a:endParaRPr lang="fr-FR" sz="2400" dirty="0"/>
          </a:p>
        </p:txBody>
      </p:sp>
      <p:pic>
        <p:nvPicPr>
          <p:cNvPr id="22530" name="Picture 2" descr="Picture"/>
          <p:cNvPicPr>
            <a:picLocks noChangeAspect="1" noChangeArrowheads="1"/>
          </p:cNvPicPr>
          <p:nvPr/>
        </p:nvPicPr>
        <p:blipFill>
          <a:blip r:embed="rId4" cstate="print"/>
          <a:srcRect/>
          <a:stretch>
            <a:fillRect/>
          </a:stretch>
        </p:blipFill>
        <p:spPr bwMode="auto">
          <a:xfrm>
            <a:off x="251521" y="2420888"/>
            <a:ext cx="4106780" cy="2880320"/>
          </a:xfrm>
          <a:prstGeom prst="rect">
            <a:avLst/>
          </a:prstGeom>
          <a:noFill/>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Composants d’un système linux – Système de fichier</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0" name="Picture 2"/>
          <p:cNvPicPr>
            <a:picLocks noChangeAspect="1" noChangeArrowheads="1"/>
          </p:cNvPicPr>
          <p:nvPr/>
        </p:nvPicPr>
        <p:blipFill>
          <a:blip r:embed="rId2" cstate="print"/>
          <a:srcRect/>
          <a:stretch>
            <a:fillRect/>
          </a:stretch>
        </p:blipFill>
        <p:spPr bwMode="auto">
          <a:xfrm>
            <a:off x="395536" y="1628800"/>
            <a:ext cx="8239125" cy="895350"/>
          </a:xfrm>
          <a:prstGeom prst="rect">
            <a:avLst/>
          </a:prstGeom>
          <a:noFill/>
          <a:ln w="9525">
            <a:noFill/>
            <a:miter lim="800000"/>
            <a:headEnd/>
            <a:tailEnd/>
          </a:ln>
        </p:spPr>
      </p:pic>
      <p:sp>
        <p:nvSpPr>
          <p:cNvPr id="14" name="ZoneTexte 13"/>
          <p:cNvSpPr txBox="1"/>
          <p:nvPr/>
        </p:nvSpPr>
        <p:spPr>
          <a:xfrm>
            <a:off x="179512" y="980728"/>
            <a:ext cx="8964488" cy="461665"/>
          </a:xfrm>
          <a:prstGeom prst="rect">
            <a:avLst/>
          </a:prstGeom>
          <a:noFill/>
        </p:spPr>
        <p:txBody>
          <a:bodyPr wrap="square" rtlCol="0">
            <a:spAutoFit/>
          </a:bodyPr>
          <a:lstStyle/>
          <a:p>
            <a:pPr marL="360363" indent="-360363">
              <a:buFont typeface="Arial" pitchFamily="34" charset="0"/>
              <a:buChar char="•"/>
            </a:pPr>
            <a:r>
              <a:rPr lang="fr-FR" sz="2400" dirty="0" smtClean="0">
                <a:solidFill>
                  <a:srgbClr val="002060"/>
                </a:solidFill>
              </a:rPr>
              <a:t>Support matériel : Disque dur, flash, </a:t>
            </a:r>
            <a:r>
              <a:rPr lang="fr-FR" sz="2400" dirty="0" err="1" smtClean="0">
                <a:solidFill>
                  <a:srgbClr val="002060"/>
                </a:solidFill>
              </a:rPr>
              <a:t>SDcard</a:t>
            </a:r>
            <a:r>
              <a:rPr lang="fr-FR" sz="2400" dirty="0" smtClean="0">
                <a:solidFill>
                  <a:srgbClr val="002060"/>
                </a:solidFill>
              </a:rPr>
              <a:t>, </a:t>
            </a:r>
            <a:r>
              <a:rPr lang="fr-FR" sz="2400" dirty="0" err="1" smtClean="0">
                <a:solidFill>
                  <a:srgbClr val="002060"/>
                </a:solidFill>
              </a:rPr>
              <a:t>microSD</a:t>
            </a:r>
            <a:r>
              <a:rPr lang="fr-FR" sz="2400" dirty="0" smtClean="0">
                <a:solidFill>
                  <a:srgbClr val="002060"/>
                </a:solidFill>
              </a:rPr>
              <a:t>, ... </a:t>
            </a:r>
          </a:p>
        </p:txBody>
      </p:sp>
      <p:sp>
        <p:nvSpPr>
          <p:cNvPr id="16" name="Rectangle 15"/>
          <p:cNvSpPr/>
          <p:nvPr/>
        </p:nvSpPr>
        <p:spPr>
          <a:xfrm>
            <a:off x="251520" y="2708920"/>
            <a:ext cx="8892480" cy="3046988"/>
          </a:xfrm>
          <a:prstGeom prst="rect">
            <a:avLst/>
          </a:prstGeom>
        </p:spPr>
        <p:txBody>
          <a:bodyPr wrap="square">
            <a:spAutoFit/>
          </a:bodyPr>
          <a:lstStyle/>
          <a:p>
            <a:pPr marL="269875" indent="-269875">
              <a:buFont typeface="Arial" pitchFamily="34" charset="0"/>
              <a:buChar char="•"/>
            </a:pPr>
            <a:r>
              <a:rPr lang="fr-FR" sz="2400" dirty="0" smtClean="0">
                <a:solidFill>
                  <a:srgbClr val="002060"/>
                </a:solidFill>
              </a:rPr>
              <a:t>Le </a:t>
            </a:r>
            <a:r>
              <a:rPr lang="fr-FR" sz="2400" b="1" dirty="0" smtClean="0">
                <a:solidFill>
                  <a:srgbClr val="002060"/>
                </a:solidFill>
              </a:rPr>
              <a:t>M</a:t>
            </a:r>
            <a:r>
              <a:rPr lang="fr-FR" sz="2400" dirty="0" smtClean="0">
                <a:solidFill>
                  <a:srgbClr val="002060"/>
                </a:solidFill>
              </a:rPr>
              <a:t>aster </a:t>
            </a:r>
            <a:r>
              <a:rPr lang="fr-FR" sz="2400" b="1" dirty="0" smtClean="0">
                <a:solidFill>
                  <a:srgbClr val="002060"/>
                </a:solidFill>
              </a:rPr>
              <a:t>B</a:t>
            </a:r>
            <a:r>
              <a:rPr lang="fr-FR" sz="2400" dirty="0" smtClean="0">
                <a:solidFill>
                  <a:srgbClr val="002060"/>
                </a:solidFill>
              </a:rPr>
              <a:t>oot </a:t>
            </a:r>
            <a:r>
              <a:rPr lang="fr-FR" sz="2400" b="1" dirty="0" smtClean="0">
                <a:solidFill>
                  <a:srgbClr val="002060"/>
                </a:solidFill>
              </a:rPr>
              <a:t>R</a:t>
            </a:r>
            <a:r>
              <a:rPr lang="fr-FR" sz="2400" dirty="0" smtClean="0">
                <a:solidFill>
                  <a:srgbClr val="002060"/>
                </a:solidFill>
              </a:rPr>
              <a:t>ecord est situé dans les 1</a:t>
            </a:r>
            <a:r>
              <a:rPr lang="fr-FR" sz="2400" baseline="30000" dirty="0" smtClean="0">
                <a:solidFill>
                  <a:srgbClr val="002060"/>
                </a:solidFill>
              </a:rPr>
              <a:t>er</a:t>
            </a:r>
            <a:r>
              <a:rPr lang="fr-FR" sz="2400" dirty="0" smtClean="0">
                <a:solidFill>
                  <a:srgbClr val="002060"/>
                </a:solidFill>
              </a:rPr>
              <a:t> secteurs du disque</a:t>
            </a:r>
          </a:p>
          <a:p>
            <a:pPr marL="269875" indent="-269875">
              <a:buFont typeface="Arial" pitchFamily="34" charset="0"/>
              <a:buChar char="•"/>
            </a:pPr>
            <a:r>
              <a:rPr lang="fr-FR" sz="2400" dirty="0" smtClean="0">
                <a:solidFill>
                  <a:srgbClr val="002060"/>
                </a:solidFill>
              </a:rPr>
              <a:t>Il est constitué de 2 parties :</a:t>
            </a:r>
          </a:p>
          <a:p>
            <a:pPr marL="719138" lvl="1" indent="-261938">
              <a:buFont typeface="Arial" pitchFamily="34" charset="0"/>
              <a:buChar char="•"/>
            </a:pPr>
            <a:r>
              <a:rPr lang="fr-FR" sz="2400" dirty="0" smtClean="0">
                <a:solidFill>
                  <a:srgbClr val="002060"/>
                </a:solidFill>
                <a:cs typeface="Arial" charset="0"/>
              </a:rPr>
              <a:t>La table des partitions</a:t>
            </a:r>
          </a:p>
          <a:p>
            <a:pPr marL="719138" lvl="1" indent="-261938">
              <a:buFont typeface="Arial" pitchFamily="34" charset="0"/>
              <a:buChar char="•"/>
            </a:pPr>
            <a:r>
              <a:rPr lang="fr-FR" sz="2400" dirty="0" smtClean="0">
                <a:solidFill>
                  <a:srgbClr val="002060"/>
                </a:solidFill>
                <a:cs typeface="Arial" charset="0"/>
              </a:rPr>
              <a:t>Le programme d’amorçage qui charge le noyau du système</a:t>
            </a:r>
          </a:p>
          <a:p>
            <a:pPr marL="269875" indent="-269875">
              <a:buFont typeface="Arial" pitchFamily="34" charset="0"/>
              <a:buChar char="•"/>
            </a:pPr>
            <a:r>
              <a:rPr lang="fr-FR" sz="2400" dirty="0" smtClean="0">
                <a:solidFill>
                  <a:srgbClr val="002060"/>
                </a:solidFill>
              </a:rPr>
              <a:t>Plusieurs types de partitions</a:t>
            </a:r>
          </a:p>
          <a:p>
            <a:pPr marL="719138" lvl="1" indent="-261938">
              <a:buFont typeface="Arial" pitchFamily="34" charset="0"/>
              <a:buChar char="•"/>
            </a:pPr>
            <a:r>
              <a:rPr lang="fr-FR" sz="2400" dirty="0" smtClean="0">
                <a:solidFill>
                  <a:srgbClr val="002060"/>
                </a:solidFill>
                <a:cs typeface="Arial" charset="0"/>
              </a:rPr>
              <a:t>Principale</a:t>
            </a:r>
          </a:p>
          <a:p>
            <a:pPr marL="719138" lvl="1" indent="-261938">
              <a:buFont typeface="Arial" pitchFamily="34" charset="0"/>
              <a:buChar char="•"/>
            </a:pPr>
            <a:r>
              <a:rPr lang="fr-FR" sz="2400" dirty="0" smtClean="0">
                <a:solidFill>
                  <a:srgbClr val="002060"/>
                </a:solidFill>
                <a:cs typeface="Arial" charset="0"/>
              </a:rPr>
              <a:t>Etendue</a:t>
            </a:r>
          </a:p>
          <a:p>
            <a:pPr marL="719138" lvl="1" indent="-261938">
              <a:buFont typeface="Arial" pitchFamily="34" charset="0"/>
              <a:buChar char="•"/>
            </a:pPr>
            <a:r>
              <a:rPr lang="fr-FR" sz="2400" dirty="0" smtClean="0">
                <a:solidFill>
                  <a:srgbClr val="002060"/>
                </a:solidFill>
                <a:cs typeface="Arial" charset="0"/>
              </a:rPr>
              <a:t>Logique</a:t>
            </a: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Composants d’un système linux – Système de fichier</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 name="Espace réservé du contenu 2"/>
          <p:cNvSpPr txBox="1">
            <a:spLocks/>
          </p:cNvSpPr>
          <p:nvPr/>
        </p:nvSpPr>
        <p:spPr>
          <a:xfrm>
            <a:off x="179388" y="928688"/>
            <a:ext cx="8964612" cy="5572125"/>
          </a:xfrm>
          <a:prstGeom prst="rect">
            <a:avLst/>
          </a:prstGeom>
        </p:spPr>
        <p:txBody>
          <a:bodyPr vert="horz" lIns="91440" tIns="45720" rIns="91440" bIns="45720" rtlCol="0">
            <a:noAutofit/>
          </a:bodyPr>
          <a:lstStyle/>
          <a:p>
            <a:pPr marL="0" marR="0" lvl="0" indent="0" defTabSz="914400" rtl="0" eaLnBrk="1" fontAlgn="auto" latinLnBrk="0" hangingPunct="1">
              <a:lnSpc>
                <a:spcPct val="100000"/>
              </a:lnSpc>
              <a:spcBef>
                <a:spcPct val="20000"/>
              </a:spcBef>
              <a:spcAft>
                <a:spcPts val="0"/>
              </a:spcAft>
              <a:buClrTx/>
              <a:buSzTx/>
              <a:tabLst/>
              <a:defRPr/>
            </a:pPr>
            <a:r>
              <a:rPr kumimoji="0" lang="fr-FR" sz="2400" b="1" i="0" u="none" strike="noStrike" kern="1200" cap="none" spc="0" normalizeH="0" baseline="0" noProof="0" dirty="0" smtClean="0">
                <a:ln>
                  <a:noFill/>
                </a:ln>
                <a:solidFill>
                  <a:srgbClr val="002060"/>
                </a:solidFill>
                <a:effectLst/>
                <a:uLnTx/>
                <a:uFillTx/>
                <a:ea typeface="+mn-ea"/>
                <a:cs typeface="+mn-cs"/>
              </a:rPr>
              <a:t> Chaque système est associé à un format de données</a:t>
            </a:r>
          </a:p>
          <a:p>
            <a:pPr marL="360363" marR="0" lvl="0" indent="-352425"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1" i="0" u="none" strike="noStrike" kern="1200" cap="none" spc="0" normalizeH="0" baseline="0" noProof="0" dirty="0" smtClean="0">
                <a:ln>
                  <a:noFill/>
                </a:ln>
                <a:solidFill>
                  <a:srgbClr val="002060"/>
                </a:solidFill>
                <a:effectLst/>
                <a:uLnTx/>
                <a:uFillTx/>
                <a:ea typeface="+mn-ea"/>
                <a:cs typeface="+mn-cs"/>
              </a:rPr>
              <a:t>Sous Linux</a:t>
            </a:r>
          </a:p>
          <a:p>
            <a:pPr marL="809625" marR="0" lvl="1" indent="-352425"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rgbClr val="002060"/>
                </a:solidFill>
                <a:effectLst/>
                <a:uLnTx/>
                <a:uFillTx/>
                <a:ea typeface="+mn-ea"/>
                <a:cs typeface="Arial" charset="0"/>
              </a:rPr>
              <a:t>ext2, ext3, ext4, </a:t>
            </a:r>
            <a:r>
              <a:rPr kumimoji="0" lang="fr-FR" sz="2400" b="0" i="0" u="none" strike="noStrike" kern="1200" cap="none" spc="0" normalizeH="0" baseline="0" noProof="0" dirty="0" err="1" smtClean="0">
                <a:ln>
                  <a:noFill/>
                </a:ln>
                <a:solidFill>
                  <a:srgbClr val="002060"/>
                </a:solidFill>
                <a:effectLst/>
                <a:uLnTx/>
                <a:uFillTx/>
                <a:ea typeface="+mn-ea"/>
                <a:cs typeface="Arial" charset="0"/>
              </a:rPr>
              <a:t>jfs</a:t>
            </a:r>
            <a:r>
              <a:rPr kumimoji="0" lang="fr-FR" sz="2400" b="0" i="0" u="none" strike="noStrike" kern="1200" cap="none" spc="0" normalizeH="0" baseline="0" noProof="0" dirty="0" smtClean="0">
                <a:ln>
                  <a:noFill/>
                </a:ln>
                <a:solidFill>
                  <a:srgbClr val="002060"/>
                </a:solidFill>
                <a:effectLst/>
                <a:uLnTx/>
                <a:uFillTx/>
                <a:ea typeface="+mn-ea"/>
                <a:cs typeface="Arial" charset="0"/>
              </a:rPr>
              <a:t>, </a:t>
            </a:r>
            <a:r>
              <a:rPr kumimoji="0" lang="fr-FR" sz="2400" b="0" i="0" u="none" strike="noStrike" kern="1200" cap="none" spc="0" normalizeH="0" baseline="0" noProof="0" dirty="0" err="1" smtClean="0">
                <a:ln>
                  <a:noFill/>
                </a:ln>
                <a:solidFill>
                  <a:srgbClr val="002060"/>
                </a:solidFill>
                <a:effectLst/>
                <a:uLnTx/>
                <a:uFillTx/>
                <a:ea typeface="+mn-ea"/>
                <a:cs typeface="Arial" charset="0"/>
              </a:rPr>
              <a:t>xfs</a:t>
            </a:r>
            <a:r>
              <a:rPr kumimoji="0" lang="fr-FR" sz="2400" b="0" i="0" u="none" strike="noStrike" kern="1200" cap="none" spc="0" normalizeH="0" baseline="0" noProof="0" dirty="0" smtClean="0">
                <a:ln>
                  <a:noFill/>
                </a:ln>
                <a:solidFill>
                  <a:srgbClr val="002060"/>
                </a:solidFill>
                <a:effectLst/>
                <a:uLnTx/>
                <a:uFillTx/>
                <a:ea typeface="+mn-ea"/>
                <a:cs typeface="Arial" charset="0"/>
              </a:rPr>
              <a:t>, ...</a:t>
            </a:r>
          </a:p>
          <a:p>
            <a:pPr marL="809625" marR="0" lvl="1" indent="-352425"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rgbClr val="002060"/>
                </a:solidFill>
                <a:effectLst/>
                <a:uLnTx/>
                <a:uFillTx/>
                <a:ea typeface="+mn-ea"/>
                <a:cs typeface="Arial" charset="0"/>
              </a:rPr>
              <a:t>ext2 non journalisé</a:t>
            </a:r>
          </a:p>
          <a:p>
            <a:pPr marL="360363" marR="0" lvl="0" indent="-352425"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1" i="0" u="none" strike="noStrike" kern="1200" cap="none" spc="0" normalizeH="0" baseline="0" noProof="0" dirty="0" smtClean="0">
                <a:ln>
                  <a:noFill/>
                </a:ln>
                <a:solidFill>
                  <a:srgbClr val="002060"/>
                </a:solidFill>
                <a:effectLst/>
                <a:uLnTx/>
                <a:uFillTx/>
                <a:ea typeface="+mn-ea"/>
                <a:cs typeface="+mn-cs"/>
              </a:rPr>
              <a:t>Sous Windows</a:t>
            </a:r>
          </a:p>
          <a:p>
            <a:pPr marL="809625" marR="0" lvl="1" indent="-352425"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rgbClr val="002060"/>
                </a:solidFill>
                <a:effectLst/>
                <a:uLnTx/>
                <a:uFillTx/>
                <a:ea typeface="+mn-ea"/>
                <a:cs typeface="Arial" charset="0"/>
              </a:rPr>
              <a:t>fat, fat32, </a:t>
            </a:r>
            <a:r>
              <a:rPr kumimoji="0" lang="fr-FR" sz="2400" b="0" i="0" u="none" strike="noStrike" kern="1200" cap="none" spc="0" normalizeH="0" baseline="0" noProof="0" dirty="0" err="1" smtClean="0">
                <a:ln>
                  <a:noFill/>
                </a:ln>
                <a:solidFill>
                  <a:srgbClr val="002060"/>
                </a:solidFill>
                <a:effectLst/>
                <a:uLnTx/>
                <a:uFillTx/>
                <a:ea typeface="+mn-ea"/>
                <a:cs typeface="Arial" charset="0"/>
              </a:rPr>
              <a:t>ntfs</a:t>
            </a:r>
            <a:endParaRPr kumimoji="0" lang="fr-FR" sz="2400" b="0" i="0" u="none" strike="noStrike" kern="1200" cap="none" spc="0" normalizeH="0" baseline="0" noProof="0" dirty="0" smtClean="0">
              <a:ln>
                <a:noFill/>
              </a:ln>
              <a:solidFill>
                <a:srgbClr val="002060"/>
              </a:solidFill>
              <a:effectLst/>
              <a:uLnTx/>
              <a:uFillTx/>
              <a:ea typeface="+mn-ea"/>
              <a:cs typeface="Arial" charset="0"/>
            </a:endParaRPr>
          </a:p>
          <a:p>
            <a:pPr marL="809625" marR="0" lvl="1" indent="-352425"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err="1" smtClean="0">
                <a:ln>
                  <a:noFill/>
                </a:ln>
                <a:solidFill>
                  <a:srgbClr val="002060"/>
                </a:solidFill>
                <a:effectLst/>
                <a:uLnTx/>
                <a:uFillTx/>
                <a:ea typeface="+mn-ea"/>
                <a:cs typeface="Arial" charset="0"/>
              </a:rPr>
              <a:t>Ntfs</a:t>
            </a:r>
            <a:r>
              <a:rPr kumimoji="0" lang="fr-FR" sz="2400" b="0" i="0" u="none" strike="noStrike" kern="1200" cap="none" spc="0" normalizeH="0" baseline="0" noProof="0" dirty="0" smtClean="0">
                <a:ln>
                  <a:noFill/>
                </a:ln>
                <a:solidFill>
                  <a:srgbClr val="002060"/>
                </a:solidFill>
                <a:effectLst/>
                <a:uLnTx/>
                <a:uFillTx/>
                <a:ea typeface="+mn-ea"/>
                <a:cs typeface="Arial" charset="0"/>
              </a:rPr>
              <a:t> est utilisé sous Windows XP, </a:t>
            </a:r>
            <a:r>
              <a:rPr kumimoji="0" lang="fr-FR" sz="2400" b="0" i="0" u="none" strike="noStrike" kern="1200" cap="none" spc="0" normalizeH="0" baseline="0" noProof="0" dirty="0" err="1" smtClean="0">
                <a:ln>
                  <a:noFill/>
                </a:ln>
                <a:solidFill>
                  <a:srgbClr val="002060"/>
                </a:solidFill>
                <a:effectLst/>
                <a:uLnTx/>
                <a:uFillTx/>
                <a:ea typeface="+mn-ea"/>
                <a:cs typeface="Arial" charset="0"/>
              </a:rPr>
              <a:t>Vista,Seven</a:t>
            </a:r>
            <a:r>
              <a:rPr kumimoji="0" lang="fr-FR" sz="2400" b="0" i="0" u="none" strike="noStrike" kern="1200" cap="none" spc="0" normalizeH="0" baseline="0" noProof="0" dirty="0" smtClean="0">
                <a:ln>
                  <a:noFill/>
                </a:ln>
                <a:solidFill>
                  <a:srgbClr val="002060"/>
                </a:solidFill>
                <a:effectLst/>
                <a:uLnTx/>
                <a:uFillTx/>
                <a:ea typeface="+mn-ea"/>
                <a:cs typeface="Arial" charset="0"/>
              </a:rPr>
              <a:t>, Windows 8</a:t>
            </a:r>
          </a:p>
          <a:p>
            <a:pPr marL="360363" marR="0" lvl="0" indent="-352425"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1" i="0" u="none" strike="noStrike" kern="1200" cap="none" spc="0" normalizeH="0" baseline="0" noProof="0" dirty="0" smtClean="0">
                <a:ln>
                  <a:noFill/>
                </a:ln>
                <a:solidFill>
                  <a:srgbClr val="002060"/>
                </a:solidFill>
                <a:effectLst/>
                <a:uLnTx/>
                <a:uFillTx/>
                <a:ea typeface="+mn-ea"/>
                <a:cs typeface="+mn-cs"/>
              </a:rPr>
              <a:t> Toujours préférer un système de fichier « journalisé » (si possible)</a:t>
            </a:r>
          </a:p>
          <a:p>
            <a:pPr marL="809625" marR="0" lvl="1" indent="-352425"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rgbClr val="002060"/>
                </a:solidFill>
                <a:effectLst/>
                <a:uLnTx/>
                <a:uFillTx/>
                <a:ea typeface="+mn-ea"/>
                <a:cs typeface="Arial" charset="0"/>
              </a:rPr>
              <a:t>Chaque séquence de lecture/écriture est d’abord inscrite dans un journal avant d’être effectuée</a:t>
            </a:r>
          </a:p>
          <a:p>
            <a:pPr marL="809625" marR="0" lvl="2" indent="-352425"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FR" sz="2400" b="0" i="0" u="none" strike="noStrike" kern="1200" cap="none" spc="0" normalizeH="0" baseline="0" noProof="0" dirty="0" smtClean="0">
                <a:ln>
                  <a:noFill/>
                </a:ln>
                <a:solidFill>
                  <a:srgbClr val="002060"/>
                </a:solidFill>
                <a:effectLst/>
                <a:uLnTx/>
                <a:uFillTx/>
                <a:ea typeface="+mn-ea"/>
                <a:cs typeface="+mn-cs"/>
              </a:rPr>
              <a:t>Si le système se bloque pendant la séquence, elle sera achevée après le redémarrage</a:t>
            </a:r>
          </a:p>
          <a:p>
            <a:pPr marL="1169988" marR="0" lvl="1" indent="-352425" defTabSz="914400" rtl="0" eaLnBrk="1" fontAlgn="auto" latinLnBrk="0" hangingPunct="1">
              <a:lnSpc>
                <a:spcPct val="100000"/>
              </a:lnSpc>
              <a:spcBef>
                <a:spcPct val="20000"/>
              </a:spcBef>
              <a:spcAft>
                <a:spcPts val="0"/>
              </a:spcAft>
              <a:buClrTx/>
              <a:buSzTx/>
              <a:tabLst/>
              <a:defRPr/>
            </a:pPr>
            <a:r>
              <a:rPr kumimoji="0" lang="fr-FR" sz="2400" b="1" i="0" u="none" strike="noStrike" kern="1200" cap="none" spc="0" normalizeH="0" baseline="0" noProof="0" dirty="0" smtClean="0">
                <a:ln>
                  <a:noFill/>
                </a:ln>
                <a:solidFill>
                  <a:srgbClr val="002060"/>
                </a:solidFill>
                <a:effectLst/>
                <a:uLnTx/>
                <a:uFillTx/>
                <a:ea typeface="+mn-ea"/>
                <a:cs typeface="Arial" charset="0"/>
              </a:rPr>
              <a:t>=&gt; On évite les erreurs dans le système de fichiers</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Démarrage du système - Boot</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 name="Espace réservé du contenu 2"/>
          <p:cNvSpPr txBox="1">
            <a:spLocks/>
          </p:cNvSpPr>
          <p:nvPr/>
        </p:nvSpPr>
        <p:spPr>
          <a:xfrm>
            <a:off x="179388" y="908720"/>
            <a:ext cx="8964612" cy="2088232"/>
          </a:xfrm>
          <a:prstGeom prst="rect">
            <a:avLst/>
          </a:prstGeom>
        </p:spPr>
        <p:txBody>
          <a:bodyPr vert="horz" lIns="91440" tIns="45720" rIns="91440" bIns="45720" rtlCol="0">
            <a:noAutofit/>
          </a:bodyPr>
          <a:lstStyle/>
          <a:p>
            <a:pPr marL="360363" lvl="0" indent="-360363">
              <a:spcBef>
                <a:spcPct val="20000"/>
              </a:spcBef>
            </a:pPr>
            <a:r>
              <a:rPr lang="fr-FR" sz="2400" b="1" dirty="0" smtClean="0">
                <a:solidFill>
                  <a:srgbClr val="002060"/>
                </a:solidFill>
              </a:rPr>
              <a:t>Durée de la séquence de boot :</a:t>
            </a:r>
          </a:p>
          <a:p>
            <a:pPr marL="449263" lvl="0" indent="-360363">
              <a:spcBef>
                <a:spcPct val="20000"/>
              </a:spcBef>
              <a:buFont typeface="Arial" pitchFamily="34" charset="0"/>
              <a:buChar char="•"/>
            </a:pPr>
            <a:r>
              <a:rPr lang="fr-FR" dirty="0" smtClean="0">
                <a:solidFill>
                  <a:srgbClr val="002060"/>
                </a:solidFill>
              </a:rPr>
              <a:t>Chargement du noyau : </a:t>
            </a:r>
            <a:r>
              <a:rPr lang="fr-FR" b="1" dirty="0" smtClean="0">
                <a:solidFill>
                  <a:srgbClr val="002060"/>
                </a:solidFill>
              </a:rPr>
              <a:t>2 à 5 s</a:t>
            </a:r>
          </a:p>
          <a:p>
            <a:pPr marL="449263" lvl="0" indent="-360363">
              <a:spcBef>
                <a:spcPct val="20000"/>
              </a:spcBef>
              <a:buFont typeface="Arial" pitchFamily="34" charset="0"/>
              <a:buChar char="•"/>
            </a:pPr>
            <a:r>
              <a:rPr lang="fr-FR" dirty="0" smtClean="0">
                <a:solidFill>
                  <a:srgbClr val="002060"/>
                </a:solidFill>
              </a:rPr>
              <a:t>Processus </a:t>
            </a:r>
            <a:r>
              <a:rPr lang="fr-FR" dirty="0" err="1" smtClean="0">
                <a:solidFill>
                  <a:srgbClr val="002060"/>
                </a:solidFill>
              </a:rPr>
              <a:t>init</a:t>
            </a:r>
            <a:r>
              <a:rPr lang="fr-FR" dirty="0" smtClean="0">
                <a:solidFill>
                  <a:srgbClr val="002060"/>
                </a:solidFill>
              </a:rPr>
              <a:t> (montage du FS, config. paramètres /proc) : </a:t>
            </a:r>
            <a:r>
              <a:rPr lang="fr-FR" b="1" dirty="0" smtClean="0">
                <a:solidFill>
                  <a:srgbClr val="002060"/>
                </a:solidFill>
              </a:rPr>
              <a:t>1 à 2 s</a:t>
            </a:r>
          </a:p>
          <a:p>
            <a:pPr marL="449263" lvl="0" indent="-360363">
              <a:spcBef>
                <a:spcPct val="20000"/>
              </a:spcBef>
              <a:buFont typeface="Arial" pitchFamily="34" charset="0"/>
              <a:buChar char="•"/>
            </a:pPr>
            <a:r>
              <a:rPr lang="fr-FR" dirty="0" smtClean="0">
                <a:solidFill>
                  <a:srgbClr val="002060"/>
                </a:solidFill>
              </a:rPr>
              <a:t>Lancement des services (réseau, authentification, GUI, ...) : </a:t>
            </a:r>
            <a:r>
              <a:rPr lang="fr-FR" b="1" dirty="0" smtClean="0">
                <a:solidFill>
                  <a:srgbClr val="002060"/>
                </a:solidFill>
              </a:rPr>
              <a:t>&gt;10 s</a:t>
            </a:r>
          </a:p>
        </p:txBody>
      </p:sp>
      <p:pic>
        <p:nvPicPr>
          <p:cNvPr id="5122" name="Picture 2"/>
          <p:cNvPicPr>
            <a:picLocks noChangeAspect="1" noChangeArrowheads="1"/>
          </p:cNvPicPr>
          <p:nvPr/>
        </p:nvPicPr>
        <p:blipFill>
          <a:blip r:embed="rId2" cstate="print"/>
          <a:srcRect/>
          <a:stretch>
            <a:fillRect/>
          </a:stretch>
        </p:blipFill>
        <p:spPr bwMode="auto">
          <a:xfrm>
            <a:off x="683568" y="2276873"/>
            <a:ext cx="7816710" cy="429567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Démarrage du système - Boot</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 name="Espace réservé du contenu 2"/>
          <p:cNvSpPr txBox="1">
            <a:spLocks/>
          </p:cNvSpPr>
          <p:nvPr/>
        </p:nvSpPr>
        <p:spPr>
          <a:xfrm>
            <a:off x="179388" y="908720"/>
            <a:ext cx="8964612" cy="2088232"/>
          </a:xfrm>
          <a:prstGeom prst="rect">
            <a:avLst/>
          </a:prstGeom>
        </p:spPr>
        <p:txBody>
          <a:bodyPr vert="horz" lIns="91440" tIns="45720" rIns="91440" bIns="45720" rtlCol="0">
            <a:noAutofit/>
          </a:bodyPr>
          <a:lstStyle/>
          <a:p>
            <a:pPr marL="360363" lvl="0" indent="-360363">
              <a:spcBef>
                <a:spcPct val="20000"/>
              </a:spcBef>
            </a:pPr>
            <a:r>
              <a:rPr lang="fr-FR" sz="2400" b="1" dirty="0" smtClean="0">
                <a:solidFill>
                  <a:srgbClr val="002060"/>
                </a:solidFill>
              </a:rPr>
              <a:t>Détail  de la séquence de boot :</a:t>
            </a:r>
          </a:p>
          <a:p>
            <a:pPr marL="449263" lvl="0" indent="-360363">
              <a:spcBef>
                <a:spcPct val="20000"/>
              </a:spcBef>
            </a:pPr>
            <a:endParaRPr lang="fr-FR" b="1" dirty="0" smtClean="0">
              <a:solidFill>
                <a:srgbClr val="002060"/>
              </a:solidFill>
            </a:endParaRPr>
          </a:p>
        </p:txBody>
      </p:sp>
      <p:pic>
        <p:nvPicPr>
          <p:cNvPr id="1028" name="Picture 4" descr="http://www.linuxpedia.fr/lib/exe/fetch.php/util/boot2.png"/>
          <p:cNvPicPr>
            <a:picLocks noChangeAspect="1" noChangeArrowheads="1"/>
          </p:cNvPicPr>
          <p:nvPr/>
        </p:nvPicPr>
        <p:blipFill>
          <a:blip r:embed="rId2" cstate="print"/>
          <a:srcRect/>
          <a:stretch>
            <a:fillRect/>
          </a:stretch>
        </p:blipFill>
        <p:spPr bwMode="auto">
          <a:xfrm>
            <a:off x="35496" y="1556792"/>
            <a:ext cx="3048000" cy="4400551"/>
          </a:xfrm>
          <a:prstGeom prst="rect">
            <a:avLst/>
          </a:prstGeom>
          <a:noFill/>
        </p:spPr>
      </p:pic>
      <p:sp>
        <p:nvSpPr>
          <p:cNvPr id="16" name="ZoneTexte 15"/>
          <p:cNvSpPr txBox="1"/>
          <p:nvPr/>
        </p:nvSpPr>
        <p:spPr>
          <a:xfrm>
            <a:off x="3131840" y="1700808"/>
            <a:ext cx="6012160" cy="4401205"/>
          </a:xfrm>
          <a:prstGeom prst="rect">
            <a:avLst/>
          </a:prstGeom>
          <a:noFill/>
        </p:spPr>
        <p:txBody>
          <a:bodyPr wrap="square" rtlCol="0">
            <a:spAutoFit/>
          </a:bodyPr>
          <a:lstStyle/>
          <a:p>
            <a:pPr marL="360363" indent="-360363">
              <a:spcBef>
                <a:spcPts val="1200"/>
              </a:spcBef>
              <a:buFont typeface="Arial" pitchFamily="34" charset="0"/>
              <a:buChar char="•"/>
            </a:pPr>
            <a:r>
              <a:rPr lang="fr-FR" sz="2000" b="1" dirty="0" err="1" smtClean="0">
                <a:solidFill>
                  <a:srgbClr val="002060"/>
                </a:solidFill>
              </a:rPr>
              <a:t>Bootloader</a:t>
            </a:r>
            <a:r>
              <a:rPr lang="fr-FR" sz="2000" b="1" dirty="0" smtClean="0">
                <a:solidFill>
                  <a:srgbClr val="002060"/>
                </a:solidFill>
              </a:rPr>
              <a:t> : </a:t>
            </a:r>
            <a:r>
              <a:rPr lang="fr-FR" sz="2000" dirty="0" err="1" smtClean="0">
                <a:solidFill>
                  <a:srgbClr val="002060"/>
                </a:solidFill>
              </a:rPr>
              <a:t>Lilo</a:t>
            </a:r>
            <a:r>
              <a:rPr lang="fr-FR" sz="2000" dirty="0" smtClean="0">
                <a:solidFill>
                  <a:srgbClr val="002060"/>
                </a:solidFill>
              </a:rPr>
              <a:t>, </a:t>
            </a:r>
            <a:r>
              <a:rPr lang="fr-FR" sz="2000" dirty="0" err="1" smtClean="0">
                <a:solidFill>
                  <a:srgbClr val="002060"/>
                </a:solidFill>
              </a:rPr>
              <a:t>Grub</a:t>
            </a:r>
            <a:r>
              <a:rPr lang="fr-FR" sz="2000" dirty="0" smtClean="0">
                <a:solidFill>
                  <a:srgbClr val="002060"/>
                </a:solidFill>
              </a:rPr>
              <a:t>, U-Boot, </a:t>
            </a:r>
            <a:r>
              <a:rPr lang="fr-FR" sz="2000" dirty="0" err="1" smtClean="0">
                <a:solidFill>
                  <a:srgbClr val="002060"/>
                </a:solidFill>
              </a:rPr>
              <a:t>Syslinux</a:t>
            </a:r>
            <a:r>
              <a:rPr lang="fr-FR" sz="2000" dirty="0" smtClean="0">
                <a:solidFill>
                  <a:srgbClr val="002060"/>
                </a:solidFill>
              </a:rPr>
              <a:t>, </a:t>
            </a:r>
            <a:r>
              <a:rPr lang="fr-FR" sz="2000" dirty="0" err="1" smtClean="0">
                <a:solidFill>
                  <a:srgbClr val="002060"/>
                </a:solidFill>
              </a:rPr>
              <a:t>BareBox</a:t>
            </a:r>
            <a:r>
              <a:rPr lang="fr-FR" sz="2000" dirty="0" smtClean="0">
                <a:solidFill>
                  <a:srgbClr val="002060"/>
                </a:solidFill>
              </a:rPr>
              <a:t>, ...</a:t>
            </a:r>
          </a:p>
          <a:p>
            <a:pPr marL="360363" indent="-360363">
              <a:spcBef>
                <a:spcPts val="1200"/>
              </a:spcBef>
              <a:buFont typeface="Arial" pitchFamily="34" charset="0"/>
              <a:buChar char="•"/>
            </a:pPr>
            <a:r>
              <a:rPr lang="fr-FR" sz="2000" b="1" dirty="0" err="1" smtClean="0">
                <a:solidFill>
                  <a:srgbClr val="002060"/>
                </a:solidFill>
              </a:rPr>
              <a:t>initrd</a:t>
            </a:r>
            <a:r>
              <a:rPr lang="fr-FR" sz="2000" dirty="0" smtClean="0">
                <a:solidFill>
                  <a:srgbClr val="002060"/>
                </a:solidFill>
              </a:rPr>
              <a:t> (</a:t>
            </a:r>
            <a:r>
              <a:rPr lang="fr-FR" sz="2000" dirty="0" err="1" smtClean="0">
                <a:solidFill>
                  <a:srgbClr val="002060"/>
                </a:solidFill>
              </a:rPr>
              <a:t>INITial</a:t>
            </a:r>
            <a:r>
              <a:rPr lang="fr-FR" sz="2000" dirty="0" smtClean="0">
                <a:solidFill>
                  <a:srgbClr val="002060"/>
                </a:solidFill>
              </a:rPr>
              <a:t> </a:t>
            </a:r>
            <a:r>
              <a:rPr lang="fr-FR" sz="2000" dirty="0" err="1" smtClean="0">
                <a:solidFill>
                  <a:srgbClr val="002060"/>
                </a:solidFill>
              </a:rPr>
              <a:t>RamDisk</a:t>
            </a:r>
            <a:r>
              <a:rPr lang="fr-FR" sz="2000" dirty="0" smtClean="0">
                <a:solidFill>
                  <a:srgbClr val="002060"/>
                </a:solidFill>
              </a:rPr>
              <a:t>) : image du noyau minimal initialisé au démarrage du système et indique où trouver le FS (ex : </a:t>
            </a:r>
            <a:r>
              <a:rPr lang="fr-FR" sz="2000" dirty="0" err="1" smtClean="0">
                <a:solidFill>
                  <a:srgbClr val="002060"/>
                </a:solidFill>
              </a:rPr>
              <a:t>root</a:t>
            </a:r>
            <a:r>
              <a:rPr lang="fr-FR" sz="2000" dirty="0" smtClean="0">
                <a:solidFill>
                  <a:srgbClr val="002060"/>
                </a:solidFill>
              </a:rPr>
              <a:t>=/</a:t>
            </a:r>
            <a:r>
              <a:rPr lang="fr-FR" sz="2000" dirty="0" err="1" smtClean="0">
                <a:solidFill>
                  <a:srgbClr val="002060"/>
                </a:solidFill>
              </a:rPr>
              <a:t>dev</a:t>
            </a:r>
            <a:r>
              <a:rPr lang="fr-FR" sz="2000" dirty="0" smtClean="0">
                <a:solidFill>
                  <a:srgbClr val="002060"/>
                </a:solidFill>
              </a:rPr>
              <a:t>/sdb2)</a:t>
            </a:r>
          </a:p>
          <a:p>
            <a:pPr marL="360363" indent="-360363">
              <a:spcBef>
                <a:spcPts val="1200"/>
              </a:spcBef>
              <a:buFont typeface="Arial" pitchFamily="34" charset="0"/>
              <a:buChar char="•"/>
            </a:pPr>
            <a:r>
              <a:rPr lang="fr-FR" sz="2000" b="1" dirty="0" err="1" smtClean="0">
                <a:solidFill>
                  <a:srgbClr val="002060"/>
                </a:solidFill>
              </a:rPr>
              <a:t>init</a:t>
            </a:r>
            <a:r>
              <a:rPr lang="fr-FR" sz="2000" dirty="0" smtClean="0">
                <a:solidFill>
                  <a:srgbClr val="002060"/>
                </a:solidFill>
              </a:rPr>
              <a:t> : Gère tous les processus (PID=1) y compris le noyau (</a:t>
            </a:r>
            <a:r>
              <a:rPr lang="fr-FR" sz="2000" dirty="0" err="1" smtClean="0">
                <a:solidFill>
                  <a:srgbClr val="002060"/>
                </a:solidFill>
              </a:rPr>
              <a:t>kthread</a:t>
            </a:r>
            <a:r>
              <a:rPr lang="fr-FR" sz="2000" dirty="0" smtClean="0">
                <a:solidFill>
                  <a:srgbClr val="002060"/>
                </a:solidFill>
              </a:rPr>
              <a:t> : PID=2)</a:t>
            </a:r>
          </a:p>
          <a:p>
            <a:pPr marL="360363" indent="-360363">
              <a:spcBef>
                <a:spcPts val="1200"/>
              </a:spcBef>
              <a:buFont typeface="Arial" pitchFamily="34" charset="0"/>
              <a:buChar char="•"/>
            </a:pPr>
            <a:r>
              <a:rPr lang="fr-FR" sz="2000" b="1" dirty="0" err="1" smtClean="0">
                <a:solidFill>
                  <a:srgbClr val="002060"/>
                </a:solidFill>
              </a:rPr>
              <a:t>inittab</a:t>
            </a:r>
            <a:r>
              <a:rPr lang="fr-FR" sz="2000" dirty="0" smtClean="0">
                <a:solidFill>
                  <a:srgbClr val="002060"/>
                </a:solidFill>
              </a:rPr>
              <a:t> : Fichier de configuration de </a:t>
            </a:r>
            <a:r>
              <a:rPr lang="fr-FR" sz="2000" dirty="0" err="1" smtClean="0">
                <a:solidFill>
                  <a:srgbClr val="002060"/>
                </a:solidFill>
              </a:rPr>
              <a:t>init</a:t>
            </a:r>
            <a:r>
              <a:rPr lang="fr-FR" sz="2000" dirty="0" smtClean="0">
                <a:solidFill>
                  <a:srgbClr val="002060"/>
                </a:solidFill>
              </a:rPr>
              <a:t> situé dans /etc. Définit les niveaux d’exécution et les terminaux virtuels (</a:t>
            </a:r>
            <a:r>
              <a:rPr lang="fr-FR" sz="2000" dirty="0" err="1" smtClean="0">
                <a:solidFill>
                  <a:srgbClr val="002060"/>
                </a:solidFill>
              </a:rPr>
              <a:t>tty</a:t>
            </a:r>
            <a:r>
              <a:rPr lang="fr-FR" sz="2000" dirty="0" smtClean="0">
                <a:solidFill>
                  <a:srgbClr val="002060"/>
                </a:solidFill>
              </a:rPr>
              <a:t>)</a:t>
            </a:r>
          </a:p>
          <a:p>
            <a:pPr marL="360363" indent="-360363">
              <a:spcBef>
                <a:spcPts val="1200"/>
              </a:spcBef>
              <a:buFont typeface="Arial" pitchFamily="34" charset="0"/>
              <a:buChar char="•"/>
            </a:pPr>
            <a:r>
              <a:rPr lang="fr-FR" sz="2000" b="1" dirty="0" smtClean="0">
                <a:solidFill>
                  <a:srgbClr val="002060"/>
                </a:solidFill>
              </a:rPr>
              <a:t>Scripts de </a:t>
            </a:r>
            <a:r>
              <a:rPr lang="fr-FR" sz="2000" b="1" dirty="0" err="1" smtClean="0">
                <a:solidFill>
                  <a:srgbClr val="002060"/>
                </a:solidFill>
              </a:rPr>
              <a:t>rcx.d</a:t>
            </a:r>
            <a:r>
              <a:rPr lang="fr-FR" sz="2000" b="1" dirty="0" smtClean="0">
                <a:solidFill>
                  <a:srgbClr val="002060"/>
                </a:solidFill>
              </a:rPr>
              <a:t> </a:t>
            </a:r>
            <a:r>
              <a:rPr lang="fr-FR" sz="2000" dirty="0" smtClean="0">
                <a:solidFill>
                  <a:srgbClr val="002060"/>
                </a:solidFill>
              </a:rPr>
              <a:t>: (x=0 à 6) contiennent les scripts de démarrage des services suivant les niveaux d'exécution (compatible POSIX)</a:t>
            </a:r>
            <a:endParaRPr lang="fr-FR" sz="20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Démarrage du système - Initialisation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27656" name="AutoShape 8" descr="https://upload.wikimedia.org/wikipedia/commons/thumb/6/6b/DHCOM_Computer_On_Module_-_AM35x.jpg/1024px-DHCOM_Computer_On_Module_-_AM35x.jpg"/>
          <p:cNvSpPr>
            <a:spLocks noChangeAspect="1" noChangeArrowheads="1"/>
          </p:cNvSpPr>
          <p:nvPr/>
        </p:nvSpPr>
        <p:spPr bwMode="auto">
          <a:xfrm>
            <a:off x="155575" y="-2384425"/>
            <a:ext cx="8896350" cy="497205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360363" lvl="0" indent="-360363">
              <a:spcBef>
                <a:spcPct val="20000"/>
              </a:spcBef>
            </a:pPr>
            <a:r>
              <a:rPr lang="fr-FR" sz="2400" b="1" dirty="0" smtClean="0">
                <a:solidFill>
                  <a:srgbClr val="002060"/>
                </a:solidFill>
              </a:rPr>
              <a:t>Plusieurs versions de l’initialisation du système :</a:t>
            </a:r>
          </a:p>
          <a:p>
            <a:pPr marL="360363" lvl="0" indent="-360363">
              <a:spcBef>
                <a:spcPct val="20000"/>
              </a:spcBef>
              <a:buFont typeface="Arial" pitchFamily="34" charset="0"/>
              <a:buChar char="•"/>
            </a:pPr>
            <a:r>
              <a:rPr lang="fr-FR" sz="2400" b="1" dirty="0" smtClean="0">
                <a:solidFill>
                  <a:srgbClr val="002060"/>
                </a:solidFill>
              </a:rPr>
              <a:t>BSD Unix : </a:t>
            </a:r>
            <a:r>
              <a:rPr lang="fr-FR" sz="2400" dirty="0" smtClean="0">
                <a:solidFill>
                  <a:srgbClr val="002060"/>
                </a:solidFill>
              </a:rPr>
              <a:t>un seul script de démarrage principal </a:t>
            </a:r>
            <a:r>
              <a:rPr lang="fr-FR" sz="2400" b="1" dirty="0" smtClean="0">
                <a:solidFill>
                  <a:srgbClr val="002060"/>
                </a:solidFill>
                <a:latin typeface="Courier New" pitchFamily="49" charset="0"/>
                <a:cs typeface="Courier New" pitchFamily="49" charset="0"/>
              </a:rPr>
              <a:t>/</a:t>
            </a:r>
            <a:r>
              <a:rPr lang="fr-FR" sz="2400" b="1" dirty="0" err="1" smtClean="0">
                <a:solidFill>
                  <a:srgbClr val="002060"/>
                </a:solidFill>
                <a:latin typeface="Courier New" pitchFamily="49" charset="0"/>
                <a:cs typeface="Courier New" pitchFamily="49" charset="0"/>
              </a:rPr>
              <a:t>etc</a:t>
            </a:r>
            <a:r>
              <a:rPr lang="fr-FR" sz="2400" b="1" dirty="0" smtClean="0">
                <a:solidFill>
                  <a:srgbClr val="002060"/>
                </a:solidFill>
                <a:latin typeface="Courier New" pitchFamily="49" charset="0"/>
                <a:cs typeface="Courier New" pitchFamily="49" charset="0"/>
              </a:rPr>
              <a:t>/</a:t>
            </a:r>
            <a:r>
              <a:rPr lang="fr-FR" sz="2400" b="1" dirty="0" err="1" smtClean="0">
                <a:solidFill>
                  <a:srgbClr val="002060"/>
                </a:solidFill>
                <a:latin typeface="Courier New" pitchFamily="49" charset="0"/>
                <a:cs typeface="Courier New" pitchFamily="49" charset="0"/>
              </a:rPr>
              <a:t>rc</a:t>
            </a:r>
            <a:r>
              <a:rPr lang="fr-FR" sz="2400" b="1" dirty="0" smtClean="0">
                <a:solidFill>
                  <a:srgbClr val="002060"/>
                </a:solidFill>
                <a:latin typeface="Courier New" pitchFamily="49" charset="0"/>
                <a:cs typeface="Courier New" pitchFamily="49" charset="0"/>
              </a:rPr>
              <a:t> </a:t>
            </a:r>
            <a:r>
              <a:rPr lang="fr-FR" sz="2400" dirty="0" smtClean="0">
                <a:solidFill>
                  <a:srgbClr val="002060"/>
                </a:solidFill>
              </a:rPr>
              <a:t>qui appelle les scripts </a:t>
            </a:r>
            <a:r>
              <a:rPr lang="fr-FR" sz="2400" b="1" dirty="0" smtClean="0">
                <a:solidFill>
                  <a:srgbClr val="002060"/>
                </a:solidFill>
                <a:latin typeface="Courier New" pitchFamily="49" charset="0"/>
                <a:cs typeface="Courier New" pitchFamily="49" charset="0"/>
              </a:rPr>
              <a:t>/</a:t>
            </a:r>
            <a:r>
              <a:rPr lang="fr-FR" sz="2400" b="1" dirty="0" err="1" smtClean="0">
                <a:solidFill>
                  <a:srgbClr val="002060"/>
                </a:solidFill>
                <a:latin typeface="Courier New" pitchFamily="49" charset="0"/>
                <a:cs typeface="Courier New" pitchFamily="49" charset="0"/>
              </a:rPr>
              <a:t>etc</a:t>
            </a:r>
            <a:r>
              <a:rPr lang="fr-FR" sz="2400" b="1" dirty="0" smtClean="0">
                <a:solidFill>
                  <a:srgbClr val="002060"/>
                </a:solidFill>
                <a:latin typeface="Courier New" pitchFamily="49" charset="0"/>
                <a:cs typeface="Courier New" pitchFamily="49" charset="0"/>
              </a:rPr>
              <a:t>/</a:t>
            </a:r>
            <a:r>
              <a:rPr lang="fr-FR" sz="2400" b="1" dirty="0" err="1" smtClean="0">
                <a:solidFill>
                  <a:srgbClr val="002060"/>
                </a:solidFill>
                <a:latin typeface="Courier New" pitchFamily="49" charset="0"/>
                <a:cs typeface="Courier New" pitchFamily="49" charset="0"/>
              </a:rPr>
              <a:t>rc.d</a:t>
            </a:r>
            <a:r>
              <a:rPr lang="fr-FR" sz="2400" b="1" dirty="0" smtClean="0">
                <a:solidFill>
                  <a:srgbClr val="002060"/>
                </a:solidFill>
                <a:latin typeface="Courier New" pitchFamily="49" charset="0"/>
                <a:cs typeface="Courier New" pitchFamily="49" charset="0"/>
              </a:rPr>
              <a:t>/* </a:t>
            </a:r>
            <a:r>
              <a:rPr lang="fr-FR" sz="2400" dirty="0" smtClean="0">
                <a:solidFill>
                  <a:srgbClr val="002060"/>
                </a:solidFill>
              </a:rPr>
              <a:t>et </a:t>
            </a:r>
            <a:r>
              <a:rPr lang="fr-FR" sz="2400" b="1" dirty="0" smtClean="0">
                <a:solidFill>
                  <a:srgbClr val="002060"/>
                </a:solidFill>
                <a:latin typeface="Courier New" pitchFamily="49" charset="0"/>
                <a:cs typeface="Courier New" pitchFamily="49" charset="0"/>
              </a:rPr>
              <a:t>/</a:t>
            </a:r>
            <a:r>
              <a:rPr lang="fr-FR" sz="2400" b="1" dirty="0" err="1" smtClean="0">
                <a:solidFill>
                  <a:srgbClr val="002060"/>
                </a:solidFill>
                <a:latin typeface="Courier New" pitchFamily="49" charset="0"/>
                <a:cs typeface="Courier New" pitchFamily="49" charset="0"/>
              </a:rPr>
              <a:t>etc</a:t>
            </a:r>
            <a:r>
              <a:rPr lang="fr-FR" sz="2400" b="1" dirty="0" smtClean="0">
                <a:solidFill>
                  <a:srgbClr val="002060"/>
                </a:solidFill>
                <a:latin typeface="Courier New" pitchFamily="49" charset="0"/>
                <a:cs typeface="Courier New" pitchFamily="49" charset="0"/>
              </a:rPr>
              <a:t>/</a:t>
            </a:r>
            <a:r>
              <a:rPr lang="fr-FR" sz="2400" b="1" dirty="0" err="1" smtClean="0">
                <a:solidFill>
                  <a:srgbClr val="002060"/>
                </a:solidFill>
                <a:latin typeface="Courier New" pitchFamily="49" charset="0"/>
                <a:cs typeface="Courier New" pitchFamily="49" charset="0"/>
              </a:rPr>
              <a:t>rc.local</a:t>
            </a:r>
            <a:r>
              <a:rPr lang="fr-FR" sz="2400" b="1" dirty="0" smtClean="0">
                <a:solidFill>
                  <a:srgbClr val="002060"/>
                </a:solidFill>
                <a:latin typeface="Courier New" pitchFamily="49" charset="0"/>
                <a:cs typeface="Courier New" pitchFamily="49" charset="0"/>
              </a:rPr>
              <a:t> </a:t>
            </a:r>
          </a:p>
          <a:p>
            <a:pPr marL="360363" lvl="0" indent="-360363">
              <a:spcBef>
                <a:spcPct val="20000"/>
              </a:spcBef>
              <a:buFont typeface="Arial" pitchFamily="34" charset="0"/>
              <a:buChar char="•"/>
            </a:pPr>
            <a:r>
              <a:rPr lang="fr-FR" sz="2400" b="1" dirty="0" smtClean="0">
                <a:solidFill>
                  <a:srgbClr val="002060"/>
                </a:solidFill>
                <a:cs typeface="Courier New" pitchFamily="49" charset="0"/>
              </a:rPr>
              <a:t>System V : </a:t>
            </a:r>
            <a:r>
              <a:rPr lang="fr-FR" sz="2400" dirty="0" smtClean="0">
                <a:solidFill>
                  <a:srgbClr val="002060"/>
                </a:solidFill>
                <a:cs typeface="Courier New" pitchFamily="49" charset="0"/>
              </a:rPr>
              <a:t>basé sur le concept de niveaux d’exécutions.</a:t>
            </a:r>
          </a:p>
          <a:p>
            <a:pPr marL="719138" lvl="0" indent="-360363">
              <a:spcBef>
                <a:spcPct val="20000"/>
              </a:spcBef>
              <a:buFont typeface="Arial" pitchFamily="34" charset="0"/>
              <a:buChar char="•"/>
            </a:pP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etc</a:t>
            </a: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inittab</a:t>
            </a:r>
            <a:endParaRPr lang="fr-FR" sz="2000" b="1" dirty="0" smtClean="0">
              <a:solidFill>
                <a:srgbClr val="002060"/>
              </a:solidFill>
              <a:latin typeface="Courier New" pitchFamily="49" charset="0"/>
              <a:cs typeface="Courier New" pitchFamily="49" charset="0"/>
            </a:endParaRPr>
          </a:p>
          <a:p>
            <a:pPr marL="719138" lvl="0" indent="-360363">
              <a:spcBef>
                <a:spcPct val="20000"/>
              </a:spcBef>
              <a:buFont typeface="Arial" pitchFamily="34" charset="0"/>
              <a:buChar char="•"/>
            </a:pP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etc</a:t>
            </a: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rc.d</a:t>
            </a: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rc.sysinit</a:t>
            </a:r>
            <a:endParaRPr lang="fr-FR" sz="2000" b="1" dirty="0" smtClean="0">
              <a:solidFill>
                <a:srgbClr val="002060"/>
              </a:solidFill>
              <a:latin typeface="Courier New" pitchFamily="49" charset="0"/>
              <a:cs typeface="Courier New" pitchFamily="49" charset="0"/>
            </a:endParaRPr>
          </a:p>
          <a:p>
            <a:pPr marL="719138" lvl="0" indent="-360363">
              <a:spcBef>
                <a:spcPct val="20000"/>
              </a:spcBef>
              <a:buFont typeface="Arial" pitchFamily="34" charset="0"/>
              <a:buChar char="•"/>
            </a:pP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etc</a:t>
            </a: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rc.d</a:t>
            </a: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rcx.d</a:t>
            </a:r>
            <a:r>
              <a:rPr lang="fr-FR" sz="2000" b="1" dirty="0" smtClean="0">
                <a:solidFill>
                  <a:srgbClr val="002060"/>
                </a:solidFill>
                <a:latin typeface="Courier New" pitchFamily="49" charset="0"/>
                <a:cs typeface="Courier New" pitchFamily="49" charset="0"/>
              </a:rPr>
              <a:t>/* (x=0..6)</a:t>
            </a:r>
          </a:p>
          <a:p>
            <a:pPr marL="719138" lvl="0" indent="-360363">
              <a:spcBef>
                <a:spcPct val="20000"/>
              </a:spcBef>
              <a:buFont typeface="Arial" pitchFamily="34" charset="0"/>
              <a:buChar char="•"/>
            </a:pPr>
            <a:endParaRPr lang="fr-FR" sz="2000" b="1" dirty="0" smtClean="0">
              <a:solidFill>
                <a:srgbClr val="002060"/>
              </a:solidFill>
              <a:latin typeface="Courier New" pitchFamily="49" charset="0"/>
              <a:cs typeface="Courier New" pitchFamily="49" charset="0"/>
            </a:endParaRPr>
          </a:p>
          <a:p>
            <a:pPr marL="719138" lvl="0" indent="-360363">
              <a:spcBef>
                <a:spcPct val="20000"/>
              </a:spcBef>
              <a:buFont typeface="Arial" pitchFamily="34" charset="0"/>
              <a:buChar char="•"/>
            </a:pPr>
            <a:endParaRPr lang="fr-FR" sz="2000" b="1" dirty="0" smtClean="0">
              <a:solidFill>
                <a:srgbClr val="002060"/>
              </a:solidFill>
              <a:latin typeface="Courier New" pitchFamily="49" charset="0"/>
              <a:cs typeface="Courier New" pitchFamily="49" charset="0"/>
            </a:endParaRPr>
          </a:p>
          <a:p>
            <a:pPr marL="719138" lvl="0" indent="-360363">
              <a:spcBef>
                <a:spcPct val="20000"/>
              </a:spcBef>
              <a:buFont typeface="Arial" pitchFamily="34" charset="0"/>
              <a:buChar char="•"/>
            </a:pPr>
            <a:endParaRPr lang="fr-FR" sz="2000" b="1" dirty="0" smtClean="0">
              <a:solidFill>
                <a:srgbClr val="002060"/>
              </a:solidFill>
              <a:latin typeface="Courier New" pitchFamily="49" charset="0"/>
              <a:cs typeface="Courier New" pitchFamily="49" charset="0"/>
            </a:endParaRPr>
          </a:p>
          <a:p>
            <a:pPr marL="719138" lvl="0" indent="-360363">
              <a:spcBef>
                <a:spcPct val="20000"/>
              </a:spcBef>
              <a:buFont typeface="Arial" pitchFamily="34" charset="0"/>
              <a:buChar char="•"/>
            </a:pPr>
            <a:r>
              <a:rPr lang="fr-FR" sz="2000" dirty="0" smtClean="0">
                <a:solidFill>
                  <a:srgbClr val="002060"/>
                </a:solidFill>
                <a:cs typeface="Courier New" pitchFamily="49" charset="0"/>
              </a:rPr>
              <a:t>Lance 6 consoles virtuelle (tty1 à 6)</a:t>
            </a:r>
            <a:br>
              <a:rPr lang="fr-FR" sz="2000" dirty="0" smtClean="0">
                <a:solidFill>
                  <a:srgbClr val="002060"/>
                </a:solidFill>
                <a:cs typeface="Courier New" pitchFamily="49" charset="0"/>
              </a:rPr>
            </a:br>
            <a:r>
              <a:rPr lang="fr-FR" sz="2000" dirty="0" smtClean="0">
                <a:solidFill>
                  <a:srgbClr val="002060"/>
                </a:solidFill>
                <a:cs typeface="Courier New" pitchFamily="49" charset="0"/>
              </a:rPr>
              <a:t>et l’interface graphique X11</a:t>
            </a:r>
          </a:p>
          <a:p>
            <a:pPr marL="90488" lvl="0" indent="-1588">
              <a:spcBef>
                <a:spcPct val="20000"/>
              </a:spcBef>
            </a:pPr>
            <a:r>
              <a:rPr lang="fr-FR" sz="2000" dirty="0" smtClean="0">
                <a:solidFill>
                  <a:srgbClr val="002060"/>
                </a:solidFill>
                <a:cs typeface="Courier New" pitchFamily="49" charset="0"/>
              </a:rPr>
              <a:t>Au lieu </a:t>
            </a:r>
            <a:r>
              <a:rPr lang="fr-FR" sz="2000" dirty="0" smtClean="0">
                <a:solidFill>
                  <a:srgbClr val="002060"/>
                </a:solidFill>
                <a:latin typeface="Courier New" pitchFamily="49" charset="0"/>
                <a:cs typeface="Courier New" pitchFamily="49" charset="0"/>
              </a:rPr>
              <a:t>de </a:t>
            </a: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etc</a:t>
            </a: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rc.d</a:t>
            </a: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rc.sysinit</a:t>
            </a:r>
            <a:r>
              <a:rPr lang="fr-FR" sz="2000" b="1" dirty="0" smtClean="0">
                <a:solidFill>
                  <a:srgbClr val="002060"/>
                </a:solidFill>
                <a:cs typeface="Courier New" pitchFamily="49" charset="0"/>
              </a:rPr>
              <a:t>,</a:t>
            </a:r>
            <a:br>
              <a:rPr lang="fr-FR" sz="2000" b="1" dirty="0" smtClean="0">
                <a:solidFill>
                  <a:srgbClr val="002060"/>
                </a:solidFill>
                <a:cs typeface="Courier New" pitchFamily="49" charset="0"/>
              </a:rPr>
            </a:br>
            <a:r>
              <a:rPr lang="fr-FR" sz="2000" dirty="0" smtClean="0">
                <a:solidFill>
                  <a:srgbClr val="002060"/>
                </a:solidFill>
                <a:cs typeface="Courier New" pitchFamily="49" charset="0"/>
              </a:rPr>
              <a:t>les OS de la famille </a:t>
            </a:r>
            <a:r>
              <a:rPr lang="fr-FR" sz="2000" dirty="0" err="1" smtClean="0">
                <a:solidFill>
                  <a:srgbClr val="002060"/>
                </a:solidFill>
                <a:cs typeface="Courier New" pitchFamily="49" charset="0"/>
              </a:rPr>
              <a:t>Debian</a:t>
            </a:r>
            <a:r>
              <a:rPr lang="fr-FR" sz="2000" dirty="0" smtClean="0">
                <a:solidFill>
                  <a:srgbClr val="002060"/>
                </a:solidFill>
                <a:cs typeface="Courier New" pitchFamily="49" charset="0"/>
              </a:rPr>
              <a:t> utilisent </a:t>
            </a:r>
            <a:r>
              <a:rPr lang="fr-FR" sz="2000" b="1" dirty="0" smtClean="0">
                <a:solidFill>
                  <a:srgbClr val="002060"/>
                </a:solidFill>
                <a:cs typeface="Courier New" pitchFamily="49" charset="0"/>
              </a:rPr>
              <a:t/>
            </a:r>
            <a:br>
              <a:rPr lang="fr-FR" sz="2000" b="1" dirty="0" smtClean="0">
                <a:solidFill>
                  <a:srgbClr val="002060"/>
                </a:solidFill>
                <a:cs typeface="Courier New" pitchFamily="49" charset="0"/>
              </a:rPr>
            </a:b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etc</a:t>
            </a: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init.d</a:t>
            </a:r>
            <a:r>
              <a:rPr lang="fr-FR" sz="2000" b="1" dirty="0" smtClean="0">
                <a:solidFill>
                  <a:srgbClr val="002060"/>
                </a:solidFill>
                <a:latin typeface="Courier New" pitchFamily="49" charset="0"/>
                <a:cs typeface="Courier New" pitchFamily="49" charset="0"/>
              </a:rPr>
              <a:t>/</a:t>
            </a:r>
            <a:r>
              <a:rPr lang="fr-FR" sz="2000" b="1" dirty="0" err="1" smtClean="0">
                <a:solidFill>
                  <a:srgbClr val="002060"/>
                </a:solidFill>
                <a:latin typeface="Courier New" pitchFamily="49" charset="0"/>
                <a:cs typeface="Courier New" pitchFamily="49" charset="0"/>
              </a:rPr>
              <a:t>rcS</a:t>
            </a:r>
            <a:r>
              <a:rPr lang="fr-FR" sz="2000" b="1" dirty="0" smtClean="0">
                <a:solidFill>
                  <a:srgbClr val="002060"/>
                </a:solidFill>
                <a:latin typeface="Courier New" pitchFamily="49" charset="0"/>
                <a:cs typeface="Courier New" pitchFamily="49" charset="0"/>
              </a:rPr>
              <a:t> </a:t>
            </a:r>
            <a:r>
              <a:rPr lang="fr-FR" sz="2000" dirty="0" smtClean="0">
                <a:solidFill>
                  <a:srgbClr val="002060"/>
                </a:solidFill>
                <a:cs typeface="Courier New" pitchFamily="49" charset="0"/>
              </a:rPr>
              <a:t>qui exécute les scripts </a:t>
            </a:r>
            <a:r>
              <a:rPr lang="fr-FR" sz="2000" b="1" dirty="0" smtClean="0">
                <a:solidFill>
                  <a:srgbClr val="002060"/>
                </a:solidFill>
                <a:cs typeface="Courier New" pitchFamily="49" charset="0"/>
              </a:rPr>
              <a:t>/</a:t>
            </a:r>
            <a:r>
              <a:rPr lang="fr-FR" sz="2000" b="1" dirty="0" err="1" smtClean="0">
                <a:solidFill>
                  <a:srgbClr val="002060"/>
                </a:solidFill>
                <a:cs typeface="Courier New" pitchFamily="49" charset="0"/>
              </a:rPr>
              <a:t>etc</a:t>
            </a:r>
            <a:r>
              <a:rPr lang="fr-FR" sz="2000" b="1" dirty="0" smtClean="0">
                <a:solidFill>
                  <a:srgbClr val="002060"/>
                </a:solidFill>
                <a:cs typeface="Courier New" pitchFamily="49" charset="0"/>
              </a:rPr>
              <a:t>/</a:t>
            </a:r>
            <a:r>
              <a:rPr lang="fr-FR" sz="2000" b="1" dirty="0" err="1" smtClean="0">
                <a:solidFill>
                  <a:srgbClr val="002060"/>
                </a:solidFill>
                <a:cs typeface="Courier New" pitchFamily="49" charset="0"/>
              </a:rPr>
              <a:t>rcS.d</a:t>
            </a:r>
            <a:r>
              <a:rPr lang="fr-FR" sz="2000" b="1" dirty="0" smtClean="0">
                <a:solidFill>
                  <a:srgbClr val="002060"/>
                </a:solidFill>
                <a:cs typeface="Courier New" pitchFamily="49" charset="0"/>
              </a:rPr>
              <a:t>/S* </a:t>
            </a:r>
            <a:r>
              <a:rPr lang="fr-FR" sz="2000" dirty="0" smtClean="0">
                <a:solidFill>
                  <a:srgbClr val="002060"/>
                </a:solidFill>
                <a:cs typeface="Courier New" pitchFamily="49" charset="0"/>
              </a:rPr>
              <a:t>dans l'ordre.</a:t>
            </a:r>
            <a:endParaRPr lang="fr-FR" b="1" dirty="0" smtClean="0">
              <a:solidFill>
                <a:srgbClr val="002060"/>
              </a:solidFill>
            </a:endParaRPr>
          </a:p>
        </p:txBody>
      </p:sp>
      <p:pic>
        <p:nvPicPr>
          <p:cNvPr id="75778" name="Picture 2"/>
          <p:cNvPicPr>
            <a:picLocks noChangeAspect="1" noChangeArrowheads="1"/>
          </p:cNvPicPr>
          <p:nvPr/>
        </p:nvPicPr>
        <p:blipFill>
          <a:blip r:embed="rId2" cstate="print"/>
          <a:srcRect/>
          <a:stretch>
            <a:fillRect/>
          </a:stretch>
        </p:blipFill>
        <p:spPr bwMode="auto">
          <a:xfrm>
            <a:off x="5033939" y="2564905"/>
            <a:ext cx="4016596" cy="3528391"/>
          </a:xfrm>
          <a:prstGeom prst="rect">
            <a:avLst/>
          </a:prstGeom>
          <a:noFill/>
          <a:ln w="9525">
            <a:noFill/>
            <a:miter lim="800000"/>
            <a:headEnd/>
            <a:tailEnd/>
          </a:ln>
        </p:spPr>
      </p:pic>
      <p:pic>
        <p:nvPicPr>
          <p:cNvPr id="75779" name="Picture 3"/>
          <p:cNvPicPr>
            <a:picLocks noChangeAspect="1" noChangeArrowheads="1"/>
          </p:cNvPicPr>
          <p:nvPr/>
        </p:nvPicPr>
        <p:blipFill>
          <a:blip r:embed="rId3" cstate="print"/>
          <a:srcRect/>
          <a:stretch>
            <a:fillRect/>
          </a:stretch>
        </p:blipFill>
        <p:spPr bwMode="auto">
          <a:xfrm>
            <a:off x="1115616" y="3717032"/>
            <a:ext cx="3041082" cy="1089721"/>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Linux et le temps réel</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 name="Espace réservé du contenu 2"/>
          <p:cNvSpPr txBox="1">
            <a:spLocks/>
          </p:cNvSpPr>
          <p:nvPr/>
        </p:nvSpPr>
        <p:spPr>
          <a:xfrm>
            <a:off x="179388" y="1052736"/>
            <a:ext cx="8964612" cy="4752528"/>
          </a:xfrm>
          <a:prstGeom prst="rect">
            <a:avLst/>
          </a:prstGeom>
        </p:spPr>
        <p:txBody>
          <a:bodyPr vert="horz" lIns="91440" tIns="45720" rIns="91440" bIns="45720" rtlCol="0">
            <a:noAutofit/>
          </a:bodyPr>
          <a:lstStyle/>
          <a:p>
            <a:pPr marL="360363" lvl="0" indent="-360363">
              <a:spcBef>
                <a:spcPct val="20000"/>
              </a:spcBef>
              <a:buFont typeface="Arial" pitchFamily="34" charset="0"/>
              <a:buChar char="•"/>
            </a:pPr>
            <a:r>
              <a:rPr lang="fr-FR" sz="2400" b="1" dirty="0" smtClean="0">
                <a:solidFill>
                  <a:srgbClr val="002060"/>
                </a:solidFill>
              </a:rPr>
              <a:t>Temps réel souple (soft </a:t>
            </a:r>
            <a:r>
              <a:rPr lang="fr-FR" sz="2400" b="1" dirty="0" err="1" smtClean="0">
                <a:solidFill>
                  <a:srgbClr val="002060"/>
                </a:solidFill>
              </a:rPr>
              <a:t>realtime</a:t>
            </a:r>
            <a:r>
              <a:rPr lang="fr-FR" sz="2400" b="1" dirty="0" smtClean="0">
                <a:solidFill>
                  <a:srgbClr val="002060"/>
                </a:solidFill>
              </a:rPr>
              <a:t>)</a:t>
            </a:r>
          </a:p>
          <a:p>
            <a:pPr marL="719138" lvl="0" indent="-360363">
              <a:spcBef>
                <a:spcPct val="20000"/>
              </a:spcBef>
              <a:buFont typeface="Arial" pitchFamily="34" charset="0"/>
              <a:buChar char="•"/>
            </a:pPr>
            <a:r>
              <a:rPr lang="fr-FR" sz="2400" dirty="0" smtClean="0">
                <a:solidFill>
                  <a:srgbClr val="002060"/>
                </a:solidFill>
              </a:rPr>
              <a:t>Contraintes temporelles en millisecondes</a:t>
            </a:r>
          </a:p>
          <a:p>
            <a:pPr marL="719138" indent="-360363">
              <a:spcBef>
                <a:spcPct val="20000"/>
              </a:spcBef>
              <a:buFont typeface="Arial" pitchFamily="34" charset="0"/>
              <a:buChar char="•"/>
            </a:pPr>
            <a:r>
              <a:rPr lang="fr-FR" sz="2400" dirty="0" smtClean="0">
                <a:solidFill>
                  <a:srgbClr val="002060"/>
                </a:solidFill>
              </a:rPr>
              <a:t>Comportement moyen, pas de garantie (best effort)</a:t>
            </a:r>
          </a:p>
          <a:p>
            <a:pPr marL="719138" indent="-360363">
              <a:spcBef>
                <a:spcPct val="20000"/>
              </a:spcBef>
              <a:buFont typeface="Arial" pitchFamily="34" charset="0"/>
              <a:buChar char="•"/>
            </a:pPr>
            <a:r>
              <a:rPr lang="fr-FR" sz="2400" dirty="0" smtClean="0">
                <a:solidFill>
                  <a:srgbClr val="002060"/>
                </a:solidFill>
              </a:rPr>
              <a:t>Système d’ordonnancement performant : CFS (</a:t>
            </a:r>
            <a:r>
              <a:rPr lang="fr-FR" sz="2400" dirty="0" err="1" smtClean="0">
                <a:solidFill>
                  <a:srgbClr val="002060"/>
                </a:solidFill>
              </a:rPr>
              <a:t>Completely</a:t>
            </a:r>
            <a:r>
              <a:rPr lang="fr-FR" sz="2400" dirty="0" smtClean="0">
                <a:solidFill>
                  <a:srgbClr val="002060"/>
                </a:solidFill>
              </a:rPr>
              <a:t> </a:t>
            </a:r>
            <a:r>
              <a:rPr lang="fr-FR" sz="2400" dirty="0" err="1" smtClean="0">
                <a:solidFill>
                  <a:srgbClr val="002060"/>
                </a:solidFill>
              </a:rPr>
              <a:t>Fair</a:t>
            </a:r>
            <a:r>
              <a:rPr lang="fr-FR" sz="2400" dirty="0" smtClean="0">
                <a:solidFill>
                  <a:srgbClr val="002060"/>
                </a:solidFill>
              </a:rPr>
              <a:t> </a:t>
            </a:r>
            <a:r>
              <a:rPr lang="fr-FR" sz="2400" dirty="0" err="1" smtClean="0">
                <a:solidFill>
                  <a:srgbClr val="002060"/>
                </a:solidFill>
              </a:rPr>
              <a:t>Scheduler</a:t>
            </a:r>
            <a:r>
              <a:rPr lang="fr-FR" sz="2400" dirty="0" smtClean="0">
                <a:solidFill>
                  <a:srgbClr val="002060"/>
                </a:solidFill>
              </a:rPr>
              <a:t>) depuis la version 2.6.23</a:t>
            </a:r>
          </a:p>
          <a:p>
            <a:pPr marL="1349375" lvl="0" indent="-360363">
              <a:spcBef>
                <a:spcPct val="20000"/>
              </a:spcBef>
            </a:pPr>
            <a:r>
              <a:rPr lang="fr-FR" sz="2400" b="1" dirty="0" smtClean="0">
                <a:solidFill>
                  <a:srgbClr val="002060"/>
                </a:solidFill>
              </a:rPr>
              <a:t>→ Linux </a:t>
            </a:r>
            <a:r>
              <a:rPr lang="fr-FR" sz="2400" b="1" dirty="0" err="1" smtClean="0">
                <a:solidFill>
                  <a:srgbClr val="002060"/>
                </a:solidFill>
              </a:rPr>
              <a:t>vanilla</a:t>
            </a:r>
            <a:endParaRPr lang="fr-FR" sz="2400" b="1" dirty="0" smtClean="0">
              <a:solidFill>
                <a:srgbClr val="002060"/>
              </a:solidFill>
            </a:endParaRPr>
          </a:p>
          <a:p>
            <a:pPr marL="1349375" lvl="0" indent="-360363">
              <a:spcBef>
                <a:spcPct val="20000"/>
              </a:spcBef>
            </a:pPr>
            <a:endParaRPr lang="fr-FR" sz="2400" b="1" dirty="0" smtClean="0">
              <a:solidFill>
                <a:srgbClr val="002060"/>
              </a:solidFill>
            </a:endParaRPr>
          </a:p>
          <a:p>
            <a:pPr marL="719138" lvl="0" indent="-360363">
              <a:spcBef>
                <a:spcPct val="20000"/>
              </a:spcBef>
              <a:buFont typeface="Arial" pitchFamily="34" charset="0"/>
              <a:buChar char="•"/>
            </a:pPr>
            <a:r>
              <a:rPr lang="fr-FR" sz="2400" dirty="0" smtClean="0">
                <a:solidFill>
                  <a:srgbClr val="002060"/>
                </a:solidFill>
              </a:rPr>
              <a:t>Contraintes temporelles en centaines de microsecondes</a:t>
            </a:r>
          </a:p>
          <a:p>
            <a:pPr marL="719138" lvl="0" indent="-360363">
              <a:spcBef>
                <a:spcPct val="20000"/>
              </a:spcBef>
              <a:buFont typeface="Arial" pitchFamily="34" charset="0"/>
              <a:buChar char="•"/>
            </a:pPr>
            <a:r>
              <a:rPr lang="fr-FR" sz="2400" dirty="0" smtClean="0">
                <a:solidFill>
                  <a:srgbClr val="002060"/>
                </a:solidFill>
              </a:rPr>
              <a:t>Comportement prévu pour gérer les pires circonstances (</a:t>
            </a:r>
            <a:r>
              <a:rPr lang="fr-FR" sz="2400" dirty="0" err="1" smtClean="0">
                <a:solidFill>
                  <a:srgbClr val="002060"/>
                </a:solidFill>
              </a:rPr>
              <a:t>worst</a:t>
            </a:r>
            <a:r>
              <a:rPr lang="fr-FR" sz="2400" dirty="0" smtClean="0">
                <a:solidFill>
                  <a:srgbClr val="002060"/>
                </a:solidFill>
              </a:rPr>
              <a:t> cases)</a:t>
            </a:r>
          </a:p>
          <a:p>
            <a:pPr marL="1349375" lvl="0" indent="-360363">
              <a:spcBef>
                <a:spcPct val="20000"/>
              </a:spcBef>
            </a:pPr>
            <a:r>
              <a:rPr lang="fr-FR" sz="2400" b="1" dirty="0" smtClean="0">
                <a:solidFill>
                  <a:srgbClr val="002060"/>
                </a:solidFill>
              </a:rPr>
              <a:t>→ Linux avec patch PREEMPT_RT (Ingo Molnar)</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Linux et le temps réel</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3" name="Espace réservé du contenu 2"/>
          <p:cNvSpPr txBox="1">
            <a:spLocks/>
          </p:cNvSpPr>
          <p:nvPr/>
        </p:nvSpPr>
        <p:spPr>
          <a:xfrm>
            <a:off x="179388" y="980728"/>
            <a:ext cx="8964612" cy="5400600"/>
          </a:xfrm>
          <a:prstGeom prst="rect">
            <a:avLst/>
          </a:prstGeom>
        </p:spPr>
        <p:txBody>
          <a:bodyPr vert="horz" lIns="91440" tIns="45720" rIns="91440" bIns="45720" rtlCol="0">
            <a:noAutofit/>
          </a:bodyPr>
          <a:lstStyle/>
          <a:p>
            <a:pPr marL="360363" lvl="0" indent="-360363">
              <a:spcBef>
                <a:spcPct val="20000"/>
              </a:spcBef>
              <a:buFont typeface="Arial" pitchFamily="34" charset="0"/>
              <a:buChar char="•"/>
            </a:pPr>
            <a:r>
              <a:rPr lang="fr-FR" sz="2400" b="1" dirty="0" smtClean="0">
                <a:solidFill>
                  <a:srgbClr val="002060"/>
                </a:solidFill>
              </a:rPr>
              <a:t>Temps réel strict (hard </a:t>
            </a:r>
            <a:r>
              <a:rPr lang="fr-FR" sz="2400" b="1" dirty="0" err="1" smtClean="0">
                <a:solidFill>
                  <a:srgbClr val="002060"/>
                </a:solidFill>
              </a:rPr>
              <a:t>realtime</a:t>
            </a:r>
            <a:r>
              <a:rPr lang="fr-FR" sz="2400" b="1" dirty="0" smtClean="0">
                <a:solidFill>
                  <a:srgbClr val="002060"/>
                </a:solidFill>
              </a:rPr>
              <a:t>)</a:t>
            </a:r>
          </a:p>
          <a:p>
            <a:pPr marL="719138" lvl="0" indent="-360363">
              <a:spcBef>
                <a:spcPct val="20000"/>
              </a:spcBef>
              <a:buFont typeface="Arial" pitchFamily="34" charset="0"/>
              <a:buChar char="•"/>
            </a:pPr>
            <a:r>
              <a:rPr lang="fr-FR" sz="2400" b="1" dirty="0" smtClean="0">
                <a:solidFill>
                  <a:srgbClr val="002060"/>
                </a:solidFill>
              </a:rPr>
              <a:t>Non-</a:t>
            </a:r>
            <a:r>
              <a:rPr lang="fr-FR" sz="2400" b="1" dirty="0" err="1" smtClean="0">
                <a:solidFill>
                  <a:srgbClr val="002060"/>
                </a:solidFill>
              </a:rPr>
              <a:t>certifiable</a:t>
            </a:r>
            <a:endParaRPr lang="fr-FR" sz="2400" b="1" dirty="0" smtClean="0">
              <a:solidFill>
                <a:srgbClr val="002060"/>
              </a:solidFill>
            </a:endParaRPr>
          </a:p>
          <a:p>
            <a:pPr marL="719138" lvl="0" indent="-360363">
              <a:spcBef>
                <a:spcPct val="20000"/>
              </a:spcBef>
              <a:buFont typeface="Arial" pitchFamily="34" charset="0"/>
              <a:buChar char="•"/>
            </a:pPr>
            <a:r>
              <a:rPr lang="fr-FR" sz="2400" dirty="0" smtClean="0">
                <a:solidFill>
                  <a:srgbClr val="002060"/>
                </a:solidFill>
              </a:rPr>
              <a:t>Contraintes temporelles en dizaines de microsecondes</a:t>
            </a:r>
          </a:p>
          <a:p>
            <a:pPr marL="719138" lvl="0" indent="-360363">
              <a:spcBef>
                <a:spcPct val="20000"/>
              </a:spcBef>
              <a:buFont typeface="Arial" pitchFamily="34" charset="0"/>
              <a:buChar char="•"/>
            </a:pPr>
            <a:r>
              <a:rPr lang="fr-FR" sz="2400" dirty="0" smtClean="0">
                <a:solidFill>
                  <a:srgbClr val="002060"/>
                </a:solidFill>
              </a:rPr>
              <a:t>Comportement dans le pire des cas vérifiable en pratique mais pas prouvable à cause des millions de lignes de code du noyau Linux sous-jacent.</a:t>
            </a:r>
          </a:p>
          <a:p>
            <a:pPr marL="1528763" lvl="0" indent="-360363">
              <a:spcBef>
                <a:spcPct val="20000"/>
              </a:spcBef>
            </a:pPr>
            <a:r>
              <a:rPr lang="fr-FR" sz="2400" b="1" dirty="0" smtClean="0">
                <a:solidFill>
                  <a:srgbClr val="002060"/>
                </a:solidFill>
              </a:rPr>
              <a:t>→ Linux avec extension </a:t>
            </a:r>
            <a:r>
              <a:rPr lang="fr-FR" sz="2400" b="1" dirty="0" err="1" smtClean="0">
                <a:solidFill>
                  <a:srgbClr val="002060"/>
                </a:solidFill>
              </a:rPr>
              <a:t>Xenomai</a:t>
            </a:r>
            <a:r>
              <a:rPr lang="fr-FR" sz="2400" b="1" dirty="0" smtClean="0">
                <a:solidFill>
                  <a:srgbClr val="002060"/>
                </a:solidFill>
              </a:rPr>
              <a:t> / </a:t>
            </a:r>
            <a:r>
              <a:rPr lang="fr-FR" sz="2400" b="1" dirty="0" err="1" smtClean="0">
                <a:solidFill>
                  <a:srgbClr val="002060"/>
                </a:solidFill>
              </a:rPr>
              <a:t>Adeos</a:t>
            </a:r>
            <a:endParaRPr lang="fr-FR" sz="2400" b="1" dirty="0" smtClean="0">
              <a:solidFill>
                <a:srgbClr val="002060"/>
              </a:solidFill>
            </a:endParaRPr>
          </a:p>
          <a:p>
            <a:pPr marL="719138" lvl="0" indent="-360363">
              <a:spcBef>
                <a:spcPct val="20000"/>
              </a:spcBef>
              <a:buFont typeface="Arial" pitchFamily="34" charset="0"/>
              <a:buChar char="•"/>
            </a:pPr>
            <a:r>
              <a:rPr lang="fr-FR" sz="2400" b="1" dirty="0" err="1" smtClean="0">
                <a:solidFill>
                  <a:srgbClr val="002060"/>
                </a:solidFill>
              </a:rPr>
              <a:t>Certifiables</a:t>
            </a:r>
            <a:endParaRPr lang="fr-FR" sz="2400" b="1" dirty="0" smtClean="0">
              <a:solidFill>
                <a:srgbClr val="002060"/>
              </a:solidFill>
            </a:endParaRPr>
          </a:p>
          <a:p>
            <a:pPr marL="719138" lvl="0" indent="-360363">
              <a:spcBef>
                <a:spcPct val="20000"/>
              </a:spcBef>
              <a:buFont typeface="Arial" pitchFamily="34" charset="0"/>
              <a:buChar char="•"/>
            </a:pPr>
            <a:r>
              <a:rPr lang="fr-FR" sz="2400" dirty="0" smtClean="0">
                <a:solidFill>
                  <a:srgbClr val="002060"/>
                </a:solidFill>
              </a:rPr>
              <a:t>Contraintes temporelles en microsecondes</a:t>
            </a:r>
          </a:p>
          <a:p>
            <a:pPr marL="719138" lvl="0" indent="-360363">
              <a:spcBef>
                <a:spcPct val="20000"/>
              </a:spcBef>
              <a:buFont typeface="Arial" pitchFamily="34" charset="0"/>
              <a:buChar char="•"/>
            </a:pPr>
            <a:r>
              <a:rPr lang="fr-FR" sz="2400" dirty="0" smtClean="0">
                <a:solidFill>
                  <a:srgbClr val="002060"/>
                </a:solidFill>
              </a:rPr>
              <a:t>Comportement vérifiable (code minimal)</a:t>
            </a:r>
          </a:p>
          <a:p>
            <a:pPr marL="1528763" lvl="0" indent="-360363">
              <a:spcBef>
                <a:spcPct val="20000"/>
              </a:spcBef>
            </a:pPr>
            <a:r>
              <a:rPr lang="fr-FR" sz="2400" b="1" dirty="0" smtClean="0">
                <a:solidFill>
                  <a:srgbClr val="002060"/>
                </a:solidFill>
              </a:rPr>
              <a:t>→ RTEMS </a:t>
            </a:r>
            <a:r>
              <a:rPr lang="en-US" sz="1600" dirty="0" smtClean="0">
                <a:solidFill>
                  <a:srgbClr val="002060"/>
                </a:solidFill>
              </a:rPr>
              <a:t>(Real-Time Executive for Multiprocessor Systems)</a:t>
            </a:r>
            <a:endParaRPr lang="fr-FR" sz="2400" b="1" dirty="0" smtClean="0">
              <a:solidFill>
                <a:srgbClr val="002060"/>
              </a:solidFill>
            </a:endParaRPr>
          </a:p>
          <a:p>
            <a:pPr marL="1528763" lvl="0" indent="-360363">
              <a:spcBef>
                <a:spcPct val="20000"/>
              </a:spcBef>
            </a:pPr>
            <a:r>
              <a:rPr lang="fr-FR" sz="2400" b="1" dirty="0" smtClean="0">
                <a:solidFill>
                  <a:srgbClr val="002060"/>
                </a:solidFill>
              </a:rPr>
              <a:t>→ </a:t>
            </a:r>
            <a:r>
              <a:rPr lang="fr-FR" sz="2400" b="1" dirty="0" err="1" smtClean="0">
                <a:solidFill>
                  <a:srgbClr val="002060"/>
                </a:solidFill>
              </a:rPr>
              <a:t>FreeRTOS</a:t>
            </a:r>
            <a:endParaRPr lang="fr-FR" sz="2400" b="1" dirty="0" smtClean="0">
              <a:solidFill>
                <a:srgbClr val="002060"/>
              </a:solidFill>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Les principaux systèmes d’exploitation dans l’embarqué – Non linux </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15" name="Rectangle 14"/>
          <p:cNvSpPr/>
          <p:nvPr/>
        </p:nvSpPr>
        <p:spPr>
          <a:xfrm>
            <a:off x="323528" y="980728"/>
            <a:ext cx="8640960" cy="5324535"/>
          </a:xfrm>
          <a:prstGeom prst="rect">
            <a:avLst/>
          </a:prstGeom>
        </p:spPr>
        <p:txBody>
          <a:bodyPr wrap="square">
            <a:spAutoFit/>
          </a:bodyPr>
          <a:lstStyle/>
          <a:p>
            <a:r>
              <a:rPr lang="fr-FR" sz="2000" b="1" dirty="0" err="1" smtClean="0">
                <a:solidFill>
                  <a:srgbClr val="002060"/>
                </a:solidFill>
              </a:rPr>
              <a:t>VxWorks</a:t>
            </a:r>
            <a:endParaRPr lang="fr-FR" sz="2000" b="1" dirty="0" smtClean="0">
              <a:solidFill>
                <a:srgbClr val="002060"/>
              </a:solidFill>
            </a:endParaRPr>
          </a:p>
          <a:p>
            <a:pPr marL="539750" indent="-269875">
              <a:buFont typeface="Arial" pitchFamily="34" charset="0"/>
              <a:buChar char="•"/>
            </a:pPr>
            <a:r>
              <a:rPr lang="fr-FR" sz="2000" dirty="0" smtClean="0">
                <a:solidFill>
                  <a:srgbClr val="002060"/>
                </a:solidFill>
              </a:rPr>
              <a:t>Noyau temps réel le + utilisé dans l’industrie</a:t>
            </a:r>
          </a:p>
          <a:p>
            <a:pPr marL="539750" indent="-269875">
              <a:buFont typeface="Arial" pitchFamily="34" charset="0"/>
              <a:buChar char="•"/>
            </a:pPr>
            <a:r>
              <a:rPr lang="fr-FR" sz="2000" dirty="0" smtClean="0">
                <a:solidFill>
                  <a:srgbClr val="002060"/>
                </a:solidFill>
              </a:rPr>
              <a:t>Développé par Wind River</a:t>
            </a:r>
          </a:p>
          <a:p>
            <a:pPr marL="539750" indent="-269875">
              <a:buFont typeface="Arial" pitchFamily="34" charset="0"/>
              <a:buChar char="•"/>
            </a:pPr>
            <a:r>
              <a:rPr lang="fr-FR" sz="2000" dirty="0" smtClean="0">
                <a:solidFill>
                  <a:srgbClr val="002060"/>
                </a:solidFill>
              </a:rPr>
              <a:t>Support en natif de TCP/IP et interface Posix</a:t>
            </a:r>
          </a:p>
          <a:p>
            <a:pPr marL="539750" indent="-269875">
              <a:buFont typeface="Arial" pitchFamily="34" charset="0"/>
              <a:buChar char="•"/>
            </a:pPr>
            <a:r>
              <a:rPr lang="fr-FR" sz="2000" dirty="0" smtClean="0">
                <a:solidFill>
                  <a:srgbClr val="002060"/>
                </a:solidFill>
              </a:rPr>
              <a:t>Très utilisé par les systèmes embarqués contraints</a:t>
            </a:r>
          </a:p>
          <a:p>
            <a:pPr marL="539750" indent="-269875">
              <a:buFont typeface="Arial" pitchFamily="34" charset="0"/>
              <a:buChar char="•"/>
            </a:pPr>
            <a:r>
              <a:rPr lang="fr-FR" sz="2000" dirty="0" smtClean="0">
                <a:solidFill>
                  <a:srgbClr val="002060"/>
                </a:solidFill>
              </a:rPr>
              <a:t>Peu répandu dans les systèmes grand public (peu adapté au multimédia)</a:t>
            </a:r>
          </a:p>
          <a:p>
            <a:pPr marL="539750" indent="-269875">
              <a:buFont typeface="Arial" pitchFamily="34" charset="0"/>
              <a:buChar char="•"/>
            </a:pPr>
            <a:r>
              <a:rPr lang="fr-FR" sz="2000" dirty="0" smtClean="0">
                <a:solidFill>
                  <a:srgbClr val="002060"/>
                </a:solidFill>
              </a:rPr>
              <a:t>Virage vers le logiciel libre : Wind River Linux</a:t>
            </a:r>
          </a:p>
          <a:p>
            <a:pPr marL="539750" indent="-269875">
              <a:buFont typeface="Arial" pitchFamily="34" charset="0"/>
              <a:buChar char="•"/>
            </a:pPr>
            <a:endParaRPr lang="fr-FR" sz="2000" dirty="0" smtClean="0">
              <a:solidFill>
                <a:srgbClr val="002060"/>
              </a:solidFill>
            </a:endParaRPr>
          </a:p>
          <a:p>
            <a:r>
              <a:rPr lang="fr-FR" sz="2000" b="1" dirty="0" smtClean="0">
                <a:solidFill>
                  <a:srgbClr val="002060"/>
                </a:solidFill>
              </a:rPr>
              <a:t>QNX</a:t>
            </a:r>
          </a:p>
          <a:p>
            <a:pPr marL="539750" indent="-269875">
              <a:buFont typeface="Arial" pitchFamily="34" charset="0"/>
              <a:buChar char="•"/>
            </a:pPr>
            <a:r>
              <a:rPr lang="fr-FR" sz="2000" dirty="0" smtClean="0">
                <a:solidFill>
                  <a:srgbClr val="002060"/>
                </a:solidFill>
              </a:rPr>
              <a:t>Développé par QNX Software</a:t>
            </a:r>
          </a:p>
          <a:p>
            <a:pPr marL="539750" indent="-269875">
              <a:buFont typeface="Arial" pitchFamily="34" charset="0"/>
              <a:buChar char="•"/>
            </a:pPr>
            <a:r>
              <a:rPr lang="fr-FR" sz="2000" dirty="0" smtClean="0">
                <a:solidFill>
                  <a:srgbClr val="002060"/>
                </a:solidFill>
              </a:rPr>
              <a:t>Noyau temps réel de type Unix, conforme à Posix</a:t>
            </a:r>
          </a:p>
          <a:p>
            <a:pPr marL="539750" indent="-269875">
              <a:buFont typeface="Arial" pitchFamily="34" charset="0"/>
              <a:buChar char="•"/>
            </a:pPr>
            <a:r>
              <a:rPr lang="fr-FR" sz="2000" dirty="0" smtClean="0">
                <a:solidFill>
                  <a:srgbClr val="002060"/>
                </a:solidFill>
              </a:rPr>
              <a:t>Intègre l’environnement graphique Photon (proche de X </a:t>
            </a:r>
            <a:r>
              <a:rPr lang="fr-FR" sz="2000" dirty="0" err="1" smtClean="0">
                <a:solidFill>
                  <a:srgbClr val="002060"/>
                </a:solidFill>
              </a:rPr>
              <a:t>Window</a:t>
            </a:r>
            <a:r>
              <a:rPr lang="fr-FR" sz="2000" dirty="0" smtClean="0">
                <a:solidFill>
                  <a:srgbClr val="002060"/>
                </a:solidFill>
              </a:rPr>
              <a:t> System)</a:t>
            </a:r>
          </a:p>
          <a:p>
            <a:pPr marL="539750" indent="-269875">
              <a:buFont typeface="Arial" pitchFamily="34" charset="0"/>
              <a:buChar char="•"/>
            </a:pPr>
            <a:r>
              <a:rPr lang="fr-FR" sz="2000" dirty="0" smtClean="0">
                <a:solidFill>
                  <a:srgbClr val="002060"/>
                </a:solidFill>
              </a:rPr>
              <a:t>Mise à disposition de la majorité des outils GNU</a:t>
            </a:r>
          </a:p>
          <a:p>
            <a:pPr marL="539750" indent="-269875">
              <a:buFont typeface="Arial" pitchFamily="34" charset="0"/>
              <a:buChar char="•"/>
            </a:pPr>
            <a:r>
              <a:rPr lang="fr-FR" sz="2000" dirty="0" smtClean="0">
                <a:solidFill>
                  <a:srgbClr val="002060"/>
                </a:solidFill>
              </a:rPr>
              <a:t>Peut être utilisé gratuitement pour des applications non commerciales et l’éducation</a:t>
            </a:r>
          </a:p>
          <a:p>
            <a:pPr marL="539750" indent="-269875">
              <a:buFont typeface="Arial" pitchFamily="34" charset="0"/>
              <a:buChar char="•"/>
            </a:pPr>
            <a:r>
              <a:rPr lang="fr-FR" sz="2000" dirty="0" smtClean="0">
                <a:solidFill>
                  <a:srgbClr val="002060"/>
                </a:solidFill>
              </a:rPr>
              <a:t>Très faible empreinte mémoire</a:t>
            </a:r>
          </a:p>
          <a:p>
            <a:endParaRPr lang="fr-FR" sz="2000" dirty="0">
              <a:solidFill>
                <a:srgbClr val="002060"/>
              </a:solidFill>
            </a:endParaRPr>
          </a:p>
        </p:txBody>
      </p:sp>
      <p:pic>
        <p:nvPicPr>
          <p:cNvPr id="79876" name="Picture 4" descr="vxworks"/>
          <p:cNvPicPr>
            <a:picLocks noChangeAspect="1" noChangeArrowheads="1"/>
          </p:cNvPicPr>
          <p:nvPr/>
        </p:nvPicPr>
        <p:blipFill>
          <a:blip r:embed="rId3" cstate="print"/>
          <a:srcRect/>
          <a:stretch>
            <a:fillRect/>
          </a:stretch>
        </p:blipFill>
        <p:spPr bwMode="auto">
          <a:xfrm>
            <a:off x="6444208" y="980728"/>
            <a:ext cx="2381250" cy="1504951"/>
          </a:xfrm>
          <a:prstGeom prst="rect">
            <a:avLst/>
          </a:prstGeom>
          <a:noFill/>
        </p:spPr>
      </p:pic>
      <p:pic>
        <p:nvPicPr>
          <p:cNvPr id="79878" name="Picture 6" descr="http://www.blackberry-france.com/wp-content/uploads/2014/02/Ford-QNX.jpg"/>
          <p:cNvPicPr>
            <a:picLocks noChangeAspect="1" noChangeArrowheads="1"/>
          </p:cNvPicPr>
          <p:nvPr/>
        </p:nvPicPr>
        <p:blipFill>
          <a:blip r:embed="rId4" cstate="print"/>
          <a:srcRect/>
          <a:stretch>
            <a:fillRect/>
          </a:stretch>
        </p:blipFill>
        <p:spPr bwMode="auto">
          <a:xfrm>
            <a:off x="6156176" y="5267613"/>
            <a:ext cx="2088232" cy="1257731"/>
          </a:xfrm>
          <a:prstGeom prst="rect">
            <a:avLst/>
          </a:prstGeom>
          <a:noFill/>
        </p:spPr>
      </p:pic>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6804248" y="3645024"/>
            <a:ext cx="1579251" cy="889645"/>
          </a:xfrm>
          <a:prstGeom prst="rect">
            <a:avLst/>
          </a:prstGeom>
          <a:noFill/>
          <a:ln w="9525">
            <a:noFill/>
            <a:miter lim="800000"/>
            <a:headEnd/>
            <a:tailEnd/>
          </a:ln>
        </p:spPr>
      </p:pic>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Les principaux systèmes d’exploitation dans l’embarqué – Non linux </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15" name="Rectangle 14"/>
          <p:cNvSpPr/>
          <p:nvPr/>
        </p:nvSpPr>
        <p:spPr>
          <a:xfrm>
            <a:off x="323528" y="980728"/>
            <a:ext cx="8640960" cy="5016758"/>
          </a:xfrm>
          <a:prstGeom prst="rect">
            <a:avLst/>
          </a:prstGeom>
        </p:spPr>
        <p:txBody>
          <a:bodyPr wrap="square">
            <a:spAutoFit/>
          </a:bodyPr>
          <a:lstStyle/>
          <a:p>
            <a:r>
              <a:rPr lang="fr-FR" sz="2000" b="1" dirty="0" smtClean="0">
                <a:solidFill>
                  <a:srgbClr val="002060"/>
                </a:solidFill>
              </a:rPr>
              <a:t>µC/OS et µC/OS II</a:t>
            </a:r>
          </a:p>
          <a:p>
            <a:pPr marL="539750" indent="-269875">
              <a:buFont typeface="Arial" pitchFamily="34" charset="0"/>
              <a:buChar char="•"/>
            </a:pPr>
            <a:r>
              <a:rPr lang="fr-FR" sz="2000" dirty="0" smtClean="0">
                <a:solidFill>
                  <a:srgbClr val="002060"/>
                </a:solidFill>
              </a:rPr>
              <a:t>Destiné à des environnements de très petite taille comme des microcontrôleurs</a:t>
            </a:r>
          </a:p>
          <a:p>
            <a:pPr marL="539750" indent="-269875">
              <a:buFont typeface="Arial" pitchFamily="34" charset="0"/>
              <a:buChar char="•"/>
            </a:pPr>
            <a:r>
              <a:rPr lang="fr-FR" sz="2000" dirty="0" smtClean="0">
                <a:solidFill>
                  <a:srgbClr val="002060"/>
                </a:solidFill>
              </a:rPr>
              <a:t>Disponible sur un grand nombre de processeurs</a:t>
            </a:r>
          </a:p>
          <a:p>
            <a:pPr marL="539750" indent="-269875">
              <a:buFont typeface="Arial" pitchFamily="34" charset="0"/>
              <a:buChar char="•"/>
            </a:pPr>
            <a:r>
              <a:rPr lang="fr-FR" sz="2000" dirty="0" smtClean="0">
                <a:solidFill>
                  <a:srgbClr val="002060"/>
                </a:solidFill>
              </a:rPr>
              <a:t>Utilisable gratuitement pour l’enseignement</a:t>
            </a:r>
          </a:p>
          <a:p>
            <a:endParaRPr lang="fr-FR" sz="2000" dirty="0" smtClean="0">
              <a:solidFill>
                <a:srgbClr val="002060"/>
              </a:solidFill>
            </a:endParaRPr>
          </a:p>
          <a:p>
            <a:r>
              <a:rPr lang="fr-FR" sz="2000" b="1" dirty="0" smtClean="0">
                <a:solidFill>
                  <a:srgbClr val="002060"/>
                </a:solidFill>
              </a:rPr>
              <a:t>Windows</a:t>
            </a:r>
          </a:p>
          <a:p>
            <a:pPr marL="539750" indent="-269875">
              <a:buFont typeface="Arial" pitchFamily="34" charset="0"/>
              <a:buChar char="•"/>
            </a:pPr>
            <a:r>
              <a:rPr lang="fr-FR" sz="2000" dirty="0" smtClean="0">
                <a:solidFill>
                  <a:srgbClr val="002060"/>
                </a:solidFill>
              </a:rPr>
              <a:t>Plusieurs versions compactes développées par Microsoft</a:t>
            </a:r>
          </a:p>
          <a:p>
            <a:pPr marL="539750" indent="-269875">
              <a:buFont typeface="Arial" pitchFamily="34" charset="0"/>
              <a:buChar char="•"/>
            </a:pPr>
            <a:r>
              <a:rPr lang="fr-FR" sz="2000" dirty="0" smtClean="0">
                <a:solidFill>
                  <a:srgbClr val="002060"/>
                </a:solidFill>
              </a:rPr>
              <a:t>Windows CE très utilisé dans des équipement (ex : navigateurs GPS)</a:t>
            </a:r>
          </a:p>
          <a:p>
            <a:pPr marL="539750" indent="-269875">
              <a:buFont typeface="Arial" pitchFamily="34" charset="0"/>
              <a:buChar char="•"/>
            </a:pPr>
            <a:r>
              <a:rPr lang="fr-FR" sz="2000" dirty="0" smtClean="0">
                <a:solidFill>
                  <a:srgbClr val="002060"/>
                </a:solidFill>
              </a:rPr>
              <a:t>Windows Phone pour la téléphone mobile</a:t>
            </a:r>
          </a:p>
          <a:p>
            <a:endParaRPr lang="fr-FR" sz="2000" dirty="0" smtClean="0">
              <a:solidFill>
                <a:srgbClr val="002060"/>
              </a:solidFill>
            </a:endParaRPr>
          </a:p>
          <a:p>
            <a:r>
              <a:rPr lang="fr-FR" sz="2000" b="1" dirty="0" err="1" smtClean="0">
                <a:solidFill>
                  <a:srgbClr val="002060"/>
                </a:solidFill>
              </a:rPr>
              <a:t>LynxOS</a:t>
            </a:r>
            <a:endParaRPr lang="fr-FR" sz="2000" b="1" dirty="0" smtClean="0">
              <a:solidFill>
                <a:srgbClr val="002060"/>
              </a:solidFill>
            </a:endParaRPr>
          </a:p>
          <a:p>
            <a:pPr marL="539750" indent="-269875">
              <a:buFont typeface="Arial" pitchFamily="34" charset="0"/>
              <a:buChar char="•"/>
            </a:pPr>
            <a:r>
              <a:rPr lang="fr-FR" sz="2000" dirty="0" smtClean="0">
                <a:solidFill>
                  <a:srgbClr val="002060"/>
                </a:solidFill>
              </a:rPr>
              <a:t>Développé par la société Lynx Software Technologies</a:t>
            </a:r>
          </a:p>
          <a:p>
            <a:pPr marL="539750" indent="-269875">
              <a:buFont typeface="Arial" pitchFamily="34" charset="0"/>
              <a:buChar char="•"/>
            </a:pPr>
            <a:r>
              <a:rPr lang="fr-FR" sz="2000" dirty="0" smtClean="0">
                <a:solidFill>
                  <a:srgbClr val="002060"/>
                </a:solidFill>
              </a:rPr>
              <a:t>Système temps réel conforme à la norme Posix</a:t>
            </a:r>
          </a:p>
          <a:p>
            <a:pPr marL="539750" indent="-269875">
              <a:buFont typeface="Arial" pitchFamily="34" charset="0"/>
              <a:buChar char="•"/>
            </a:pPr>
            <a:r>
              <a:rPr lang="fr-FR" sz="2000" dirty="0" smtClean="0">
                <a:solidFill>
                  <a:srgbClr val="002060"/>
                </a:solidFill>
              </a:rPr>
              <a:t>Utilisé dans l’avionique, l’aérospatiale, la supervision industrielle et la télécommunication.</a:t>
            </a:r>
            <a:endParaRPr lang="fr-FR" sz="2000" dirty="0">
              <a:solidFill>
                <a:srgbClr val="002060"/>
              </a:solidFill>
            </a:endParaRPr>
          </a:p>
        </p:txBody>
      </p:sp>
      <p:sp>
        <p:nvSpPr>
          <p:cNvPr id="2050" name="AutoShape 2" descr="https://qfpl8g.blu.livefilestore.com/y1pf5c11FD-RVNrNyyNhmJTwFWbnQEaPN95zRihuw0P2GXAa7CF5Mk0dMzonlL2Mg3s93umP-FTnFVKU8Gqla5z8FlUzhIIlzmm/2439.JPG?psid=1"/>
          <p:cNvSpPr>
            <a:spLocks noChangeAspect="1" noChangeArrowheads="1"/>
          </p:cNvSpPr>
          <p:nvPr/>
        </p:nvSpPr>
        <p:spPr bwMode="auto">
          <a:xfrm>
            <a:off x="155575" y="-1279525"/>
            <a:ext cx="9696450" cy="26670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1" name="Picture 3"/>
          <p:cNvPicPr>
            <a:picLocks noChangeAspect="1" noChangeArrowheads="1"/>
          </p:cNvPicPr>
          <p:nvPr/>
        </p:nvPicPr>
        <p:blipFill>
          <a:blip r:embed="rId4" cstate="print"/>
          <a:srcRect/>
          <a:stretch>
            <a:fillRect/>
          </a:stretch>
        </p:blipFill>
        <p:spPr bwMode="auto">
          <a:xfrm>
            <a:off x="6228184" y="1700808"/>
            <a:ext cx="2689176" cy="74191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868144" y="5589240"/>
            <a:ext cx="2309242" cy="85442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Les principaux systèmes d’exploitation dans l’embarqué – Non linux </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15" name="Rectangle 14"/>
          <p:cNvSpPr/>
          <p:nvPr/>
        </p:nvSpPr>
        <p:spPr>
          <a:xfrm>
            <a:off x="323528" y="980728"/>
            <a:ext cx="8640960" cy="3785652"/>
          </a:xfrm>
          <a:prstGeom prst="rect">
            <a:avLst/>
          </a:prstGeom>
        </p:spPr>
        <p:txBody>
          <a:bodyPr wrap="square">
            <a:spAutoFit/>
          </a:bodyPr>
          <a:lstStyle/>
          <a:p>
            <a:r>
              <a:rPr lang="fr-FR" sz="2000" b="1" dirty="0" smtClean="0">
                <a:solidFill>
                  <a:srgbClr val="002060"/>
                </a:solidFill>
              </a:rPr>
              <a:t>Nucleus</a:t>
            </a:r>
          </a:p>
          <a:p>
            <a:pPr marL="539750" indent="-269875">
              <a:buFont typeface="Arial" pitchFamily="34" charset="0"/>
              <a:buChar char="•"/>
            </a:pPr>
            <a:r>
              <a:rPr lang="fr-FR" sz="2000" dirty="0" smtClean="0">
                <a:solidFill>
                  <a:srgbClr val="002060"/>
                </a:solidFill>
              </a:rPr>
              <a:t>Développé par la société Mentor </a:t>
            </a:r>
            <a:r>
              <a:rPr lang="fr-FR" sz="2000" dirty="0" err="1" smtClean="0">
                <a:solidFill>
                  <a:srgbClr val="002060"/>
                </a:solidFill>
              </a:rPr>
              <a:t>Graphics</a:t>
            </a:r>
            <a:endParaRPr lang="fr-FR" sz="2000" dirty="0" smtClean="0">
              <a:solidFill>
                <a:srgbClr val="002060"/>
              </a:solidFill>
            </a:endParaRPr>
          </a:p>
          <a:p>
            <a:pPr marL="539750" indent="-269875">
              <a:buFont typeface="Arial" pitchFamily="34" charset="0"/>
              <a:buChar char="•"/>
            </a:pPr>
            <a:r>
              <a:rPr lang="fr-FR" sz="2000" dirty="0" smtClean="0">
                <a:solidFill>
                  <a:srgbClr val="002060"/>
                </a:solidFill>
              </a:rPr>
              <a:t>Noyau temps réel avec une couche TCP/IP, une interface graphique, un navigateur Web et un serveur HTTP</a:t>
            </a:r>
          </a:p>
          <a:p>
            <a:pPr marL="539750" indent="-269875">
              <a:buFont typeface="Arial" pitchFamily="34" charset="0"/>
              <a:buChar char="•"/>
            </a:pPr>
            <a:r>
              <a:rPr lang="fr-FR" sz="2000" dirty="0" smtClean="0">
                <a:solidFill>
                  <a:srgbClr val="002060"/>
                </a:solidFill>
              </a:rPr>
              <a:t>Livré avec les sources, pas de royalties pour la redistribution</a:t>
            </a:r>
          </a:p>
          <a:p>
            <a:pPr marL="539750" indent="-269875">
              <a:buFont typeface="Arial" pitchFamily="34" charset="0"/>
              <a:buChar char="•"/>
            </a:pPr>
            <a:r>
              <a:rPr lang="fr-FR" sz="2000" dirty="0" smtClean="0">
                <a:solidFill>
                  <a:srgbClr val="002060"/>
                </a:solidFill>
              </a:rPr>
              <a:t>Très utilisé dans les terminaux bancaires de paiement électronique</a:t>
            </a:r>
          </a:p>
          <a:p>
            <a:pPr marL="539750" indent="-269875">
              <a:buFont typeface="Arial" pitchFamily="34" charset="0"/>
              <a:buChar char="•"/>
            </a:pPr>
            <a:endParaRPr lang="fr-FR" sz="2000" dirty="0" smtClean="0">
              <a:solidFill>
                <a:srgbClr val="002060"/>
              </a:solidFill>
            </a:endParaRPr>
          </a:p>
          <a:p>
            <a:pPr marL="539750" indent="-269875">
              <a:buFont typeface="Arial" pitchFamily="34" charset="0"/>
              <a:buChar char="•"/>
            </a:pPr>
            <a:endParaRPr lang="fr-FR" sz="2000" dirty="0" smtClean="0">
              <a:solidFill>
                <a:srgbClr val="002060"/>
              </a:solidFill>
            </a:endParaRPr>
          </a:p>
          <a:p>
            <a:endParaRPr lang="fr-FR" sz="2000" b="1" dirty="0" smtClean="0">
              <a:solidFill>
                <a:srgbClr val="002060"/>
              </a:solidFill>
            </a:endParaRPr>
          </a:p>
          <a:p>
            <a:r>
              <a:rPr lang="fr-FR" sz="2000" b="1" dirty="0" smtClean="0">
                <a:solidFill>
                  <a:srgbClr val="002060"/>
                </a:solidFill>
              </a:rPr>
              <a:t>VRTX</a:t>
            </a:r>
          </a:p>
          <a:p>
            <a:pPr marL="539750" indent="-269875">
              <a:buFont typeface="Arial" pitchFamily="34" charset="0"/>
              <a:buChar char="•"/>
            </a:pPr>
            <a:r>
              <a:rPr lang="fr-FR" sz="2000" dirty="0" smtClean="0">
                <a:solidFill>
                  <a:srgbClr val="002060"/>
                </a:solidFill>
              </a:rPr>
              <a:t>Équipement du télescope spatial Hubble</a:t>
            </a:r>
          </a:p>
          <a:p>
            <a:pPr marL="539750" indent="-269875">
              <a:buFont typeface="Arial" pitchFamily="34" charset="0"/>
              <a:buChar char="•"/>
            </a:pPr>
            <a:r>
              <a:rPr lang="fr-FR" sz="2000" dirty="0" smtClean="0">
                <a:solidFill>
                  <a:srgbClr val="002060"/>
                </a:solidFill>
              </a:rPr>
              <a:t>Gestion des processus contraints</a:t>
            </a:r>
          </a:p>
        </p:txBody>
      </p:sp>
      <p:pic>
        <p:nvPicPr>
          <p:cNvPr id="82946" name="Picture 2"/>
          <p:cNvPicPr>
            <a:picLocks noChangeAspect="1" noChangeArrowheads="1"/>
          </p:cNvPicPr>
          <p:nvPr/>
        </p:nvPicPr>
        <p:blipFill>
          <a:blip r:embed="rId3" cstate="print"/>
          <a:srcRect/>
          <a:stretch>
            <a:fillRect/>
          </a:stretch>
        </p:blipFill>
        <p:spPr bwMode="auto">
          <a:xfrm>
            <a:off x="2843808" y="2924944"/>
            <a:ext cx="2316779" cy="57606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Introduction - terminologie</a:t>
            </a:r>
            <a:endParaRPr kumimoji="0" lang="fr-FR"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endParaRPr lang="fr-FR" sz="2400" dirty="0"/>
          </a:p>
        </p:txBody>
      </p:sp>
      <p:sp>
        <p:nvSpPr>
          <p:cNvPr id="10" name="ZoneTexte 9"/>
          <p:cNvSpPr txBox="1"/>
          <p:nvPr/>
        </p:nvSpPr>
        <p:spPr>
          <a:xfrm>
            <a:off x="611560" y="5229200"/>
            <a:ext cx="7610481" cy="1200329"/>
          </a:xfrm>
          <a:prstGeom prst="rect">
            <a:avLst/>
          </a:prstGeom>
          <a:noFill/>
        </p:spPr>
        <p:txBody>
          <a:bodyPr wrap="none" rtlCol="0">
            <a:spAutoFit/>
          </a:bodyPr>
          <a:lstStyle/>
          <a:p>
            <a:pPr marL="269875" indent="-269875">
              <a:buFont typeface="Arial" pitchFamily="34" charset="0"/>
              <a:buChar char="•"/>
            </a:pPr>
            <a:r>
              <a:rPr lang="fr-FR" sz="2400" dirty="0" smtClean="0">
                <a:solidFill>
                  <a:srgbClr val="002060"/>
                </a:solidFill>
              </a:rPr>
              <a:t>Contrôleurs d'entrées-sorties déjà incorporés</a:t>
            </a:r>
          </a:p>
          <a:p>
            <a:pPr marL="269875" indent="-269875">
              <a:buFont typeface="Arial" pitchFamily="34" charset="0"/>
              <a:buChar char="•"/>
            </a:pPr>
            <a:r>
              <a:rPr lang="fr-FR" sz="2400" dirty="0" smtClean="0">
                <a:solidFill>
                  <a:srgbClr val="002060"/>
                </a:solidFill>
              </a:rPr>
              <a:t>Intégration électronique encore assez complexe</a:t>
            </a:r>
          </a:p>
          <a:p>
            <a:pPr marL="269875" indent="-269875">
              <a:buFont typeface="Arial" pitchFamily="34" charset="0"/>
              <a:buChar char="•"/>
            </a:pPr>
            <a:r>
              <a:rPr lang="fr-FR" sz="2400" dirty="0" smtClean="0">
                <a:solidFill>
                  <a:srgbClr val="002060"/>
                </a:solidFill>
              </a:rPr>
              <a:t>Souvent peu d'entrées-sorties industrielles et analogiques</a:t>
            </a:r>
          </a:p>
        </p:txBody>
      </p:sp>
      <p:pic>
        <p:nvPicPr>
          <p:cNvPr id="4098" name="Picture 2"/>
          <p:cNvPicPr>
            <a:picLocks noChangeAspect="1" noChangeArrowheads="1"/>
          </p:cNvPicPr>
          <p:nvPr/>
        </p:nvPicPr>
        <p:blipFill>
          <a:blip r:embed="rId2" cstate="print"/>
          <a:srcRect/>
          <a:stretch>
            <a:fillRect/>
          </a:stretch>
        </p:blipFill>
        <p:spPr bwMode="auto">
          <a:xfrm>
            <a:off x="1475656" y="1052736"/>
            <a:ext cx="6400800" cy="42576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Les principaux systèmes d’exploitation dans l’embarqué – Non linux </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15" name="Rectangle 14"/>
          <p:cNvSpPr/>
          <p:nvPr/>
        </p:nvSpPr>
        <p:spPr>
          <a:xfrm>
            <a:off x="323528" y="980728"/>
            <a:ext cx="8640960" cy="3477875"/>
          </a:xfrm>
          <a:prstGeom prst="rect">
            <a:avLst/>
          </a:prstGeom>
        </p:spPr>
        <p:txBody>
          <a:bodyPr wrap="square">
            <a:spAutoFit/>
          </a:bodyPr>
          <a:lstStyle/>
          <a:p>
            <a:r>
              <a:rPr lang="fr-FR" sz="2000" b="1" dirty="0" err="1" smtClean="0">
                <a:solidFill>
                  <a:srgbClr val="002060"/>
                </a:solidFill>
              </a:rPr>
              <a:t>eCos</a:t>
            </a:r>
            <a:endParaRPr lang="fr-FR" sz="2000" b="1" dirty="0" smtClean="0">
              <a:solidFill>
                <a:srgbClr val="002060"/>
              </a:solidFill>
            </a:endParaRPr>
          </a:p>
          <a:p>
            <a:pPr marL="539750" indent="-269875">
              <a:buFont typeface="Arial" pitchFamily="34" charset="0"/>
              <a:buChar char="•"/>
            </a:pPr>
            <a:r>
              <a:rPr lang="fr-FR" sz="2000" dirty="0" smtClean="0">
                <a:solidFill>
                  <a:srgbClr val="002060"/>
                </a:solidFill>
              </a:rPr>
              <a:t>Initialement développé par la société </a:t>
            </a:r>
            <a:r>
              <a:rPr lang="fr-FR" sz="2000" dirty="0" err="1" smtClean="0">
                <a:solidFill>
                  <a:srgbClr val="002060"/>
                </a:solidFill>
              </a:rPr>
              <a:t>Cygnus</a:t>
            </a:r>
            <a:r>
              <a:rPr lang="fr-FR" sz="2000" dirty="0" smtClean="0">
                <a:solidFill>
                  <a:srgbClr val="002060"/>
                </a:solidFill>
              </a:rPr>
              <a:t>, acquise par la </a:t>
            </a:r>
            <a:r>
              <a:rPr lang="fr-FR" sz="2000" dirty="0" err="1" smtClean="0">
                <a:solidFill>
                  <a:srgbClr val="002060"/>
                </a:solidFill>
              </a:rPr>
              <a:t>Red</a:t>
            </a:r>
            <a:r>
              <a:rPr lang="fr-FR" sz="2000" dirty="0" smtClean="0">
                <a:solidFill>
                  <a:srgbClr val="002060"/>
                </a:solidFill>
              </a:rPr>
              <a:t> </a:t>
            </a:r>
            <a:r>
              <a:rPr lang="fr-FR" sz="2000" dirty="0" err="1" smtClean="0">
                <a:solidFill>
                  <a:srgbClr val="002060"/>
                </a:solidFill>
              </a:rPr>
              <a:t>Hat</a:t>
            </a:r>
            <a:r>
              <a:rPr lang="fr-FR" sz="2000" dirty="0" smtClean="0">
                <a:solidFill>
                  <a:srgbClr val="002060"/>
                </a:solidFill>
              </a:rPr>
              <a:t> Software</a:t>
            </a:r>
          </a:p>
          <a:p>
            <a:pPr marL="539750" indent="-269875">
              <a:buFont typeface="Arial" pitchFamily="34" charset="0"/>
              <a:buChar char="•"/>
            </a:pPr>
            <a:r>
              <a:rPr lang="fr-FR" sz="2000" dirty="0" smtClean="0">
                <a:solidFill>
                  <a:srgbClr val="002060"/>
                </a:solidFill>
              </a:rPr>
              <a:t>Système temps réel adapté aux solutions à très faible empreinte mémoire</a:t>
            </a:r>
          </a:p>
          <a:p>
            <a:pPr marL="539750" indent="-269875">
              <a:buFont typeface="Arial" pitchFamily="34" charset="0"/>
              <a:buChar char="•"/>
            </a:pPr>
            <a:r>
              <a:rPr lang="fr-FR" sz="2000" dirty="0" smtClean="0">
                <a:solidFill>
                  <a:srgbClr val="002060"/>
                </a:solidFill>
              </a:rPr>
              <a:t>Environnement de développement basé sur Linux et chaîne de compilation GNU conforme à Posix</a:t>
            </a:r>
          </a:p>
          <a:p>
            <a:pPr marL="539750" indent="-269875">
              <a:buFont typeface="Arial" pitchFamily="34" charset="0"/>
              <a:buChar char="•"/>
            </a:pPr>
            <a:r>
              <a:rPr lang="fr-FR" sz="2000" dirty="0" smtClean="0">
                <a:solidFill>
                  <a:srgbClr val="002060"/>
                </a:solidFill>
              </a:rPr>
              <a:t>Licence proche de la GPL</a:t>
            </a:r>
          </a:p>
          <a:p>
            <a:pPr marL="539750" indent="-269875">
              <a:buFont typeface="Arial" pitchFamily="34" charset="0"/>
              <a:buChar char="•"/>
            </a:pPr>
            <a:r>
              <a:rPr lang="fr-FR" sz="2000" dirty="0" smtClean="0">
                <a:solidFill>
                  <a:srgbClr val="002060"/>
                </a:solidFill>
              </a:rPr>
              <a:t>Disponible par un grand nombre de processeurs</a:t>
            </a:r>
          </a:p>
          <a:p>
            <a:pPr marL="539750" indent="-269875">
              <a:buFont typeface="Arial" pitchFamily="34" charset="0"/>
              <a:buChar char="•"/>
            </a:pPr>
            <a:r>
              <a:rPr lang="fr-FR" sz="2000" dirty="0" smtClean="0">
                <a:solidFill>
                  <a:srgbClr val="002060"/>
                </a:solidFill>
              </a:rPr>
              <a:t>Versions professionnelles avec support fournies par la société </a:t>
            </a:r>
            <a:r>
              <a:rPr lang="fr-FR" sz="2000" dirty="0" err="1" smtClean="0">
                <a:solidFill>
                  <a:srgbClr val="002060"/>
                </a:solidFill>
              </a:rPr>
              <a:t>eCosCentric</a:t>
            </a:r>
            <a:endParaRPr lang="fr-FR" sz="2000" dirty="0" smtClean="0">
              <a:solidFill>
                <a:srgbClr val="002060"/>
              </a:solidFill>
            </a:endParaRPr>
          </a:p>
          <a:p>
            <a:pPr marL="539750" indent="-269875">
              <a:buFont typeface="Arial" pitchFamily="34" charset="0"/>
              <a:buChar char="•"/>
            </a:pPr>
            <a:r>
              <a:rPr lang="fr-FR" sz="2000" dirty="0" smtClean="0">
                <a:solidFill>
                  <a:srgbClr val="002060"/>
                </a:solidFill>
              </a:rPr>
              <a:t>Utilisé dans l’industrie automobile, dans certaines imprimantes laser ou des produits multimédia</a:t>
            </a:r>
          </a:p>
        </p:txBody>
      </p:sp>
      <p:pic>
        <p:nvPicPr>
          <p:cNvPr id="83970" name="Picture 2"/>
          <p:cNvPicPr>
            <a:picLocks noChangeAspect="1" noChangeArrowheads="1"/>
          </p:cNvPicPr>
          <p:nvPr/>
        </p:nvPicPr>
        <p:blipFill>
          <a:blip r:embed="rId3" cstate="print"/>
          <a:srcRect/>
          <a:stretch>
            <a:fillRect/>
          </a:stretch>
        </p:blipFill>
        <p:spPr bwMode="auto">
          <a:xfrm>
            <a:off x="3131840" y="4581128"/>
            <a:ext cx="2376264" cy="74852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8" name="Picture 6"/>
          <p:cNvPicPr>
            <a:picLocks noChangeAspect="1" noChangeArrowheads="1"/>
          </p:cNvPicPr>
          <p:nvPr/>
        </p:nvPicPr>
        <p:blipFill>
          <a:blip r:embed="rId3" cstate="print"/>
          <a:srcRect/>
          <a:stretch>
            <a:fillRect/>
          </a:stretch>
        </p:blipFill>
        <p:spPr bwMode="auto">
          <a:xfrm>
            <a:off x="3995936" y="1844824"/>
            <a:ext cx="3590925" cy="990600"/>
          </a:xfrm>
          <a:prstGeom prst="rect">
            <a:avLst/>
          </a:prstGeom>
          <a:noFill/>
          <a:ln w="9525">
            <a:noFill/>
            <a:miter lim="800000"/>
            <a:headEnd/>
            <a:tailEnd/>
          </a:ln>
        </p:spPr>
      </p:pic>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Les principaux systèmes d’exploitation dans l’embarqué – linux </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15" name="Rectangle 14"/>
          <p:cNvSpPr/>
          <p:nvPr/>
        </p:nvSpPr>
        <p:spPr>
          <a:xfrm>
            <a:off x="323528" y="980728"/>
            <a:ext cx="8640960" cy="4708981"/>
          </a:xfrm>
          <a:prstGeom prst="rect">
            <a:avLst/>
          </a:prstGeom>
        </p:spPr>
        <p:txBody>
          <a:bodyPr wrap="square">
            <a:spAutoFit/>
          </a:bodyPr>
          <a:lstStyle/>
          <a:p>
            <a:r>
              <a:rPr lang="fr-FR" sz="2000" b="1" dirty="0" smtClean="0">
                <a:solidFill>
                  <a:srgbClr val="002060"/>
                </a:solidFill>
              </a:rPr>
              <a:t>Wind River Linux</a:t>
            </a:r>
          </a:p>
          <a:p>
            <a:pPr marL="539750" indent="-269875">
              <a:buFont typeface="Arial" pitchFamily="34" charset="0"/>
              <a:buChar char="•"/>
            </a:pPr>
            <a:r>
              <a:rPr lang="fr-FR" sz="2000" dirty="0" smtClean="0">
                <a:solidFill>
                  <a:srgbClr val="002060"/>
                </a:solidFill>
              </a:rPr>
              <a:t>Édité par le leader mondiale des solutions embarquées</a:t>
            </a:r>
          </a:p>
          <a:p>
            <a:pPr marL="539750" indent="-269875">
              <a:buFont typeface="Arial" pitchFamily="34" charset="0"/>
              <a:buChar char="•"/>
            </a:pPr>
            <a:r>
              <a:rPr lang="fr-FR" sz="2000" dirty="0" smtClean="0">
                <a:solidFill>
                  <a:srgbClr val="002060"/>
                </a:solidFill>
              </a:rPr>
              <a:t>Leader des solutions Linux embarqué commerciales (30 %)</a:t>
            </a:r>
          </a:p>
          <a:p>
            <a:endParaRPr lang="fr-FR" sz="2000" dirty="0" smtClean="0">
              <a:solidFill>
                <a:srgbClr val="002060"/>
              </a:solidFill>
            </a:endParaRPr>
          </a:p>
          <a:p>
            <a:endParaRPr lang="fr-FR" sz="2000" b="1" dirty="0" smtClean="0">
              <a:solidFill>
                <a:srgbClr val="002060"/>
              </a:solidFill>
            </a:endParaRPr>
          </a:p>
          <a:p>
            <a:r>
              <a:rPr lang="fr-FR" sz="2000" b="1" dirty="0" err="1" smtClean="0">
                <a:solidFill>
                  <a:srgbClr val="002060"/>
                </a:solidFill>
              </a:rPr>
              <a:t>MontaVista</a:t>
            </a:r>
            <a:r>
              <a:rPr lang="fr-FR" sz="2000" b="1" dirty="0" smtClean="0">
                <a:solidFill>
                  <a:srgbClr val="002060"/>
                </a:solidFill>
              </a:rPr>
              <a:t> Linux</a:t>
            </a:r>
          </a:p>
          <a:p>
            <a:pPr marL="539750" indent="-269875">
              <a:buFont typeface="Arial" pitchFamily="34" charset="0"/>
              <a:buChar char="•"/>
            </a:pPr>
            <a:r>
              <a:rPr lang="fr-FR" sz="2000" dirty="0" smtClean="0">
                <a:solidFill>
                  <a:srgbClr val="002060"/>
                </a:solidFill>
              </a:rPr>
              <a:t>Développé par la société </a:t>
            </a:r>
            <a:r>
              <a:rPr lang="fr-FR" sz="2000" dirty="0" err="1" smtClean="0">
                <a:solidFill>
                  <a:srgbClr val="002060"/>
                </a:solidFill>
              </a:rPr>
              <a:t>MontaVista</a:t>
            </a:r>
            <a:endParaRPr lang="fr-FR" sz="2000" dirty="0" smtClean="0">
              <a:solidFill>
                <a:srgbClr val="002060"/>
              </a:solidFill>
            </a:endParaRPr>
          </a:p>
          <a:p>
            <a:pPr marL="539750" indent="-269875">
              <a:buFont typeface="Arial" pitchFamily="34" charset="0"/>
              <a:buChar char="•"/>
            </a:pPr>
            <a:r>
              <a:rPr lang="fr-FR" sz="2000" dirty="0" smtClean="0">
                <a:solidFill>
                  <a:srgbClr val="002060"/>
                </a:solidFill>
              </a:rPr>
              <a:t>À l’origine des modifications du noyau Linux pour améliorer sa préemption</a:t>
            </a:r>
          </a:p>
          <a:p>
            <a:pPr marL="539750" indent="-269875">
              <a:buFont typeface="Arial" pitchFamily="34" charset="0"/>
              <a:buChar char="•"/>
            </a:pPr>
            <a:r>
              <a:rPr lang="fr-FR" sz="2000" dirty="0" smtClean="0">
                <a:solidFill>
                  <a:srgbClr val="002060"/>
                </a:solidFill>
              </a:rPr>
              <a:t>Liste très fournie des processeurs supportés</a:t>
            </a:r>
          </a:p>
          <a:p>
            <a:endParaRPr lang="fr-FR" sz="2000" dirty="0" smtClean="0">
              <a:solidFill>
                <a:srgbClr val="002060"/>
              </a:solidFill>
            </a:endParaRPr>
          </a:p>
          <a:p>
            <a:endParaRPr lang="fr-FR" sz="2000" b="1" dirty="0" smtClean="0">
              <a:solidFill>
                <a:srgbClr val="002060"/>
              </a:solidFill>
            </a:endParaRPr>
          </a:p>
          <a:p>
            <a:r>
              <a:rPr lang="fr-FR" sz="2000" b="1" dirty="0" err="1" smtClean="0">
                <a:solidFill>
                  <a:srgbClr val="002060"/>
                </a:solidFill>
              </a:rPr>
              <a:t>BlueCat</a:t>
            </a:r>
            <a:r>
              <a:rPr lang="fr-FR" sz="2000" b="1" dirty="0" smtClean="0">
                <a:solidFill>
                  <a:srgbClr val="002060"/>
                </a:solidFill>
              </a:rPr>
              <a:t> Linux</a:t>
            </a:r>
          </a:p>
          <a:p>
            <a:pPr marL="539750" indent="-269875">
              <a:buFont typeface="Arial" pitchFamily="34" charset="0"/>
              <a:buChar char="•"/>
            </a:pPr>
            <a:r>
              <a:rPr lang="fr-FR" sz="2000" dirty="0" smtClean="0">
                <a:solidFill>
                  <a:srgbClr val="002060"/>
                </a:solidFill>
              </a:rPr>
              <a:t>Édité par </a:t>
            </a:r>
            <a:r>
              <a:rPr lang="fr-FR" sz="2000" dirty="0" err="1" smtClean="0">
                <a:solidFill>
                  <a:srgbClr val="002060"/>
                </a:solidFill>
              </a:rPr>
              <a:t>LynxWork</a:t>
            </a:r>
            <a:endParaRPr lang="fr-FR" sz="2000" dirty="0" smtClean="0">
              <a:solidFill>
                <a:srgbClr val="002060"/>
              </a:solidFill>
            </a:endParaRPr>
          </a:p>
          <a:p>
            <a:pPr marL="539750" indent="-269875">
              <a:buFont typeface="Arial" pitchFamily="34" charset="0"/>
              <a:buChar char="•"/>
            </a:pPr>
            <a:r>
              <a:rPr lang="fr-FR" sz="2000" dirty="0" smtClean="0">
                <a:solidFill>
                  <a:srgbClr val="002060"/>
                </a:solidFill>
              </a:rPr>
              <a:t>Compatibilité des exécutables sous </a:t>
            </a:r>
            <a:r>
              <a:rPr lang="fr-FR" sz="2000" dirty="0" err="1" smtClean="0">
                <a:solidFill>
                  <a:srgbClr val="002060"/>
                </a:solidFill>
              </a:rPr>
              <a:t>BlueCat</a:t>
            </a:r>
            <a:r>
              <a:rPr lang="fr-FR" sz="2000" dirty="0" smtClean="0">
                <a:solidFill>
                  <a:srgbClr val="002060"/>
                </a:solidFill>
              </a:rPr>
              <a:t> avec le système temps réel dur propriétaire </a:t>
            </a:r>
            <a:r>
              <a:rPr lang="fr-FR" sz="2000" dirty="0" err="1" smtClean="0">
                <a:solidFill>
                  <a:srgbClr val="002060"/>
                </a:solidFill>
              </a:rPr>
              <a:t>LynxOS</a:t>
            </a:r>
            <a:endParaRPr lang="fr-FR" sz="2000" dirty="0" smtClean="0">
              <a:solidFill>
                <a:srgbClr val="002060"/>
              </a:solidFill>
            </a:endParaRPr>
          </a:p>
        </p:txBody>
      </p:sp>
      <p:pic>
        <p:nvPicPr>
          <p:cNvPr id="84994" name="Picture 2"/>
          <p:cNvPicPr>
            <a:picLocks noChangeAspect="1" noChangeArrowheads="1"/>
          </p:cNvPicPr>
          <p:nvPr/>
        </p:nvPicPr>
        <p:blipFill>
          <a:blip r:embed="rId4" cstate="print"/>
          <a:srcRect/>
          <a:stretch>
            <a:fillRect/>
          </a:stretch>
        </p:blipFill>
        <p:spPr bwMode="auto">
          <a:xfrm>
            <a:off x="3851920" y="5589240"/>
            <a:ext cx="2381250" cy="714375"/>
          </a:xfrm>
          <a:prstGeom prst="rect">
            <a:avLst/>
          </a:prstGeom>
          <a:noFill/>
          <a:ln w="9525">
            <a:noFill/>
            <a:miter lim="800000"/>
            <a:headEnd/>
            <a:tailEnd/>
          </a:ln>
        </p:spPr>
      </p:pic>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4997" name="Picture 5"/>
          <p:cNvPicPr>
            <a:picLocks noChangeAspect="1" noChangeArrowheads="1"/>
          </p:cNvPicPr>
          <p:nvPr/>
        </p:nvPicPr>
        <p:blipFill>
          <a:blip r:embed="rId5" cstate="print"/>
          <a:srcRect/>
          <a:stretch>
            <a:fillRect/>
          </a:stretch>
        </p:blipFill>
        <p:spPr bwMode="auto">
          <a:xfrm>
            <a:off x="5868144" y="3573016"/>
            <a:ext cx="2341240" cy="832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cstate="print"/>
          <a:srcRect/>
          <a:stretch>
            <a:fillRect/>
          </a:stretch>
        </p:blipFill>
        <p:spPr bwMode="auto">
          <a:xfrm>
            <a:off x="1763688" y="5157192"/>
            <a:ext cx="4050804" cy="1546528"/>
          </a:xfrm>
          <a:prstGeom prst="rect">
            <a:avLst/>
          </a:prstGeom>
          <a:noFill/>
          <a:ln w="9525">
            <a:noFill/>
            <a:miter lim="800000"/>
            <a:headEnd/>
            <a:tailEnd/>
          </a:ln>
        </p:spPr>
      </p:pic>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Les principaux systèmes d’exploitation dans l’embarqué – linux </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Rectangle 14"/>
          <p:cNvSpPr/>
          <p:nvPr/>
        </p:nvSpPr>
        <p:spPr>
          <a:xfrm>
            <a:off x="251520" y="980728"/>
            <a:ext cx="8640960" cy="5324535"/>
          </a:xfrm>
          <a:prstGeom prst="rect">
            <a:avLst/>
          </a:prstGeom>
        </p:spPr>
        <p:txBody>
          <a:bodyPr wrap="square">
            <a:spAutoFit/>
          </a:bodyPr>
          <a:lstStyle/>
          <a:p>
            <a:r>
              <a:rPr lang="fr-FR" sz="2000" b="1" dirty="0" smtClean="0">
                <a:solidFill>
                  <a:srgbClr val="002060"/>
                </a:solidFill>
              </a:rPr>
              <a:t>ELDK</a:t>
            </a:r>
          </a:p>
          <a:p>
            <a:pPr marL="539750" indent="-269875">
              <a:buFont typeface="Arial" pitchFamily="34" charset="0"/>
              <a:buChar char="•"/>
            </a:pPr>
            <a:r>
              <a:rPr lang="fr-FR" sz="2000" dirty="0" smtClean="0">
                <a:solidFill>
                  <a:srgbClr val="002060"/>
                </a:solidFill>
              </a:rPr>
              <a:t>Maintenu par la société DENX Software</a:t>
            </a:r>
          </a:p>
          <a:p>
            <a:pPr marL="539750" indent="-269875">
              <a:buFont typeface="Arial" pitchFamily="34" charset="0"/>
              <a:buChar char="•"/>
            </a:pPr>
            <a:r>
              <a:rPr lang="fr-FR" sz="2000" dirty="0" smtClean="0">
                <a:solidFill>
                  <a:srgbClr val="002060"/>
                </a:solidFill>
              </a:rPr>
              <a:t>Développement du logiciel en développement croisé depuis un PC</a:t>
            </a:r>
          </a:p>
          <a:p>
            <a:pPr marL="539750" indent="-269875">
              <a:buFont typeface="Arial" pitchFamily="34" charset="0"/>
              <a:buChar char="•"/>
            </a:pPr>
            <a:r>
              <a:rPr lang="fr-FR" sz="2000" dirty="0" smtClean="0">
                <a:solidFill>
                  <a:srgbClr val="002060"/>
                </a:solidFill>
              </a:rPr>
              <a:t>Linux x86 vers de nombreuses architectures</a:t>
            </a:r>
          </a:p>
          <a:p>
            <a:pPr marL="539750" indent="-269875">
              <a:buFont typeface="Arial" pitchFamily="34" charset="0"/>
              <a:buChar char="•"/>
            </a:pPr>
            <a:r>
              <a:rPr lang="fr-FR" sz="2000" dirty="0" smtClean="0">
                <a:solidFill>
                  <a:srgbClr val="002060"/>
                </a:solidFill>
              </a:rPr>
              <a:t>Disponibilité d’une version complète et gratuite sous licence GPL</a:t>
            </a:r>
          </a:p>
          <a:p>
            <a:pPr marL="539750" indent="-269875">
              <a:buFont typeface="Arial" pitchFamily="34" charset="0"/>
              <a:buChar char="•"/>
            </a:pPr>
            <a:r>
              <a:rPr lang="fr-FR" sz="2000" dirty="0" smtClean="0">
                <a:solidFill>
                  <a:srgbClr val="002060"/>
                </a:solidFill>
              </a:rPr>
              <a:t>Support officiel payant</a:t>
            </a:r>
          </a:p>
          <a:p>
            <a:endParaRPr lang="fr-FR" sz="2000" b="1" dirty="0" smtClean="0">
              <a:solidFill>
                <a:srgbClr val="002060"/>
              </a:solidFill>
            </a:endParaRPr>
          </a:p>
          <a:p>
            <a:r>
              <a:rPr lang="fr-FR" sz="2000" b="1" dirty="0" smtClean="0">
                <a:solidFill>
                  <a:srgbClr val="002060"/>
                </a:solidFill>
              </a:rPr>
              <a:t>µ</a:t>
            </a:r>
            <a:r>
              <a:rPr lang="fr-FR" sz="2000" b="1" dirty="0" err="1" smtClean="0">
                <a:solidFill>
                  <a:srgbClr val="002060"/>
                </a:solidFill>
              </a:rPr>
              <a:t>CLinux</a:t>
            </a:r>
            <a:endParaRPr lang="fr-FR" sz="2000" b="1" dirty="0" smtClean="0">
              <a:solidFill>
                <a:srgbClr val="002060"/>
              </a:solidFill>
            </a:endParaRPr>
          </a:p>
          <a:p>
            <a:pPr marL="539750" indent="-269875">
              <a:buFont typeface="Arial" pitchFamily="34" charset="0"/>
              <a:buChar char="•"/>
            </a:pPr>
            <a:r>
              <a:rPr lang="fr-FR" sz="2000" dirty="0" smtClean="0">
                <a:solidFill>
                  <a:srgbClr val="002060"/>
                </a:solidFill>
              </a:rPr>
              <a:t>Version du noyau pour microcontrôleurs et</a:t>
            </a:r>
            <a:br>
              <a:rPr lang="fr-FR" sz="2000" dirty="0" smtClean="0">
                <a:solidFill>
                  <a:srgbClr val="002060"/>
                </a:solidFill>
              </a:rPr>
            </a:br>
            <a:r>
              <a:rPr lang="fr-FR" sz="2000" dirty="0" smtClean="0">
                <a:solidFill>
                  <a:srgbClr val="002060"/>
                </a:solidFill>
              </a:rPr>
              <a:t> processeurs sans MMU </a:t>
            </a:r>
          </a:p>
          <a:p>
            <a:pPr marL="539750" indent="-269875">
              <a:buFont typeface="Arial" pitchFamily="34" charset="0"/>
              <a:buChar char="•"/>
            </a:pPr>
            <a:r>
              <a:rPr lang="fr-FR" sz="2000" dirty="0" smtClean="0">
                <a:solidFill>
                  <a:srgbClr val="002060"/>
                </a:solidFill>
              </a:rPr>
              <a:t>Disponible pour un grand nombre </a:t>
            </a:r>
            <a:br>
              <a:rPr lang="fr-FR" sz="2000" dirty="0" smtClean="0">
                <a:solidFill>
                  <a:srgbClr val="002060"/>
                </a:solidFill>
              </a:rPr>
            </a:br>
            <a:r>
              <a:rPr lang="fr-FR" sz="2000" dirty="0" smtClean="0">
                <a:solidFill>
                  <a:srgbClr val="002060"/>
                </a:solidFill>
              </a:rPr>
              <a:t>d’architectures de processeurs</a:t>
            </a:r>
          </a:p>
          <a:p>
            <a:pPr marL="539750" indent="-269875">
              <a:buFont typeface="Arial" pitchFamily="34" charset="0"/>
              <a:buChar char="•"/>
            </a:pPr>
            <a:r>
              <a:rPr lang="fr-FR" sz="2000" dirty="0" smtClean="0">
                <a:solidFill>
                  <a:srgbClr val="002060"/>
                </a:solidFill>
              </a:rPr>
              <a:t>Utilisation dans de nombreux produits : routeurs, caméras de sécurité, lecteurs DVD ou MP3, téléphones IP, lecteurs de cartes...</a:t>
            </a:r>
          </a:p>
          <a:p>
            <a:endParaRPr lang="fr-FR" sz="2000" b="1" dirty="0" smtClean="0">
              <a:solidFill>
                <a:srgbClr val="002060"/>
              </a:solidFill>
            </a:endParaRPr>
          </a:p>
          <a:p>
            <a:r>
              <a:rPr lang="fr-FR" sz="2000" b="1" dirty="0" err="1" smtClean="0">
                <a:solidFill>
                  <a:srgbClr val="002060"/>
                </a:solidFill>
              </a:rPr>
              <a:t>Android</a:t>
            </a:r>
            <a:endParaRPr lang="fr-FR" sz="2000" b="1" dirty="0" smtClean="0">
              <a:solidFill>
                <a:srgbClr val="002060"/>
              </a:solidFill>
            </a:endParaRPr>
          </a:p>
          <a:p>
            <a:endParaRPr lang="fr-FR" sz="2000" dirty="0" smtClean="0">
              <a:solidFill>
                <a:srgbClr val="002060"/>
              </a:solidFill>
            </a:endParaRP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9091" name="Picture 3"/>
          <p:cNvPicPr>
            <a:picLocks noChangeAspect="1" noChangeArrowheads="1"/>
          </p:cNvPicPr>
          <p:nvPr/>
        </p:nvPicPr>
        <p:blipFill>
          <a:blip r:embed="rId4" cstate="print"/>
          <a:srcRect/>
          <a:stretch>
            <a:fillRect/>
          </a:stretch>
        </p:blipFill>
        <p:spPr bwMode="auto">
          <a:xfrm>
            <a:off x="5580112" y="3573016"/>
            <a:ext cx="2876550" cy="942975"/>
          </a:xfrm>
          <a:prstGeom prst="rect">
            <a:avLst/>
          </a:prstGeom>
          <a:noFill/>
          <a:ln w="9525">
            <a:noFill/>
            <a:miter lim="800000"/>
            <a:headEnd/>
            <a:tailEnd/>
          </a:ln>
        </p:spPr>
      </p:pic>
      <p:pic>
        <p:nvPicPr>
          <p:cNvPr id="89092" name="Picture 4"/>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4860032" y="2564904"/>
            <a:ext cx="2322839" cy="72008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descr="http://eduscol.education.fr/sti/system/files/images/ressources/pedagogiques/4346/4346-raspberry.png"/>
          <p:cNvPicPr/>
          <p:nvPr/>
        </p:nvPicPr>
        <p:blipFill>
          <a:blip r:embed="rId3" cstate="print">
            <a:clrChange>
              <a:clrFrom>
                <a:srgbClr val="000000">
                  <a:alpha val="0"/>
                </a:srgbClr>
              </a:clrFrom>
              <a:clrTo>
                <a:srgbClr val="000000">
                  <a:alpha val="0"/>
                </a:srgbClr>
              </a:clrTo>
            </a:clrChange>
          </a:blip>
          <a:srcRect/>
          <a:stretch>
            <a:fillRect/>
          </a:stretch>
        </p:blipFill>
        <p:spPr bwMode="auto">
          <a:xfrm>
            <a:off x="3419872" y="2492896"/>
            <a:ext cx="5724128" cy="3672408"/>
          </a:xfrm>
          <a:prstGeom prst="rect">
            <a:avLst/>
          </a:prstGeom>
          <a:noFill/>
          <a:ln w="9525">
            <a:noFill/>
            <a:miter lim="800000"/>
            <a:headEnd/>
            <a:tailEnd/>
          </a:ln>
        </p:spPr>
      </p:pic>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892480" cy="4154984"/>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Les principaux systèmes d’exploitation dans l’embarqué – linux </a:t>
            </a:r>
          </a:p>
          <a:p>
            <a:pPr lvl="0"/>
            <a:endParaRPr lang="fr-FR" sz="2400" b="1" dirty="0" smtClean="0">
              <a:solidFill>
                <a:srgbClr val="365F91"/>
              </a:solidFill>
              <a:ea typeface="Times New Roman" pitchFamily="18" charset="0"/>
              <a:cs typeface="Times New Roman" pitchFamily="18" charset="0"/>
            </a:endParaRPr>
          </a:p>
          <a:p>
            <a:pPr algn="ctr"/>
            <a:r>
              <a:rPr lang="fr-FR" sz="2400" b="1" dirty="0" smtClean="0">
                <a:solidFill>
                  <a:srgbClr val="365F91"/>
                </a:solidFill>
                <a:ea typeface="Times New Roman" pitchFamily="18" charset="0"/>
                <a:cs typeface="Times New Roman" pitchFamily="18" charset="0"/>
              </a:rPr>
              <a:t>TP  : Prise main d’un système embarqué </a:t>
            </a:r>
            <a:r>
              <a:rPr lang="fr-FR" sz="2400" b="1" dirty="0" err="1" smtClean="0">
                <a:solidFill>
                  <a:srgbClr val="365F91"/>
                </a:solidFill>
                <a:ea typeface="Times New Roman" pitchFamily="18" charset="0"/>
                <a:cs typeface="Times New Roman" pitchFamily="18" charset="0"/>
              </a:rPr>
              <a:t>Rapsberry</a:t>
            </a:r>
            <a:r>
              <a:rPr lang="fr-FR" sz="2400" b="1" dirty="0" smtClean="0">
                <a:solidFill>
                  <a:srgbClr val="365F91"/>
                </a:solidFill>
                <a:ea typeface="Times New Roman" pitchFamily="18" charset="0"/>
                <a:cs typeface="Times New Roman" pitchFamily="18" charset="0"/>
              </a:rPr>
              <a:t> Pi</a:t>
            </a:r>
          </a:p>
          <a:p>
            <a:pPr algn="ctr"/>
            <a:endParaRPr lang="fr-FR" sz="2400" b="1" dirty="0" smtClean="0">
              <a:solidFill>
                <a:srgbClr val="365F91"/>
              </a:solidFill>
              <a:ea typeface="Times New Roman" pitchFamily="18" charset="0"/>
              <a:cs typeface="Times New Roman" pitchFamily="18" charset="0"/>
            </a:endParaRPr>
          </a:p>
          <a:p>
            <a:pPr marL="630238" indent="-269875">
              <a:buFont typeface="Arial" pitchFamily="34" charset="0"/>
              <a:buChar char="•"/>
            </a:pPr>
            <a:r>
              <a:rPr lang="fr-FR" sz="2400" b="1" dirty="0" smtClean="0">
                <a:solidFill>
                  <a:srgbClr val="365F91"/>
                </a:solidFill>
                <a:ea typeface="Times New Roman" pitchFamily="18" charset="0"/>
                <a:cs typeface="Times New Roman" pitchFamily="18" charset="0"/>
              </a:rPr>
              <a:t>Prise en main d’un système</a:t>
            </a:r>
            <a:br>
              <a:rPr lang="fr-FR" sz="2400" b="1" dirty="0" smtClean="0">
                <a:solidFill>
                  <a:srgbClr val="365F91"/>
                </a:solidFill>
                <a:ea typeface="Times New Roman" pitchFamily="18" charset="0"/>
                <a:cs typeface="Times New Roman" pitchFamily="18" charset="0"/>
              </a:rPr>
            </a:br>
            <a:r>
              <a:rPr lang="fr-FR" sz="2400" b="1" dirty="0" smtClean="0">
                <a:solidFill>
                  <a:srgbClr val="365F91"/>
                </a:solidFill>
                <a:ea typeface="Times New Roman" pitchFamily="18" charset="0"/>
                <a:cs typeface="Times New Roman" pitchFamily="18" charset="0"/>
              </a:rPr>
              <a:t>embarqué </a:t>
            </a:r>
            <a:r>
              <a:rPr lang="fr-FR" sz="2400" b="1" dirty="0" err="1" smtClean="0">
                <a:solidFill>
                  <a:srgbClr val="365F91"/>
                </a:solidFill>
                <a:ea typeface="Times New Roman" pitchFamily="18" charset="0"/>
                <a:cs typeface="Times New Roman" pitchFamily="18" charset="0"/>
              </a:rPr>
              <a:t>Raspberry</a:t>
            </a:r>
            <a:r>
              <a:rPr lang="fr-FR" sz="2400" b="1" dirty="0" smtClean="0">
                <a:solidFill>
                  <a:srgbClr val="365F91"/>
                </a:solidFill>
                <a:ea typeface="Times New Roman" pitchFamily="18" charset="0"/>
                <a:cs typeface="Times New Roman" pitchFamily="18" charset="0"/>
              </a:rPr>
              <a:t> PI </a:t>
            </a:r>
          </a:p>
          <a:p>
            <a:pPr marL="630238" indent="-269875">
              <a:buFont typeface="Arial" pitchFamily="34" charset="0"/>
              <a:buChar char="•"/>
            </a:pPr>
            <a:r>
              <a:rPr lang="fr-FR" sz="2400" b="1" dirty="0" smtClean="0">
                <a:solidFill>
                  <a:srgbClr val="365F91"/>
                </a:solidFill>
                <a:ea typeface="Times New Roman" pitchFamily="18" charset="0"/>
                <a:cs typeface="Times New Roman" pitchFamily="18" charset="0"/>
              </a:rPr>
              <a:t>Distribution </a:t>
            </a:r>
            <a:r>
              <a:rPr lang="fr-FR" sz="2400" b="1" dirty="0" err="1" smtClean="0">
                <a:solidFill>
                  <a:srgbClr val="365F91"/>
                </a:solidFill>
                <a:ea typeface="Times New Roman" pitchFamily="18" charset="0"/>
                <a:cs typeface="Times New Roman" pitchFamily="18" charset="0"/>
              </a:rPr>
              <a:t>Raspbian</a:t>
            </a:r>
            <a:endParaRPr lang="fr-FR" sz="2400" b="1" dirty="0" smtClean="0">
              <a:solidFill>
                <a:srgbClr val="365F91"/>
              </a:solidFill>
              <a:ea typeface="Times New Roman" pitchFamily="18" charset="0"/>
              <a:cs typeface="Times New Roman" pitchFamily="18" charset="0"/>
            </a:endParaRPr>
          </a:p>
          <a:p>
            <a:pPr marL="630238" indent="-269875">
              <a:buFont typeface="Arial" pitchFamily="34" charset="0"/>
              <a:buChar char="•"/>
            </a:pPr>
            <a:r>
              <a:rPr lang="fr-FR" sz="2400" b="1" dirty="0" smtClean="0">
                <a:solidFill>
                  <a:srgbClr val="365F91"/>
                </a:solidFill>
                <a:ea typeface="Times New Roman" pitchFamily="18" charset="0"/>
                <a:cs typeface="Times New Roman" pitchFamily="18" charset="0"/>
              </a:rPr>
              <a:t>Les pratiques de mise en </a:t>
            </a:r>
            <a:br>
              <a:rPr lang="fr-FR" sz="2400" b="1" dirty="0" smtClean="0">
                <a:solidFill>
                  <a:srgbClr val="365F91"/>
                </a:solidFill>
                <a:ea typeface="Times New Roman" pitchFamily="18" charset="0"/>
                <a:cs typeface="Times New Roman" pitchFamily="18" charset="0"/>
              </a:rPr>
            </a:br>
            <a:r>
              <a:rPr lang="fr-FR" sz="2400" b="1" dirty="0" smtClean="0">
                <a:solidFill>
                  <a:srgbClr val="365F91"/>
                </a:solidFill>
                <a:ea typeface="Times New Roman" pitchFamily="18" charset="0"/>
                <a:cs typeface="Times New Roman" pitchFamily="18" charset="0"/>
              </a:rPr>
              <a:t>œuvre et de développement</a:t>
            </a:r>
          </a:p>
          <a:p>
            <a:pPr marL="630238" indent="-269875">
              <a:buFont typeface="Arial" pitchFamily="34" charset="0"/>
              <a:buChar char="•"/>
            </a:pPr>
            <a:r>
              <a:rPr lang="fr-FR" sz="2400" b="1" dirty="0" smtClean="0">
                <a:solidFill>
                  <a:srgbClr val="365F91"/>
                </a:solidFill>
                <a:ea typeface="Times New Roman" pitchFamily="18" charset="0"/>
                <a:cs typeface="Times New Roman" pitchFamily="18" charset="0"/>
              </a:rPr>
              <a:t>Utilisation des principaux</a:t>
            </a:r>
            <a:br>
              <a:rPr lang="fr-FR" sz="2400" b="1" dirty="0" smtClean="0">
                <a:solidFill>
                  <a:srgbClr val="365F91"/>
                </a:solidFill>
                <a:ea typeface="Times New Roman" pitchFamily="18" charset="0"/>
                <a:cs typeface="Times New Roman" pitchFamily="18" charset="0"/>
              </a:rPr>
            </a:br>
            <a:r>
              <a:rPr lang="fr-FR" sz="2400" b="1" dirty="0" smtClean="0">
                <a:solidFill>
                  <a:srgbClr val="365F91"/>
                </a:solidFill>
                <a:ea typeface="Times New Roman" pitchFamily="18" charset="0"/>
                <a:cs typeface="Times New Roman" pitchFamily="18" charset="0"/>
              </a:rPr>
              <a:t>bus de communication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5770811"/>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 : Réduire l’empreinte mémoire !</a:t>
            </a:r>
          </a:p>
          <a:p>
            <a:pPr marL="360363" lvl="0">
              <a:spcBef>
                <a:spcPts val="1800"/>
              </a:spcBef>
              <a:spcAft>
                <a:spcPts val="1200"/>
              </a:spcAft>
            </a:pPr>
            <a:r>
              <a:rPr lang="fr-FR" sz="2000" b="1" dirty="0" smtClean="0">
                <a:solidFill>
                  <a:srgbClr val="002060"/>
                </a:solidFill>
                <a:ea typeface="Times New Roman" pitchFamily="18" charset="0"/>
                <a:cs typeface="Times New Roman" pitchFamily="18" charset="0"/>
              </a:rPr>
              <a:t>Mémoire est très couteuse =&gt; 3 façons de réduire l’empreinte mémoire:</a:t>
            </a:r>
          </a:p>
          <a:p>
            <a:pPr marL="817563" lvl="0" indent="-457200">
              <a:buFont typeface="+mj-lt"/>
              <a:buAutoNum type="arabicPeriod"/>
            </a:pPr>
            <a:r>
              <a:rPr lang="fr-FR" sz="2000" b="1" dirty="0" smtClean="0">
                <a:solidFill>
                  <a:srgbClr val="002060"/>
                </a:solidFill>
                <a:ea typeface="Times New Roman" pitchFamily="18" charset="0"/>
                <a:cs typeface="Times New Roman" pitchFamily="18" charset="0"/>
              </a:rPr>
              <a:t>Optimiser le noyau</a:t>
            </a:r>
          </a:p>
          <a:p>
            <a:pPr marL="1079500" lvl="0" indent="-269875">
              <a:buFont typeface="Arial" pitchFamily="34" charset="0"/>
              <a:buChar char="•"/>
            </a:pPr>
            <a:r>
              <a:rPr lang="fr-FR" sz="2000" dirty="0" smtClean="0">
                <a:solidFill>
                  <a:srgbClr val="002060"/>
                </a:solidFill>
                <a:ea typeface="Times New Roman" pitchFamily="18" charset="0"/>
                <a:cs typeface="Times New Roman" pitchFamily="18" charset="0"/>
              </a:rPr>
              <a:t>Enlever le code dont on n’a pas besoin </a:t>
            </a:r>
          </a:p>
          <a:p>
            <a:pPr marL="1079500" lvl="0" indent="-269875">
              <a:buFont typeface="Arial" pitchFamily="34" charset="0"/>
              <a:buChar char="•"/>
            </a:pPr>
            <a:r>
              <a:rPr lang="fr-FR" sz="2000" dirty="0" smtClean="0">
                <a:solidFill>
                  <a:srgbClr val="002060"/>
                </a:solidFill>
                <a:ea typeface="Times New Roman" pitchFamily="18" charset="0"/>
                <a:cs typeface="Times New Roman" pitchFamily="18" charset="0"/>
              </a:rPr>
              <a:t>Optimiser la compilation   ‐</a:t>
            </a:r>
          </a:p>
          <a:p>
            <a:pPr marL="1079500" lvl="0" indent="-269875">
              <a:buFont typeface="Arial" pitchFamily="34" charset="0"/>
              <a:buChar char="•"/>
            </a:pPr>
            <a:r>
              <a:rPr lang="fr-FR" sz="2000" dirty="0" smtClean="0">
                <a:solidFill>
                  <a:srgbClr val="002060"/>
                </a:solidFill>
                <a:ea typeface="Times New Roman" pitchFamily="18" charset="0"/>
                <a:cs typeface="Times New Roman" pitchFamily="18" charset="0"/>
              </a:rPr>
              <a:t>Enlever le swap</a:t>
            </a:r>
          </a:p>
          <a:p>
            <a:pPr marL="1079500" lvl="0" indent="-269875">
              <a:buFont typeface="Arial" pitchFamily="34" charset="0"/>
              <a:buChar char="•"/>
            </a:pPr>
            <a:r>
              <a:rPr lang="fr-FR" sz="2000" dirty="0" smtClean="0">
                <a:solidFill>
                  <a:srgbClr val="002060"/>
                </a:solidFill>
                <a:ea typeface="Times New Roman" pitchFamily="18" charset="0"/>
                <a:cs typeface="Times New Roman" pitchFamily="18" charset="0"/>
              </a:rPr>
              <a:t>Voir le «Linux </a:t>
            </a:r>
            <a:r>
              <a:rPr lang="fr-FR" sz="2000" dirty="0" err="1" smtClean="0">
                <a:solidFill>
                  <a:srgbClr val="002060"/>
                </a:solidFill>
                <a:ea typeface="Times New Roman" pitchFamily="18" charset="0"/>
                <a:cs typeface="Times New Roman" pitchFamily="18" charset="0"/>
              </a:rPr>
              <a:t>tiny</a:t>
            </a:r>
            <a:r>
              <a:rPr lang="fr-FR" sz="2000" dirty="0" smtClean="0">
                <a:solidFill>
                  <a:srgbClr val="002060"/>
                </a:solidFill>
                <a:ea typeface="Times New Roman" pitchFamily="18" charset="0"/>
                <a:cs typeface="Times New Roman" pitchFamily="18" charset="0"/>
              </a:rPr>
              <a:t> </a:t>
            </a:r>
            <a:r>
              <a:rPr lang="fr-FR" sz="2000" dirty="0" err="1" smtClean="0">
                <a:solidFill>
                  <a:srgbClr val="002060"/>
                </a:solidFill>
                <a:ea typeface="Times New Roman" pitchFamily="18" charset="0"/>
                <a:cs typeface="Times New Roman" pitchFamily="18" charset="0"/>
              </a:rPr>
              <a:t>kernel</a:t>
            </a:r>
            <a:r>
              <a:rPr lang="fr-FR" sz="2000" dirty="0" smtClean="0">
                <a:solidFill>
                  <a:srgbClr val="002060"/>
                </a:solidFill>
                <a:ea typeface="Times New Roman" pitchFamily="18" charset="0"/>
                <a:cs typeface="Times New Roman" pitchFamily="18" charset="0"/>
              </a:rPr>
              <a:t> </a:t>
            </a:r>
            <a:r>
              <a:rPr lang="fr-FR" sz="2000" dirty="0" err="1" smtClean="0">
                <a:solidFill>
                  <a:srgbClr val="002060"/>
                </a:solidFill>
                <a:ea typeface="Times New Roman" pitchFamily="18" charset="0"/>
                <a:cs typeface="Times New Roman" pitchFamily="18" charset="0"/>
              </a:rPr>
              <a:t>project</a:t>
            </a:r>
            <a:r>
              <a:rPr lang="fr-FR" sz="2000" dirty="0" smtClean="0">
                <a:solidFill>
                  <a:srgbClr val="002060"/>
                </a:solidFill>
                <a:ea typeface="Times New Roman" pitchFamily="18" charset="0"/>
                <a:cs typeface="Times New Roman" pitchFamily="18" charset="0"/>
              </a:rPr>
              <a:t> »: optimisations sous forme de patch.</a:t>
            </a:r>
          </a:p>
          <a:p>
            <a:pPr marL="817563" indent="-457200">
              <a:spcBef>
                <a:spcPts val="1200"/>
              </a:spcBef>
              <a:buFont typeface="+mj-lt"/>
              <a:buAutoNum type="arabicPeriod" startAt="2"/>
            </a:pPr>
            <a:r>
              <a:rPr lang="fr-FR" sz="2000" b="1" dirty="0" smtClean="0">
                <a:solidFill>
                  <a:srgbClr val="002060"/>
                </a:solidFill>
                <a:ea typeface="Times New Roman" pitchFamily="18" charset="0"/>
                <a:cs typeface="Times New Roman" pitchFamily="18" charset="0"/>
              </a:rPr>
              <a:t>Optimiser l’espace de l’applicatif</a:t>
            </a:r>
          </a:p>
          <a:p>
            <a:pPr marL="1079500" indent="-269875">
              <a:buFont typeface="Arial" pitchFamily="34" charset="0"/>
              <a:buChar char="•"/>
            </a:pPr>
            <a:r>
              <a:rPr lang="fr-FR" sz="2000" dirty="0" smtClean="0">
                <a:solidFill>
                  <a:srgbClr val="002060"/>
                </a:solidFill>
                <a:ea typeface="Times New Roman" pitchFamily="18" charset="0"/>
                <a:cs typeface="Times New Roman" pitchFamily="18" charset="0"/>
              </a:rPr>
              <a:t>Optimiser son code </a:t>
            </a:r>
          </a:p>
          <a:p>
            <a:pPr marL="1079500" indent="-269875">
              <a:buFont typeface="Arial" pitchFamily="34" charset="0"/>
              <a:buChar char="•"/>
            </a:pPr>
            <a:r>
              <a:rPr lang="fr-FR" sz="2000" dirty="0" smtClean="0">
                <a:solidFill>
                  <a:srgbClr val="002060"/>
                </a:solidFill>
                <a:ea typeface="Times New Roman" pitchFamily="18" charset="0"/>
                <a:cs typeface="Times New Roman" pitchFamily="18" charset="0"/>
              </a:rPr>
              <a:t>Optimiser l’utilisation des librairies</a:t>
            </a:r>
          </a:p>
          <a:p>
            <a:pPr marL="1438275" indent="-269875">
              <a:buFont typeface="Arial" pitchFamily="34" charset="0"/>
              <a:buChar char="•"/>
            </a:pPr>
            <a:r>
              <a:rPr lang="fr-FR" sz="2000" dirty="0" smtClean="0">
                <a:solidFill>
                  <a:srgbClr val="002060"/>
                </a:solidFill>
                <a:ea typeface="Times New Roman" pitchFamily="18" charset="0"/>
                <a:cs typeface="Times New Roman" pitchFamily="18" charset="0"/>
              </a:rPr>
              <a:t>Librairies partagées dans les applications</a:t>
            </a:r>
          </a:p>
          <a:p>
            <a:pPr marL="1438275" indent="-269875">
              <a:buFont typeface="Arial" pitchFamily="34" charset="0"/>
              <a:buChar char="•"/>
            </a:pPr>
            <a:r>
              <a:rPr lang="fr-FR" sz="2000" dirty="0" smtClean="0">
                <a:solidFill>
                  <a:srgbClr val="002060"/>
                </a:solidFill>
                <a:ea typeface="Times New Roman" pitchFamily="18" charset="0"/>
                <a:cs typeface="Times New Roman" pitchFamily="18" charset="0"/>
              </a:rPr>
              <a:t>Utiliser des librairies réduites (</a:t>
            </a:r>
            <a:r>
              <a:rPr lang="fr-FR" sz="2000" dirty="0" err="1" smtClean="0">
                <a:solidFill>
                  <a:srgbClr val="002060"/>
                </a:solidFill>
                <a:ea typeface="Times New Roman" pitchFamily="18" charset="0"/>
                <a:cs typeface="Times New Roman" pitchFamily="18" charset="0"/>
              </a:rPr>
              <a:t>uClibc</a:t>
            </a:r>
            <a:r>
              <a:rPr lang="fr-FR" sz="2000" dirty="0" smtClean="0">
                <a:solidFill>
                  <a:srgbClr val="002060"/>
                </a:solidFill>
                <a:ea typeface="Times New Roman" pitchFamily="18" charset="0"/>
                <a:cs typeface="Times New Roman" pitchFamily="18" charset="0"/>
              </a:rPr>
              <a:t>, </a:t>
            </a:r>
            <a:r>
              <a:rPr lang="fr-FR" sz="2000" dirty="0" err="1" smtClean="0">
                <a:solidFill>
                  <a:srgbClr val="002060"/>
                </a:solidFill>
                <a:ea typeface="Times New Roman" pitchFamily="18" charset="0"/>
                <a:cs typeface="Times New Roman" pitchFamily="18" charset="0"/>
              </a:rPr>
              <a:t>diet</a:t>
            </a:r>
            <a:r>
              <a:rPr lang="fr-FR" sz="2000" dirty="0" smtClean="0">
                <a:solidFill>
                  <a:srgbClr val="002060"/>
                </a:solidFill>
                <a:ea typeface="Times New Roman" pitchFamily="18" charset="0"/>
                <a:cs typeface="Times New Roman" pitchFamily="18" charset="0"/>
              </a:rPr>
              <a:t> </a:t>
            </a:r>
            <a:r>
              <a:rPr lang="fr-FR" sz="2000" dirty="0" err="1" smtClean="0">
                <a:solidFill>
                  <a:srgbClr val="002060"/>
                </a:solidFill>
                <a:ea typeface="Times New Roman" pitchFamily="18" charset="0"/>
                <a:cs typeface="Times New Roman" pitchFamily="18" charset="0"/>
              </a:rPr>
              <a:t>libc</a:t>
            </a:r>
            <a:r>
              <a:rPr lang="fr-FR" sz="2000" dirty="0" smtClean="0">
                <a:solidFill>
                  <a:srgbClr val="002060"/>
                </a:solidFill>
                <a:ea typeface="Times New Roman" pitchFamily="18" charset="0"/>
                <a:cs typeface="Times New Roman" pitchFamily="18" charset="0"/>
              </a:rPr>
              <a:t>, ...)</a:t>
            </a:r>
          </a:p>
          <a:p>
            <a:pPr marL="1079500" indent="-269875">
              <a:buFont typeface="Arial" pitchFamily="34" charset="0"/>
              <a:buChar char="•"/>
            </a:pPr>
            <a:r>
              <a:rPr lang="fr-FR" sz="2000" dirty="0" smtClean="0">
                <a:solidFill>
                  <a:srgbClr val="002060"/>
                </a:solidFill>
                <a:ea typeface="Times New Roman" pitchFamily="18" charset="0"/>
                <a:cs typeface="Times New Roman" pitchFamily="18" charset="0"/>
              </a:rPr>
              <a:t>Utiliser des applications optimisées : </a:t>
            </a:r>
            <a:r>
              <a:rPr lang="fr-FR" sz="2000" dirty="0" err="1" smtClean="0">
                <a:solidFill>
                  <a:srgbClr val="002060"/>
                </a:solidFill>
                <a:ea typeface="Times New Roman" pitchFamily="18" charset="0"/>
                <a:cs typeface="Times New Roman" pitchFamily="18" charset="0"/>
              </a:rPr>
              <a:t>BusyBox</a:t>
            </a:r>
            <a:r>
              <a:rPr lang="fr-FR" sz="2000" dirty="0" smtClean="0">
                <a:solidFill>
                  <a:srgbClr val="002060"/>
                </a:solidFill>
                <a:ea typeface="Times New Roman" pitchFamily="18" charset="0"/>
                <a:cs typeface="Times New Roman" pitchFamily="18" charset="0"/>
              </a:rPr>
              <a:t>, </a:t>
            </a:r>
            <a:r>
              <a:rPr lang="fr-FR" sz="2000" dirty="0" err="1" smtClean="0">
                <a:solidFill>
                  <a:srgbClr val="002060"/>
                </a:solidFill>
                <a:ea typeface="Times New Roman" pitchFamily="18" charset="0"/>
                <a:cs typeface="Times New Roman" pitchFamily="18" charset="0"/>
              </a:rPr>
              <a:t>TinyLogin</a:t>
            </a:r>
            <a:r>
              <a:rPr lang="fr-FR" sz="2000" dirty="0" smtClean="0">
                <a:solidFill>
                  <a:srgbClr val="002060"/>
                </a:solidFill>
                <a:ea typeface="Times New Roman" pitchFamily="18" charset="0"/>
                <a:cs typeface="Times New Roman" pitchFamily="18" charset="0"/>
              </a:rPr>
              <a:t>, Serveur web BOA, </a:t>
            </a:r>
            <a:r>
              <a:rPr lang="fr-FR" sz="2000" dirty="0" err="1" smtClean="0">
                <a:solidFill>
                  <a:srgbClr val="002060"/>
                </a:solidFill>
                <a:ea typeface="Times New Roman" pitchFamily="18" charset="0"/>
                <a:cs typeface="Times New Roman" pitchFamily="18" charset="0"/>
              </a:rPr>
              <a:t>mini_httpd</a:t>
            </a:r>
            <a:r>
              <a:rPr lang="fr-FR" sz="2000" dirty="0" smtClean="0">
                <a:solidFill>
                  <a:srgbClr val="002060"/>
                </a:solidFill>
                <a:ea typeface="Times New Roman" pitchFamily="18" charset="0"/>
                <a:cs typeface="Times New Roman" pitchFamily="18" charset="0"/>
              </a:rPr>
              <a:t>, </a:t>
            </a:r>
            <a:r>
              <a:rPr lang="fr-FR" sz="2000" dirty="0" err="1" smtClean="0">
                <a:solidFill>
                  <a:srgbClr val="002060"/>
                </a:solidFill>
                <a:ea typeface="Times New Roman" pitchFamily="18" charset="0"/>
                <a:cs typeface="Times New Roman" pitchFamily="18" charset="0"/>
              </a:rPr>
              <a:t>GoAhead</a:t>
            </a:r>
            <a:r>
              <a:rPr lang="fr-FR" sz="2000" dirty="0" smtClean="0">
                <a:solidFill>
                  <a:srgbClr val="002060"/>
                </a:solidFill>
                <a:ea typeface="Times New Roman" pitchFamily="18" charset="0"/>
                <a:cs typeface="Times New Roman" pitchFamily="18" charset="0"/>
              </a:rPr>
              <a:t>, ...</a:t>
            </a:r>
          </a:p>
          <a:p>
            <a:pPr marL="817563" lvl="0" indent="-457200">
              <a:spcBef>
                <a:spcPts val="1200"/>
              </a:spcBef>
              <a:buFont typeface="+mj-lt"/>
              <a:buAutoNum type="arabicPeriod" startAt="3"/>
            </a:pPr>
            <a:r>
              <a:rPr lang="fr-FR" sz="2000" b="1" dirty="0" smtClean="0">
                <a:solidFill>
                  <a:srgbClr val="002060"/>
                </a:solidFill>
                <a:ea typeface="Times New Roman" pitchFamily="18" charset="0"/>
                <a:cs typeface="Times New Roman" pitchFamily="18" charset="0"/>
              </a:rPr>
              <a:t>Compresser le système de fichiers</a:t>
            </a:r>
          </a:p>
          <a:p>
            <a:pPr marL="1079500" lvl="0" indent="-269875">
              <a:buFont typeface="Arial" pitchFamily="34" charset="0"/>
              <a:buChar char="•"/>
            </a:pPr>
            <a:r>
              <a:rPr lang="fr-FR" sz="2000" dirty="0" smtClean="0">
                <a:solidFill>
                  <a:srgbClr val="002060"/>
                </a:solidFill>
                <a:ea typeface="Times New Roman" pitchFamily="18" charset="0"/>
                <a:cs typeface="Times New Roman" pitchFamily="18" charset="0"/>
              </a:rPr>
              <a:t>Certains systèmes de fichiers sont compressés: JFFS2, CRAMFS</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90114" name="Picture 2"/>
          <p:cNvPicPr>
            <a:picLocks noChangeAspect="1" noChangeArrowheads="1"/>
          </p:cNvPicPr>
          <p:nvPr/>
        </p:nvPicPr>
        <p:blipFill>
          <a:blip r:embed="rId3" cstate="print"/>
          <a:srcRect/>
          <a:stretch>
            <a:fillRect/>
          </a:stretch>
        </p:blipFill>
        <p:spPr bwMode="auto">
          <a:xfrm>
            <a:off x="1115616" y="980728"/>
            <a:ext cx="6619452" cy="550188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 – Différentes solutions</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aphicFrame>
        <p:nvGraphicFramePr>
          <p:cNvPr id="15" name="Tableau 14"/>
          <p:cNvGraphicFramePr>
            <a:graphicFrameLocks noGrp="1"/>
          </p:cNvGraphicFramePr>
          <p:nvPr/>
        </p:nvGraphicFramePr>
        <p:xfrm>
          <a:off x="35496" y="908720"/>
          <a:ext cx="8964488" cy="5651467"/>
        </p:xfrm>
        <a:graphic>
          <a:graphicData uri="http://schemas.openxmlformats.org/drawingml/2006/table">
            <a:tbl>
              <a:tblPr firstRow="1" bandRow="1">
                <a:tableStyleId>{5C22544A-7EE6-4342-B048-85BDC9FD1C3A}</a:tableStyleId>
              </a:tblPr>
              <a:tblGrid>
                <a:gridCol w="1932002"/>
                <a:gridCol w="3323042"/>
                <a:gridCol w="3709444"/>
              </a:tblGrid>
              <a:tr h="447824">
                <a:tc>
                  <a:txBody>
                    <a:bodyPr/>
                    <a:lstStyle/>
                    <a:p>
                      <a:endParaRPr lang="fr-FR" sz="2000" dirty="0"/>
                    </a:p>
                  </a:txBody>
                  <a:tcPr/>
                </a:tc>
                <a:tc>
                  <a:txBody>
                    <a:bodyPr/>
                    <a:lstStyle/>
                    <a:p>
                      <a:pPr algn="ctr"/>
                      <a:r>
                        <a:rPr lang="fr-FR" sz="2000" b="1" dirty="0" smtClean="0"/>
                        <a:t>Pour</a:t>
                      </a:r>
                      <a:endParaRPr lang="fr-FR" sz="2000" b="1" dirty="0"/>
                    </a:p>
                  </a:txBody>
                  <a:tcPr/>
                </a:tc>
                <a:tc>
                  <a:txBody>
                    <a:bodyPr/>
                    <a:lstStyle/>
                    <a:p>
                      <a:pPr algn="ctr"/>
                      <a:r>
                        <a:rPr lang="fr-FR" sz="2000" b="1" dirty="0" smtClean="0"/>
                        <a:t>Contre</a:t>
                      </a:r>
                      <a:endParaRPr lang="fr-FR" sz="2000" b="1" dirty="0"/>
                    </a:p>
                  </a:txBody>
                  <a:tcPr/>
                </a:tc>
              </a:tr>
              <a:tr h="1820363">
                <a:tc>
                  <a:txBody>
                    <a:bodyPr/>
                    <a:lstStyle/>
                    <a:p>
                      <a:r>
                        <a:rPr lang="fr-FR" sz="2000" dirty="0" smtClean="0"/>
                        <a:t>Tout construire manuellement</a:t>
                      </a:r>
                      <a:endParaRPr lang="fr-FR" sz="2000" dirty="0"/>
                    </a:p>
                  </a:txBody>
                  <a:tcPr anchor="ctr"/>
                </a:tc>
                <a:tc>
                  <a:txBody>
                    <a:bodyPr/>
                    <a:lstStyle/>
                    <a:p>
                      <a:pPr marL="179388" indent="-179388">
                        <a:buFont typeface="Arial" pitchFamily="34" charset="0"/>
                        <a:buChar char="•"/>
                      </a:pPr>
                      <a:r>
                        <a:rPr lang="fr-FR" sz="1400" dirty="0" smtClean="0"/>
                        <a:t>Personnalisation complète</a:t>
                      </a:r>
                    </a:p>
                    <a:p>
                      <a:pPr marL="179388" indent="-179388">
                        <a:buFont typeface="Arial" pitchFamily="34" charset="0"/>
                        <a:buChar char="•"/>
                      </a:pPr>
                      <a:r>
                        <a:rPr lang="fr-FR" sz="1400" dirty="0" smtClean="0"/>
                        <a:t>Maitrise complète du système</a:t>
                      </a:r>
                    </a:p>
                    <a:p>
                      <a:pPr marL="179388" indent="-179388">
                        <a:buFont typeface="Arial" pitchFamily="34" charset="0"/>
                        <a:buChar char="•"/>
                      </a:pPr>
                      <a:r>
                        <a:rPr lang="fr-FR" sz="1400" dirty="0" smtClean="0"/>
                        <a:t>On acquiert</a:t>
                      </a:r>
                      <a:r>
                        <a:rPr lang="fr-FR" sz="1400" baseline="0" dirty="0" smtClean="0"/>
                        <a:t> de l’expérience</a:t>
                      </a:r>
                      <a:endParaRPr lang="fr-FR" sz="1400" dirty="0"/>
                    </a:p>
                  </a:txBody>
                  <a:tcPr anchor="ctr"/>
                </a:tc>
                <a:tc>
                  <a:txBody>
                    <a:bodyPr/>
                    <a:lstStyle/>
                    <a:p>
                      <a:pPr marL="179388" indent="-179388">
                        <a:buFont typeface="Arial" pitchFamily="34" charset="0"/>
                        <a:buChar char="•"/>
                      </a:pPr>
                      <a:r>
                        <a:rPr lang="fr-FR" sz="1400" kern="1200" dirty="0" smtClean="0">
                          <a:solidFill>
                            <a:schemeClr val="dk1"/>
                          </a:solidFill>
                          <a:latin typeface="+mn-lt"/>
                          <a:ea typeface="+mn-ea"/>
                          <a:cs typeface="+mn-cs"/>
                        </a:rPr>
                        <a:t>Gérer les dépendances (« c’est l’enfer »)</a:t>
                      </a:r>
                    </a:p>
                    <a:p>
                      <a:pPr marL="179388" indent="-179388">
                        <a:buFont typeface="Arial" pitchFamily="34" charset="0"/>
                        <a:buChar char="•"/>
                      </a:pPr>
                      <a:r>
                        <a:rPr lang="fr-FR" sz="1400" kern="1200" dirty="0" smtClean="0">
                          <a:solidFill>
                            <a:schemeClr val="dk1"/>
                          </a:solidFill>
                          <a:latin typeface="+mn-lt"/>
                          <a:ea typeface="+mn-ea"/>
                          <a:cs typeface="+mn-cs"/>
                        </a:rPr>
                        <a:t>Besoin de connaitre tous</a:t>
                      </a:r>
                      <a:r>
                        <a:rPr lang="fr-FR" sz="1400" kern="1200" baseline="0" dirty="0" smtClean="0">
                          <a:solidFill>
                            <a:schemeClr val="dk1"/>
                          </a:solidFill>
                          <a:latin typeface="+mn-lt"/>
                          <a:ea typeface="+mn-ea"/>
                          <a:cs typeface="+mn-cs"/>
                        </a:rPr>
                        <a:t> les détails du système</a:t>
                      </a:r>
                    </a:p>
                    <a:p>
                      <a:pPr marL="179388" indent="-179388">
                        <a:buFont typeface="Arial" pitchFamily="34" charset="0"/>
                        <a:buChar char="•"/>
                      </a:pPr>
                      <a:r>
                        <a:rPr lang="fr-FR" sz="1400" kern="1200" baseline="0" dirty="0" smtClean="0">
                          <a:solidFill>
                            <a:schemeClr val="dk1"/>
                          </a:solidFill>
                          <a:latin typeface="+mn-lt"/>
                          <a:ea typeface="+mn-ea"/>
                          <a:cs typeface="+mn-cs"/>
                        </a:rPr>
                        <a:t>Compatibilité des versions</a:t>
                      </a:r>
                    </a:p>
                    <a:p>
                      <a:pPr marL="179388" indent="-179388">
                        <a:buFont typeface="Arial" pitchFamily="34" charset="0"/>
                        <a:buChar char="•"/>
                      </a:pPr>
                      <a:r>
                        <a:rPr lang="fr-FR" sz="1400" kern="1200" baseline="0" dirty="0" smtClean="0">
                          <a:solidFill>
                            <a:schemeClr val="dk1"/>
                          </a:solidFill>
                          <a:latin typeface="+mn-lt"/>
                          <a:ea typeface="+mn-ea"/>
                          <a:cs typeface="+mn-cs"/>
                        </a:rPr>
                        <a:t>Manque de reproductibilité</a:t>
                      </a:r>
                    </a:p>
                  </a:txBody>
                  <a:tcPr anchor="ctr"/>
                </a:tc>
              </a:tr>
              <a:tr h="1054655">
                <a:tc>
                  <a:txBody>
                    <a:bodyPr/>
                    <a:lstStyle/>
                    <a:p>
                      <a:r>
                        <a:rPr lang="fr-FR" sz="2000" dirty="0" smtClean="0"/>
                        <a:t>Distributions </a:t>
                      </a:r>
                      <a:r>
                        <a:rPr lang="fr-FR" sz="2000" dirty="0" err="1" smtClean="0"/>
                        <a:t>installables</a:t>
                      </a:r>
                      <a:endParaRPr lang="fr-FR" sz="2000" dirty="0" smtClean="0"/>
                    </a:p>
                    <a:p>
                      <a:r>
                        <a:rPr lang="fr-FR" sz="2000" dirty="0" smtClean="0"/>
                        <a:t>(</a:t>
                      </a:r>
                      <a:r>
                        <a:rPr lang="fr-FR" sz="2000" dirty="0" err="1" smtClean="0"/>
                        <a:t>Debian</a:t>
                      </a:r>
                      <a:r>
                        <a:rPr lang="fr-FR" sz="2000" dirty="0" smtClean="0"/>
                        <a:t>, </a:t>
                      </a:r>
                      <a:r>
                        <a:rPr lang="fr-FR" sz="2000" dirty="0" err="1" smtClean="0"/>
                        <a:t>Ubuntu</a:t>
                      </a:r>
                      <a:r>
                        <a:rPr lang="fr-FR" sz="2000" dirty="0" smtClean="0"/>
                        <a:t>, </a:t>
                      </a:r>
                      <a:r>
                        <a:rPr lang="fr-FR" sz="2000" dirty="0" err="1" smtClean="0"/>
                        <a:t>openSuse</a:t>
                      </a:r>
                      <a:r>
                        <a:rPr lang="fr-FR" sz="2000" dirty="0" smtClean="0"/>
                        <a:t>, ...)</a:t>
                      </a:r>
                      <a:endParaRPr lang="fr-FR" sz="2000" dirty="0"/>
                    </a:p>
                  </a:txBody>
                  <a:tcPr anchor="ctr"/>
                </a:tc>
                <a:tc>
                  <a:txBody>
                    <a:bodyPr/>
                    <a:lstStyle/>
                    <a:p>
                      <a:pPr marL="179388" indent="-179388" algn="l" defTabSz="914400" rtl="0" eaLnBrk="1" latinLnBrk="0" hangingPunct="1">
                        <a:buFont typeface="Arial" pitchFamily="34" charset="0"/>
                        <a:buChar char="•"/>
                      </a:pPr>
                      <a:r>
                        <a:rPr lang="fr-FR" sz="1400" kern="1200" dirty="0" smtClean="0">
                          <a:solidFill>
                            <a:schemeClr val="dk1"/>
                          </a:solidFill>
                          <a:latin typeface="+mn-lt"/>
                          <a:ea typeface="+mn-ea"/>
                          <a:cs typeface="+mn-cs"/>
                        </a:rPr>
                        <a:t>Facile à installer et à administrer</a:t>
                      </a:r>
                    </a:p>
                  </a:txBody>
                  <a:tcPr anchor="ctr"/>
                </a:tc>
                <a:tc>
                  <a:txBody>
                    <a:bodyPr/>
                    <a:lstStyle/>
                    <a:p>
                      <a:pPr marL="179388" indent="-179388" algn="l" defTabSz="914400" rtl="0" eaLnBrk="1" latinLnBrk="0" hangingPunct="1">
                        <a:buFont typeface="Arial" pitchFamily="34" charset="0"/>
                        <a:buChar char="•"/>
                      </a:pPr>
                      <a:r>
                        <a:rPr lang="fr-FR" sz="1400" kern="1200" dirty="0" smtClean="0">
                          <a:solidFill>
                            <a:schemeClr val="dk1"/>
                          </a:solidFill>
                          <a:latin typeface="+mn-lt"/>
                          <a:ea typeface="+mn-ea"/>
                          <a:cs typeface="+mn-cs"/>
                        </a:rPr>
                        <a:t>Difficile à personnaliser</a:t>
                      </a:r>
                      <a:br>
                        <a:rPr lang="fr-FR" sz="1400" kern="1200" dirty="0" smtClean="0">
                          <a:solidFill>
                            <a:schemeClr val="dk1"/>
                          </a:solidFill>
                          <a:latin typeface="+mn-lt"/>
                          <a:ea typeface="+mn-ea"/>
                          <a:cs typeface="+mn-cs"/>
                        </a:rPr>
                      </a:br>
                      <a:r>
                        <a:rPr lang="fr-FR" sz="1400" kern="1200" dirty="0" smtClean="0">
                          <a:solidFill>
                            <a:schemeClr val="dk1"/>
                          </a:solidFill>
                          <a:latin typeface="+mn-lt"/>
                          <a:ea typeface="+mn-ea"/>
                          <a:cs typeface="+mn-cs"/>
                        </a:rPr>
                        <a:t>Difficile à optimiser (temps de démarrage, la taille)</a:t>
                      </a:r>
                    </a:p>
                    <a:p>
                      <a:pPr marL="179388" indent="-179388" algn="l" defTabSz="914400" rtl="0" eaLnBrk="1" latinLnBrk="0" hangingPunct="1">
                        <a:buFont typeface="Arial" pitchFamily="34" charset="0"/>
                        <a:buChar char="•"/>
                      </a:pPr>
                      <a:r>
                        <a:rPr lang="fr-FR" sz="1400" kern="1200" dirty="0" smtClean="0">
                          <a:solidFill>
                            <a:schemeClr val="dk1"/>
                          </a:solidFill>
                          <a:latin typeface="+mn-lt"/>
                          <a:ea typeface="+mn-ea"/>
                          <a:cs typeface="+mn-cs"/>
                        </a:rPr>
                        <a:t>Difficile de reconstruire le système complet à partir des sources</a:t>
                      </a:r>
                    </a:p>
                    <a:p>
                      <a:pPr marL="179388" indent="-179388" algn="l" defTabSz="914400" rtl="0" eaLnBrk="1" latinLnBrk="0" hangingPunct="1">
                        <a:buFont typeface="Arial" pitchFamily="34" charset="0"/>
                        <a:buChar char="•"/>
                      </a:pPr>
                      <a:r>
                        <a:rPr lang="fr-FR" sz="1400" kern="1200" dirty="0" smtClean="0">
                          <a:solidFill>
                            <a:schemeClr val="dk1"/>
                          </a:solidFill>
                          <a:latin typeface="+mn-lt"/>
                          <a:ea typeface="+mn-ea"/>
                          <a:cs typeface="+mn-cs"/>
                        </a:rPr>
                        <a:t>« Grand système »</a:t>
                      </a:r>
                    </a:p>
                    <a:p>
                      <a:pPr marL="179388" indent="-179388" algn="l" defTabSz="914400" rtl="0" eaLnBrk="1" latinLnBrk="0" hangingPunct="1">
                        <a:buFont typeface="Arial" pitchFamily="34" charset="0"/>
                        <a:buChar char="•"/>
                      </a:pPr>
                      <a:r>
                        <a:rPr lang="fr-FR" sz="1400" kern="1200" dirty="0" smtClean="0">
                          <a:solidFill>
                            <a:schemeClr val="dk1"/>
                          </a:solidFill>
                          <a:latin typeface="+mn-lt"/>
                          <a:ea typeface="+mn-ea"/>
                          <a:cs typeface="+mn-cs"/>
                        </a:rPr>
                        <a:t>Beaucoup de dépendances</a:t>
                      </a:r>
                    </a:p>
                    <a:p>
                      <a:pPr marL="179388" indent="-179388" algn="l" defTabSz="914400" rtl="0" eaLnBrk="1" latinLnBrk="0" hangingPunct="1">
                        <a:buFont typeface="Arial" pitchFamily="34" charset="0"/>
                        <a:buChar char="•"/>
                      </a:pPr>
                      <a:r>
                        <a:rPr lang="fr-FR" sz="1400" kern="1200" dirty="0" smtClean="0">
                          <a:solidFill>
                            <a:schemeClr val="dk1"/>
                          </a:solidFill>
                          <a:latin typeface="+mn-lt"/>
                          <a:ea typeface="+mn-ea"/>
                          <a:cs typeface="+mn-cs"/>
                        </a:rPr>
                        <a:t>Non disponible pour toutes les architectures</a:t>
                      </a:r>
                    </a:p>
                  </a:txBody>
                  <a:tcPr anchor="ctr"/>
                </a:tc>
              </a:tr>
              <a:tr h="1054655">
                <a:tc>
                  <a:txBody>
                    <a:bodyPr/>
                    <a:lstStyle/>
                    <a:p>
                      <a:r>
                        <a:rPr lang="en-US" sz="2000" dirty="0" smtClean="0"/>
                        <a:t>Build systems</a:t>
                      </a:r>
                    </a:p>
                    <a:p>
                      <a:r>
                        <a:rPr lang="en-US" sz="2000" dirty="0" err="1" smtClean="0"/>
                        <a:t>Buildroot</a:t>
                      </a:r>
                      <a:r>
                        <a:rPr lang="en-US" sz="2000" dirty="0" smtClean="0"/>
                        <a:t>, </a:t>
                      </a:r>
                      <a:r>
                        <a:rPr lang="en-US" sz="2000" dirty="0" err="1" smtClean="0"/>
                        <a:t>Yocto</a:t>
                      </a:r>
                      <a:r>
                        <a:rPr lang="en-US" sz="2000" dirty="0" smtClean="0"/>
                        <a:t>, </a:t>
                      </a:r>
                      <a:r>
                        <a:rPr lang="en-US" sz="2000" dirty="0" err="1" smtClean="0"/>
                        <a:t>PTXdist</a:t>
                      </a:r>
                      <a:r>
                        <a:rPr lang="en-US" sz="2000" dirty="0" smtClean="0"/>
                        <a:t>, etc</a:t>
                      </a:r>
                      <a:endParaRPr lang="fr-FR" sz="2000" dirty="0"/>
                    </a:p>
                  </a:txBody>
                  <a:tcPr anchor="ctr"/>
                </a:tc>
                <a:tc>
                  <a:txBody>
                    <a:bodyPr/>
                    <a:lstStyle/>
                    <a:p>
                      <a:pPr marL="179388" indent="-179388">
                        <a:buFont typeface="Arial" pitchFamily="34" charset="0"/>
                        <a:buChar char="•"/>
                      </a:pPr>
                      <a:r>
                        <a:rPr lang="fr-FR" sz="1400" dirty="0" smtClean="0"/>
                        <a:t>Beaucoup de souplesse</a:t>
                      </a:r>
                    </a:p>
                    <a:p>
                      <a:pPr marL="179388" indent="-179388">
                        <a:buFont typeface="Arial" pitchFamily="34" charset="0"/>
                        <a:buChar char="•"/>
                      </a:pPr>
                      <a:r>
                        <a:rPr lang="fr-FR" sz="1400" dirty="0" smtClean="0"/>
                        <a:t>Construction à partir des sources : personnalisation et optimisation faciles</a:t>
                      </a:r>
                    </a:p>
                    <a:p>
                      <a:pPr marL="179388" indent="-179388">
                        <a:buFont typeface="Arial" pitchFamily="34" charset="0"/>
                        <a:buChar char="•"/>
                      </a:pPr>
                      <a:r>
                        <a:rPr lang="fr-FR" sz="1400" dirty="0" smtClean="0"/>
                        <a:t>entièrement reproductible</a:t>
                      </a:r>
                    </a:p>
                    <a:p>
                      <a:pPr marL="179388" indent="-179388">
                        <a:buFont typeface="Arial" pitchFamily="34" charset="0"/>
                        <a:buChar char="•"/>
                      </a:pPr>
                      <a:r>
                        <a:rPr lang="fr-FR" sz="1400" dirty="0" smtClean="0"/>
                        <a:t>Utilise la compilation croisée</a:t>
                      </a:r>
                    </a:p>
                    <a:p>
                      <a:pPr marL="179388" indent="-179388">
                        <a:buFont typeface="Arial" pitchFamily="34" charset="0"/>
                        <a:buChar char="•"/>
                      </a:pPr>
                      <a:r>
                        <a:rPr lang="fr-FR" sz="1400" dirty="0" smtClean="0"/>
                        <a:t>Paquets spécifiques pour l’embarqué  </a:t>
                      </a:r>
                    </a:p>
                    <a:p>
                      <a:pPr marL="179388" indent="-179388">
                        <a:buFont typeface="Arial" pitchFamily="34" charset="0"/>
                        <a:buChar char="•"/>
                      </a:pPr>
                      <a:r>
                        <a:rPr lang="fr-FR" sz="1400" dirty="0" smtClean="0"/>
                        <a:t>Fonctionnalités en option</a:t>
                      </a:r>
                      <a:endParaRPr lang="fr-FR" sz="1400" dirty="0"/>
                    </a:p>
                  </a:txBody>
                  <a:tcPr anchor="ctr"/>
                </a:tc>
                <a:tc>
                  <a:txBody>
                    <a:bodyPr/>
                    <a:lstStyle/>
                    <a:p>
                      <a:pPr marL="179388" indent="-179388">
                        <a:buFont typeface="Arial" pitchFamily="34" charset="0"/>
                        <a:buChar char="•"/>
                      </a:pPr>
                      <a:r>
                        <a:rPr lang="fr-FR" sz="1400" dirty="0" smtClean="0"/>
                        <a:t>Pas aussi facile une distribution binaire</a:t>
                      </a:r>
                    </a:p>
                    <a:p>
                      <a:pPr marL="179388" indent="-179388">
                        <a:buFont typeface="Arial" pitchFamily="34" charset="0"/>
                        <a:buChar char="•"/>
                      </a:pPr>
                      <a:r>
                        <a:rPr lang="fr-FR" sz="1400" dirty="0" smtClean="0"/>
                        <a:t>Le temps de construction (compilation)</a:t>
                      </a:r>
                      <a:endParaRPr lang="fr-FR" sz="1400" dirty="0"/>
                    </a:p>
                  </a:txBody>
                  <a:tcPr anchor="ctr"/>
                </a:tc>
              </a:tr>
            </a:tbl>
          </a:graphicData>
        </a:graphic>
      </p:graphicFrame>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3416320"/>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 – Tout construire manuellement</a:t>
            </a:r>
          </a:p>
          <a:p>
            <a:pPr lvl="0"/>
            <a:endParaRPr lang="fr-FR" sz="2400" b="1" dirty="0" smtClean="0">
              <a:solidFill>
                <a:srgbClr val="365F91"/>
              </a:solidFill>
              <a:ea typeface="Times New Roman" pitchFamily="18" charset="0"/>
              <a:cs typeface="Times New Roman" pitchFamily="18" charset="0"/>
            </a:endParaRPr>
          </a:p>
          <a:p>
            <a:pPr lvl="0" algn="ctr"/>
            <a:r>
              <a:rPr lang="fr-FR" sz="2400" b="1" dirty="0" smtClean="0">
                <a:solidFill>
                  <a:srgbClr val="365F91"/>
                </a:solidFill>
                <a:ea typeface="Times New Roman" pitchFamily="18" charset="0"/>
                <a:cs typeface="Times New Roman" pitchFamily="18" charset="0"/>
              </a:rPr>
              <a:t>TP  : Installation de µ</a:t>
            </a:r>
            <a:r>
              <a:rPr lang="fr-FR" sz="2400" b="1" dirty="0" err="1" smtClean="0">
                <a:solidFill>
                  <a:srgbClr val="365F91"/>
                </a:solidFill>
                <a:ea typeface="Times New Roman" pitchFamily="18" charset="0"/>
                <a:cs typeface="Times New Roman" pitchFamily="18" charset="0"/>
              </a:rPr>
              <a:t>Clinux</a:t>
            </a:r>
            <a:r>
              <a:rPr lang="fr-FR" sz="2400" b="1" dirty="0" smtClean="0">
                <a:solidFill>
                  <a:srgbClr val="365F91"/>
                </a:solidFill>
                <a:ea typeface="Times New Roman" pitchFamily="18" charset="0"/>
                <a:cs typeface="Times New Roman" pitchFamily="18" charset="0"/>
              </a:rPr>
              <a:t> sur une carte </a:t>
            </a:r>
            <a:r>
              <a:rPr lang="fr-FR" sz="2400" b="1" dirty="0" err="1" smtClean="0">
                <a:solidFill>
                  <a:srgbClr val="365F91"/>
                </a:solidFill>
                <a:ea typeface="Times New Roman" pitchFamily="18" charset="0"/>
                <a:cs typeface="Times New Roman" pitchFamily="18" charset="0"/>
              </a:rPr>
              <a:t>Altera</a:t>
            </a:r>
            <a:r>
              <a:rPr lang="fr-FR" sz="2400" b="1" dirty="0" smtClean="0">
                <a:solidFill>
                  <a:srgbClr val="365F91"/>
                </a:solidFill>
                <a:ea typeface="Times New Roman" pitchFamily="18" charset="0"/>
                <a:cs typeface="Times New Roman" pitchFamily="18" charset="0"/>
              </a:rPr>
              <a:t> DE2-115</a:t>
            </a:r>
          </a:p>
          <a:p>
            <a:pPr lvl="0" algn="ctr"/>
            <a:r>
              <a:rPr lang="fr-FR" sz="2400" b="1" dirty="0" smtClean="0">
                <a:solidFill>
                  <a:srgbClr val="365F91"/>
                </a:solidFill>
                <a:ea typeface="Times New Roman" pitchFamily="18" charset="0"/>
                <a:cs typeface="Times New Roman" pitchFamily="18" charset="0"/>
              </a:rPr>
              <a:t>(M. </a:t>
            </a:r>
            <a:r>
              <a:rPr lang="fr-FR" sz="2400" b="1" dirty="0" err="1" smtClean="0">
                <a:solidFill>
                  <a:srgbClr val="365F91"/>
                </a:solidFill>
                <a:ea typeface="Times New Roman" pitchFamily="18" charset="0"/>
                <a:cs typeface="Times New Roman" pitchFamily="18" charset="0"/>
              </a:rPr>
              <a:t>Gozlan</a:t>
            </a:r>
            <a:r>
              <a:rPr lang="fr-FR" sz="2400" b="1" dirty="0" smtClean="0">
                <a:solidFill>
                  <a:srgbClr val="365F91"/>
                </a:solidFill>
                <a:ea typeface="Times New Roman" pitchFamily="18" charset="0"/>
                <a:cs typeface="Times New Roman" pitchFamily="18" charset="0"/>
              </a:rPr>
              <a:t> / M. Huet)</a:t>
            </a:r>
          </a:p>
          <a:p>
            <a:pPr lvl="0" algn="ctr"/>
            <a:endParaRPr lang="fr-FR" sz="2400" b="1" dirty="0" smtClean="0">
              <a:solidFill>
                <a:srgbClr val="365F91"/>
              </a:solidFill>
              <a:ea typeface="Times New Roman" pitchFamily="18" charset="0"/>
              <a:cs typeface="Times New Roman" pitchFamily="18" charset="0"/>
            </a:endParaRPr>
          </a:p>
          <a:p>
            <a:pPr marL="449263" lvl="0" indent="-269875">
              <a:buFont typeface="Arial" pitchFamily="34" charset="0"/>
              <a:buChar char="•"/>
            </a:pPr>
            <a:r>
              <a:rPr lang="fr-FR" sz="2400" b="1" dirty="0" smtClean="0">
                <a:solidFill>
                  <a:srgbClr val="365F91"/>
                </a:solidFill>
                <a:ea typeface="Times New Roman" pitchFamily="18" charset="0"/>
                <a:cs typeface="Times New Roman" pitchFamily="18" charset="0"/>
              </a:rPr>
              <a:t>Configurer un OS Linux pour un système embarqué</a:t>
            </a:r>
          </a:p>
          <a:p>
            <a:pPr marL="449263" lvl="0" indent="-269875">
              <a:buFont typeface="Arial" pitchFamily="34" charset="0"/>
              <a:buChar char="•"/>
            </a:pPr>
            <a:r>
              <a:rPr lang="fr-FR" sz="2400" b="1" dirty="0" smtClean="0">
                <a:solidFill>
                  <a:srgbClr val="365F91"/>
                </a:solidFill>
                <a:ea typeface="Times New Roman" pitchFamily="18" charset="0"/>
                <a:cs typeface="Times New Roman" pitchFamily="18" charset="0"/>
              </a:rPr>
              <a:t>Installer et tester un pilote de périphérique</a:t>
            </a:r>
          </a:p>
          <a:p>
            <a:pPr lvl="0" algn="ctr"/>
            <a:endParaRPr lang="fr-FR" sz="2400" b="1" dirty="0" smtClean="0">
              <a:solidFill>
                <a:srgbClr val="365F91"/>
              </a:solidFill>
              <a:ea typeface="Times New Roman" pitchFamily="18" charset="0"/>
              <a:cs typeface="Times New Roman" pitchFamily="18" charset="0"/>
            </a:endParaRPr>
          </a:p>
          <a:p>
            <a:pPr lvl="0" algn="ctr"/>
            <a:endParaRPr lang="fr-FR" sz="2400" b="1" dirty="0" smtClean="0">
              <a:solidFill>
                <a:srgbClr val="365F91"/>
              </a:solidFill>
              <a:ea typeface="Times New Roman" pitchFamily="18" charset="0"/>
              <a:cs typeface="Times New Roman" pitchFamily="18"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18786" name="Picture 2" descr="http://www.technologuepro.com/userfiles/image/articles/Nios-II-altera.png"/>
          <p:cNvPicPr>
            <a:picLocks noChangeAspect="1" noChangeArrowheads="1"/>
          </p:cNvPicPr>
          <p:nvPr/>
        </p:nvPicPr>
        <p:blipFill>
          <a:blip r:embed="rId3" cstate="print"/>
          <a:srcRect/>
          <a:stretch>
            <a:fillRect/>
          </a:stretch>
        </p:blipFill>
        <p:spPr bwMode="auto">
          <a:xfrm>
            <a:off x="5076056" y="3573016"/>
            <a:ext cx="3448050" cy="2381250"/>
          </a:xfrm>
          <a:prstGeom prst="rect">
            <a:avLst/>
          </a:prstGeom>
          <a:noFill/>
        </p:spPr>
      </p:pic>
      <p:pic>
        <p:nvPicPr>
          <p:cNvPr id="118787" name="Picture 3"/>
          <p:cNvPicPr>
            <a:picLocks noChangeAspect="1" noChangeArrowheads="1"/>
          </p:cNvPicPr>
          <p:nvPr/>
        </p:nvPicPr>
        <p:blipFill>
          <a:blip r:embed="rId4" cstate="print"/>
          <a:srcRect/>
          <a:stretch>
            <a:fillRect/>
          </a:stretch>
        </p:blipFill>
        <p:spPr bwMode="auto">
          <a:xfrm>
            <a:off x="827584" y="3573016"/>
            <a:ext cx="3291111" cy="2400575"/>
          </a:xfrm>
          <a:prstGeom prst="rect">
            <a:avLst/>
          </a:prstGeom>
          <a:noFill/>
          <a:ln w="9525">
            <a:noFill/>
            <a:miter lim="800000"/>
            <a:headEnd/>
            <a:tailEnd/>
          </a:ln>
        </p:spPr>
      </p:pic>
      <p:sp>
        <p:nvSpPr>
          <p:cNvPr id="16" name="Flèche droite 15"/>
          <p:cNvSpPr/>
          <p:nvPr/>
        </p:nvSpPr>
        <p:spPr>
          <a:xfrm>
            <a:off x="4283968" y="4653136"/>
            <a:ext cx="158417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 – Principe d’un </a:t>
            </a:r>
            <a:r>
              <a:rPr lang="fr-FR" sz="2400" b="1" dirty="0" err="1" smtClean="0">
                <a:solidFill>
                  <a:srgbClr val="365F91"/>
                </a:solidFill>
                <a:ea typeface="Times New Roman" pitchFamily="18" charset="0"/>
                <a:cs typeface="Times New Roman" pitchFamily="18" charset="0"/>
              </a:rPr>
              <a:t>Build</a:t>
            </a:r>
            <a:r>
              <a:rPr lang="fr-FR" sz="2400" b="1" dirty="0" smtClean="0">
                <a:solidFill>
                  <a:srgbClr val="365F91"/>
                </a:solidFill>
                <a:ea typeface="Times New Roman" pitchFamily="18" charset="0"/>
                <a:cs typeface="Times New Roman" pitchFamily="18" charset="0"/>
              </a:rPr>
              <a:t> System</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0" name="Picture 2"/>
          <p:cNvPicPr>
            <a:picLocks noChangeAspect="1" noChangeArrowheads="1"/>
          </p:cNvPicPr>
          <p:nvPr/>
        </p:nvPicPr>
        <p:blipFill>
          <a:blip r:embed="rId3" cstate="print"/>
          <a:srcRect/>
          <a:stretch>
            <a:fillRect/>
          </a:stretch>
        </p:blipFill>
        <p:spPr bwMode="auto">
          <a:xfrm>
            <a:off x="179512" y="1052736"/>
            <a:ext cx="8683465" cy="3312368"/>
          </a:xfrm>
          <a:prstGeom prst="rect">
            <a:avLst/>
          </a:prstGeom>
          <a:noFill/>
          <a:ln w="9525">
            <a:noFill/>
            <a:miter lim="800000"/>
            <a:headEnd/>
            <a:tailEnd/>
          </a:ln>
        </p:spPr>
      </p:pic>
      <p:sp>
        <p:nvSpPr>
          <p:cNvPr id="16" name="Rectangle 15"/>
          <p:cNvSpPr/>
          <p:nvPr/>
        </p:nvSpPr>
        <p:spPr>
          <a:xfrm>
            <a:off x="539552" y="4869160"/>
            <a:ext cx="7848872" cy="1200329"/>
          </a:xfrm>
          <a:prstGeom prst="rect">
            <a:avLst/>
          </a:prstGeom>
        </p:spPr>
        <p:txBody>
          <a:bodyPr wrap="square">
            <a:spAutoFit/>
          </a:bodyPr>
          <a:lstStyle/>
          <a:p>
            <a:pPr marL="269875" indent="-269875">
              <a:buFont typeface="Arial" pitchFamily="34" charset="0"/>
              <a:buChar char="•"/>
              <a:tabLst>
                <a:tab pos="3671888" algn="l"/>
              </a:tabLst>
            </a:pPr>
            <a:r>
              <a:rPr lang="fr-FR" sz="2400" b="1" dirty="0" smtClean="0">
                <a:solidFill>
                  <a:srgbClr val="002060"/>
                </a:solidFill>
              </a:rPr>
              <a:t>Compilation des sources 	=&gt; beaucoup de flexibilité</a:t>
            </a:r>
          </a:p>
          <a:p>
            <a:pPr marL="269875" indent="-269875">
              <a:buFont typeface="Arial" pitchFamily="34" charset="0"/>
              <a:buChar char="•"/>
              <a:tabLst>
                <a:tab pos="3671888" algn="l"/>
              </a:tabLst>
            </a:pPr>
            <a:r>
              <a:rPr lang="fr-FR" sz="2400" b="1" dirty="0" smtClean="0">
                <a:solidFill>
                  <a:srgbClr val="002060"/>
                </a:solidFill>
              </a:rPr>
              <a:t>Cross-compilation	=&gt; machines plus performantes</a:t>
            </a:r>
          </a:p>
          <a:p>
            <a:pPr marL="269875" indent="-269875">
              <a:buFont typeface="Arial" pitchFamily="34" charset="0"/>
              <a:buChar char="•"/>
              <a:tabLst>
                <a:tab pos="3671888" algn="l"/>
              </a:tabLst>
            </a:pPr>
            <a:r>
              <a:rPr lang="fr-FR" sz="2400" b="1" dirty="0" smtClean="0">
                <a:solidFill>
                  <a:srgbClr val="002060"/>
                </a:solidFill>
              </a:rPr>
              <a:t>Recettes de construction 	=&gt; facile</a:t>
            </a:r>
            <a:endParaRPr lang="fr-FR" sz="24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 – Principe d’un </a:t>
            </a:r>
            <a:r>
              <a:rPr lang="fr-FR" sz="2400" b="1" dirty="0" err="1" smtClean="0">
                <a:solidFill>
                  <a:srgbClr val="365F91"/>
                </a:solidFill>
                <a:ea typeface="Times New Roman" pitchFamily="18" charset="0"/>
                <a:cs typeface="Times New Roman" pitchFamily="18" charset="0"/>
              </a:rPr>
              <a:t>Build</a:t>
            </a:r>
            <a:r>
              <a:rPr lang="fr-FR" sz="2400" b="1" dirty="0" smtClean="0">
                <a:solidFill>
                  <a:srgbClr val="365F91"/>
                </a:solidFill>
                <a:ea typeface="Times New Roman" pitchFamily="18" charset="0"/>
                <a:cs typeface="Times New Roman" pitchFamily="18" charset="0"/>
              </a:rPr>
              <a:t> System</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 name="Rectangle 15"/>
          <p:cNvSpPr/>
          <p:nvPr/>
        </p:nvSpPr>
        <p:spPr>
          <a:xfrm>
            <a:off x="395536" y="836712"/>
            <a:ext cx="8424936" cy="5647700"/>
          </a:xfrm>
          <a:prstGeom prst="rect">
            <a:avLst/>
          </a:prstGeom>
        </p:spPr>
        <p:txBody>
          <a:bodyPr wrap="square">
            <a:spAutoFit/>
          </a:bodyPr>
          <a:lstStyle/>
          <a:p>
            <a:pPr>
              <a:spcAft>
                <a:spcPts val="600"/>
              </a:spcAft>
              <a:tabLst>
                <a:tab pos="3671888" algn="l"/>
              </a:tabLst>
            </a:pPr>
            <a:r>
              <a:rPr lang="en-US" sz="2400" b="1" dirty="0" smtClean="0">
                <a:solidFill>
                  <a:srgbClr val="002060"/>
                </a:solidFill>
              </a:rPr>
              <a:t>Large </a:t>
            </a:r>
            <a:r>
              <a:rPr lang="en-US" sz="2400" b="1" dirty="0" err="1" smtClean="0">
                <a:solidFill>
                  <a:srgbClr val="002060"/>
                </a:solidFill>
              </a:rPr>
              <a:t>gamme</a:t>
            </a:r>
            <a:r>
              <a:rPr lang="en-US" sz="2400" b="1" dirty="0" smtClean="0">
                <a:solidFill>
                  <a:srgbClr val="002060"/>
                </a:solidFill>
              </a:rPr>
              <a:t> de solutions : </a:t>
            </a:r>
          </a:p>
          <a:p>
            <a:pPr marL="539750" indent="-269875">
              <a:buFont typeface="Arial" pitchFamily="34" charset="0"/>
              <a:buChar char="•"/>
              <a:tabLst>
                <a:tab pos="3671888" algn="l"/>
              </a:tabLst>
            </a:pPr>
            <a:r>
              <a:rPr lang="en-US" sz="2000" b="1" dirty="0" err="1" smtClean="0">
                <a:solidFill>
                  <a:srgbClr val="002060"/>
                </a:solidFill>
              </a:rPr>
              <a:t>Yocto</a:t>
            </a:r>
            <a:r>
              <a:rPr lang="en-US" sz="2000" b="1" dirty="0" smtClean="0">
                <a:solidFill>
                  <a:srgbClr val="002060"/>
                </a:solidFill>
              </a:rPr>
              <a:t> / </a:t>
            </a:r>
            <a:r>
              <a:rPr lang="en-US" sz="2000" b="1" dirty="0" err="1" smtClean="0">
                <a:solidFill>
                  <a:srgbClr val="002060"/>
                </a:solidFill>
              </a:rPr>
              <a:t>OpenEmbedded</a:t>
            </a:r>
            <a:r>
              <a:rPr lang="en-US" sz="2000" b="1" dirty="0" smtClean="0">
                <a:solidFill>
                  <a:srgbClr val="002060"/>
                </a:solidFill>
              </a:rPr>
              <a:t>, </a:t>
            </a:r>
          </a:p>
          <a:p>
            <a:pPr marL="539750" indent="-269875">
              <a:buFont typeface="Arial" pitchFamily="34" charset="0"/>
              <a:buChar char="•"/>
              <a:tabLst>
                <a:tab pos="3671888" algn="l"/>
              </a:tabLst>
            </a:pPr>
            <a:r>
              <a:rPr lang="en-US" sz="2000" b="1" dirty="0" err="1" smtClean="0">
                <a:solidFill>
                  <a:srgbClr val="002060"/>
                </a:solidFill>
              </a:rPr>
              <a:t>PTXdist</a:t>
            </a:r>
            <a:r>
              <a:rPr lang="en-US" sz="2000" b="1" dirty="0" smtClean="0">
                <a:solidFill>
                  <a:srgbClr val="002060"/>
                </a:solidFill>
              </a:rPr>
              <a:t>, </a:t>
            </a:r>
          </a:p>
          <a:p>
            <a:pPr marL="539750" indent="-269875">
              <a:buFont typeface="Arial" pitchFamily="34" charset="0"/>
              <a:buChar char="•"/>
              <a:tabLst>
                <a:tab pos="3671888" algn="l"/>
              </a:tabLst>
            </a:pPr>
            <a:r>
              <a:rPr lang="en-US" sz="2000" b="1" dirty="0" err="1" smtClean="0">
                <a:solidFill>
                  <a:srgbClr val="002060"/>
                </a:solidFill>
              </a:rPr>
              <a:t>Buildroot</a:t>
            </a:r>
            <a:r>
              <a:rPr lang="en-US" sz="2000" b="1" dirty="0" smtClean="0">
                <a:solidFill>
                  <a:srgbClr val="002060"/>
                </a:solidFill>
              </a:rPr>
              <a:t>, </a:t>
            </a:r>
          </a:p>
          <a:p>
            <a:pPr marL="539750" indent="-269875">
              <a:buFont typeface="Arial" pitchFamily="34" charset="0"/>
              <a:buChar char="•"/>
              <a:tabLst>
                <a:tab pos="3671888" algn="l"/>
              </a:tabLst>
            </a:pPr>
            <a:r>
              <a:rPr lang="en-US" sz="2000" b="1" dirty="0" smtClean="0">
                <a:solidFill>
                  <a:srgbClr val="002060"/>
                </a:solidFill>
              </a:rPr>
              <a:t>LTIB, </a:t>
            </a:r>
          </a:p>
          <a:p>
            <a:pPr marL="539750" indent="-269875">
              <a:buFont typeface="Arial" pitchFamily="34" charset="0"/>
              <a:buChar char="•"/>
              <a:tabLst>
                <a:tab pos="3671888" algn="l"/>
              </a:tabLst>
            </a:pPr>
            <a:r>
              <a:rPr lang="en-US" sz="2000" b="1" dirty="0" err="1" smtClean="0">
                <a:solidFill>
                  <a:srgbClr val="002060"/>
                </a:solidFill>
              </a:rPr>
              <a:t>OpenBricks</a:t>
            </a:r>
            <a:r>
              <a:rPr lang="en-US" sz="2000" b="1" dirty="0" smtClean="0">
                <a:solidFill>
                  <a:srgbClr val="002060"/>
                </a:solidFill>
              </a:rPr>
              <a:t>, </a:t>
            </a:r>
          </a:p>
          <a:p>
            <a:pPr marL="539750" indent="-269875">
              <a:buFont typeface="Arial" pitchFamily="34" charset="0"/>
              <a:buChar char="•"/>
              <a:tabLst>
                <a:tab pos="3671888" algn="l"/>
              </a:tabLst>
            </a:pPr>
            <a:r>
              <a:rPr lang="en-US" sz="2000" b="1" dirty="0" err="1" smtClean="0">
                <a:solidFill>
                  <a:srgbClr val="002060"/>
                </a:solidFill>
              </a:rPr>
              <a:t>OpenWRT</a:t>
            </a:r>
            <a:r>
              <a:rPr lang="en-US" sz="2000" b="1" dirty="0" smtClean="0">
                <a:solidFill>
                  <a:srgbClr val="002060"/>
                </a:solidFill>
              </a:rPr>
              <a:t>, </a:t>
            </a:r>
          </a:p>
          <a:p>
            <a:pPr marL="539750" indent="-269875">
              <a:buFont typeface="Arial" pitchFamily="34" charset="0"/>
              <a:buChar char="•"/>
              <a:tabLst>
                <a:tab pos="3671888" algn="l"/>
              </a:tabLst>
            </a:pPr>
            <a:r>
              <a:rPr lang="en-US" sz="2000" b="1" dirty="0" smtClean="0">
                <a:solidFill>
                  <a:srgbClr val="002060"/>
                </a:solidFill>
              </a:rPr>
              <a:t>et plus encore.</a:t>
            </a:r>
          </a:p>
          <a:p>
            <a:pPr>
              <a:spcBef>
                <a:spcPts val="1200"/>
              </a:spcBef>
              <a:tabLst>
                <a:tab pos="3671888" algn="l"/>
              </a:tabLst>
            </a:pPr>
            <a:r>
              <a:rPr lang="fr-FR" sz="2400" b="1" dirty="0" smtClean="0">
                <a:solidFill>
                  <a:srgbClr val="002060"/>
                </a:solidFill>
              </a:rPr>
              <a:t>Aujourd'hui, deux solutions deviennent populaire :</a:t>
            </a:r>
          </a:p>
          <a:p>
            <a:pPr marL="539750" indent="-269875">
              <a:spcBef>
                <a:spcPts val="1200"/>
              </a:spcBef>
              <a:buFont typeface="Arial" pitchFamily="34" charset="0"/>
              <a:buChar char="•"/>
              <a:tabLst>
                <a:tab pos="3671888" algn="l"/>
              </a:tabLst>
            </a:pPr>
            <a:r>
              <a:rPr lang="en-US" sz="2400" b="1" dirty="0" err="1" smtClean="0">
                <a:solidFill>
                  <a:srgbClr val="002060"/>
                </a:solidFill>
              </a:rPr>
              <a:t>Yocto</a:t>
            </a:r>
            <a:r>
              <a:rPr lang="en-US" sz="2400" b="1" dirty="0" smtClean="0">
                <a:solidFill>
                  <a:srgbClr val="002060"/>
                </a:solidFill>
              </a:rPr>
              <a:t> </a:t>
            </a:r>
          </a:p>
          <a:p>
            <a:pPr marL="539750">
              <a:tabLst>
                <a:tab pos="3671888" algn="l"/>
              </a:tabLst>
            </a:pPr>
            <a:r>
              <a:rPr lang="fr-FR" dirty="0" smtClean="0">
                <a:solidFill>
                  <a:srgbClr val="002060"/>
                </a:solidFill>
              </a:rPr>
              <a:t>Construit une distribution Linux complète avec des paquets binaires.</a:t>
            </a:r>
          </a:p>
          <a:p>
            <a:pPr marL="539750">
              <a:tabLst>
                <a:tab pos="3671888" algn="l"/>
              </a:tabLst>
            </a:pPr>
            <a:r>
              <a:rPr lang="fr-FR" dirty="0" smtClean="0">
                <a:solidFill>
                  <a:srgbClr val="002060"/>
                </a:solidFill>
              </a:rPr>
              <a:t>Puissant, mais un peu complexe, et assez apprentissage difficile.</a:t>
            </a:r>
            <a:endParaRPr lang="en-US" dirty="0" smtClean="0">
              <a:solidFill>
                <a:srgbClr val="002060"/>
              </a:solidFill>
            </a:endParaRPr>
          </a:p>
          <a:p>
            <a:pPr marL="539750" indent="-269875">
              <a:spcBef>
                <a:spcPts val="1200"/>
              </a:spcBef>
              <a:buFont typeface="Arial" pitchFamily="34" charset="0"/>
              <a:buChar char="•"/>
              <a:tabLst>
                <a:tab pos="3671888" algn="l"/>
              </a:tabLst>
            </a:pPr>
            <a:r>
              <a:rPr lang="en-US" sz="2400" b="1" dirty="0" err="1" smtClean="0">
                <a:solidFill>
                  <a:srgbClr val="002060"/>
                </a:solidFill>
              </a:rPr>
              <a:t>Buildroot</a:t>
            </a:r>
            <a:r>
              <a:rPr lang="en-US" sz="2400" b="1" dirty="0" smtClean="0">
                <a:solidFill>
                  <a:srgbClr val="002060"/>
                </a:solidFill>
              </a:rPr>
              <a:t>, </a:t>
            </a:r>
          </a:p>
          <a:p>
            <a:pPr marL="539750">
              <a:tabLst>
                <a:tab pos="3671888" algn="l"/>
              </a:tabLst>
            </a:pPr>
            <a:r>
              <a:rPr lang="fr-FR" dirty="0" smtClean="0">
                <a:solidFill>
                  <a:srgbClr val="002060"/>
                </a:solidFill>
              </a:rPr>
              <a:t>Construit une image du système de fichiers. </a:t>
            </a:r>
          </a:p>
          <a:p>
            <a:pPr marL="539750">
              <a:tabLst>
                <a:tab pos="3671888" algn="l"/>
              </a:tabLst>
            </a:pPr>
            <a:r>
              <a:rPr lang="fr-FR" dirty="0" smtClean="0">
                <a:solidFill>
                  <a:srgbClr val="002060"/>
                </a:solidFill>
              </a:rPr>
              <a:t>Pas de paquets binaires (compilation à partir des sources).</a:t>
            </a:r>
          </a:p>
          <a:p>
            <a:pPr marL="539750">
              <a:tabLst>
                <a:tab pos="3671888" algn="l"/>
              </a:tabLst>
            </a:pPr>
            <a:r>
              <a:rPr lang="fr-FR" dirty="0" smtClean="0">
                <a:solidFill>
                  <a:srgbClr val="002060"/>
                </a:solidFill>
              </a:rPr>
              <a:t> Beaucoup plus simple à utiliser, comprendre et à modifier.</a:t>
            </a:r>
            <a:endParaRPr lang="fr-FR" sz="24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Introduction - terminologie</a:t>
            </a:r>
            <a:endParaRPr kumimoji="0" lang="fr-FR" sz="2400" b="1" i="0" u="none" strike="noStrike" cap="none" normalizeH="0" baseline="0" dirty="0" smtClean="0">
              <a:ln>
                <a:noFill/>
              </a:ln>
              <a:solidFill>
                <a:srgbClr val="365F91"/>
              </a:solidFill>
              <a:effectLst/>
              <a:latin typeface="Cambria" pitchFamily="18" charset="0"/>
              <a:ea typeface="Times New Roman" pitchFamily="18" charset="0"/>
              <a:cs typeface="Times New Roman" pitchFamily="18" charset="0"/>
            </a:endParaRPr>
          </a:p>
          <a:p>
            <a:endParaRPr lang="fr-FR" sz="2400" dirty="0"/>
          </a:p>
        </p:txBody>
      </p:sp>
      <p:sp>
        <p:nvSpPr>
          <p:cNvPr id="10" name="ZoneTexte 9"/>
          <p:cNvSpPr txBox="1"/>
          <p:nvPr/>
        </p:nvSpPr>
        <p:spPr>
          <a:xfrm>
            <a:off x="5004048" y="3861048"/>
            <a:ext cx="3722942" cy="2308324"/>
          </a:xfrm>
          <a:prstGeom prst="rect">
            <a:avLst/>
          </a:prstGeom>
          <a:noFill/>
        </p:spPr>
        <p:txBody>
          <a:bodyPr wrap="none" rtlCol="0">
            <a:spAutoFit/>
          </a:bodyPr>
          <a:lstStyle/>
          <a:p>
            <a:pPr marL="269875" indent="-269875" algn="ctr"/>
            <a:r>
              <a:rPr lang="fr-FR" sz="2400" dirty="0" smtClean="0">
                <a:solidFill>
                  <a:srgbClr val="002060"/>
                </a:solidFill>
              </a:rPr>
              <a:t>A13 </a:t>
            </a:r>
            <a:r>
              <a:rPr lang="fr-FR" sz="2400" dirty="0" err="1" smtClean="0">
                <a:solidFill>
                  <a:srgbClr val="002060"/>
                </a:solidFill>
              </a:rPr>
              <a:t>Allwinner</a:t>
            </a:r>
            <a:endParaRPr lang="fr-FR" sz="2400" dirty="0" smtClean="0">
              <a:solidFill>
                <a:srgbClr val="002060"/>
              </a:solidFill>
            </a:endParaRPr>
          </a:p>
          <a:p>
            <a:pPr marL="269875" indent="-269875">
              <a:buFont typeface="Arial" pitchFamily="34" charset="0"/>
              <a:buChar char="•"/>
            </a:pPr>
            <a:r>
              <a:rPr lang="fr-FR" sz="2400" dirty="0" smtClean="0">
                <a:solidFill>
                  <a:srgbClr val="002060"/>
                </a:solidFill>
              </a:rPr>
              <a:t>CPU : ARM Cortex A8</a:t>
            </a:r>
          </a:p>
          <a:p>
            <a:pPr marL="269875" indent="-269875">
              <a:buFont typeface="Arial" pitchFamily="34" charset="0"/>
              <a:buChar char="•"/>
            </a:pPr>
            <a:r>
              <a:rPr lang="fr-FR" sz="2400" dirty="0" smtClean="0">
                <a:solidFill>
                  <a:srgbClr val="002060"/>
                </a:solidFill>
              </a:rPr>
              <a:t>FPU : VFPv3</a:t>
            </a:r>
          </a:p>
          <a:p>
            <a:pPr marL="269875" indent="-269875">
              <a:buFont typeface="Arial" pitchFamily="34" charset="0"/>
              <a:buChar char="•"/>
            </a:pPr>
            <a:r>
              <a:rPr lang="fr-FR" sz="2400" dirty="0" smtClean="0">
                <a:solidFill>
                  <a:srgbClr val="002060"/>
                </a:solidFill>
              </a:rPr>
              <a:t>GPU : Mali400</a:t>
            </a:r>
          </a:p>
          <a:p>
            <a:pPr marL="269875" indent="-269875">
              <a:buFont typeface="Arial" pitchFamily="34" charset="0"/>
              <a:buChar char="•"/>
            </a:pPr>
            <a:r>
              <a:rPr lang="fr-FR" sz="2400" dirty="0" smtClean="0">
                <a:solidFill>
                  <a:srgbClr val="002060"/>
                </a:solidFill>
              </a:rPr>
              <a:t>VPU : </a:t>
            </a:r>
            <a:r>
              <a:rPr lang="fr-FR" sz="2400" dirty="0" err="1" smtClean="0">
                <a:solidFill>
                  <a:srgbClr val="002060"/>
                </a:solidFill>
              </a:rPr>
              <a:t>CedarX</a:t>
            </a:r>
            <a:r>
              <a:rPr lang="fr-FR" sz="2400" dirty="0" smtClean="0">
                <a:solidFill>
                  <a:srgbClr val="002060"/>
                </a:solidFill>
              </a:rPr>
              <a:t> (DSP)</a:t>
            </a:r>
          </a:p>
          <a:p>
            <a:pPr marL="269875" indent="-269875">
              <a:buFont typeface="Arial" pitchFamily="34" charset="0"/>
              <a:buChar char="•"/>
            </a:pPr>
            <a:r>
              <a:rPr lang="fr-FR" sz="2400" dirty="0" smtClean="0">
                <a:solidFill>
                  <a:srgbClr val="002060"/>
                </a:solidFill>
              </a:rPr>
              <a:t>Support HDMI </a:t>
            </a:r>
            <a:r>
              <a:rPr lang="fr-FR" sz="2400" dirty="0" err="1" smtClean="0">
                <a:solidFill>
                  <a:srgbClr val="002060"/>
                </a:solidFill>
              </a:rPr>
              <a:t>transmitter</a:t>
            </a:r>
            <a:endParaRPr lang="fr-FR" sz="2400" dirty="0" smtClean="0">
              <a:solidFill>
                <a:srgbClr val="002060"/>
              </a:solidFill>
            </a:endParaRPr>
          </a:p>
        </p:txBody>
      </p:sp>
      <p:pic>
        <p:nvPicPr>
          <p:cNvPr id="5122" name="Picture 2"/>
          <p:cNvPicPr>
            <a:picLocks noChangeAspect="1" noChangeArrowheads="1"/>
          </p:cNvPicPr>
          <p:nvPr/>
        </p:nvPicPr>
        <p:blipFill>
          <a:blip r:embed="rId3" cstate="print"/>
          <a:srcRect/>
          <a:stretch>
            <a:fillRect/>
          </a:stretch>
        </p:blipFill>
        <p:spPr bwMode="auto">
          <a:xfrm>
            <a:off x="4932040" y="1124744"/>
            <a:ext cx="3456384" cy="2605058"/>
          </a:xfrm>
          <a:prstGeom prst="rect">
            <a:avLst/>
          </a:prstGeom>
          <a:noFill/>
          <a:ln w="9525">
            <a:noFill/>
            <a:miter lim="800000"/>
            <a:headEnd/>
            <a:tailEnd/>
          </a:ln>
        </p:spPr>
      </p:pic>
      <p:pic>
        <p:nvPicPr>
          <p:cNvPr id="5124" name="Picture 4" descr="The Broadcom BCM2836 chip in the new Pi 2"/>
          <p:cNvPicPr>
            <a:picLocks noChangeAspect="1" noChangeArrowheads="1"/>
          </p:cNvPicPr>
          <p:nvPr/>
        </p:nvPicPr>
        <p:blipFill>
          <a:blip r:embed="rId4" cstate="print"/>
          <a:srcRect l="5118"/>
          <a:stretch>
            <a:fillRect/>
          </a:stretch>
        </p:blipFill>
        <p:spPr bwMode="auto">
          <a:xfrm>
            <a:off x="251520" y="1124744"/>
            <a:ext cx="4367481" cy="2606400"/>
          </a:xfrm>
          <a:prstGeom prst="rect">
            <a:avLst/>
          </a:prstGeom>
          <a:noFill/>
        </p:spPr>
      </p:pic>
      <p:sp>
        <p:nvSpPr>
          <p:cNvPr id="12" name="ZoneTexte 11"/>
          <p:cNvSpPr txBox="1"/>
          <p:nvPr/>
        </p:nvSpPr>
        <p:spPr>
          <a:xfrm>
            <a:off x="539552" y="3933056"/>
            <a:ext cx="3722942" cy="2308324"/>
          </a:xfrm>
          <a:prstGeom prst="rect">
            <a:avLst/>
          </a:prstGeom>
          <a:noFill/>
        </p:spPr>
        <p:txBody>
          <a:bodyPr wrap="none" rtlCol="0">
            <a:spAutoFit/>
          </a:bodyPr>
          <a:lstStyle/>
          <a:p>
            <a:pPr marL="269875" indent="-269875" algn="ctr"/>
            <a:r>
              <a:rPr lang="fr-FR" sz="2400" dirty="0" smtClean="0">
                <a:solidFill>
                  <a:srgbClr val="002060"/>
                </a:solidFill>
              </a:rPr>
              <a:t>BCM2836 </a:t>
            </a:r>
            <a:r>
              <a:rPr lang="fr-FR" sz="2400" dirty="0" err="1" smtClean="0">
                <a:solidFill>
                  <a:srgbClr val="002060"/>
                </a:solidFill>
              </a:rPr>
              <a:t>Broadcom</a:t>
            </a:r>
            <a:endParaRPr lang="fr-FR" sz="2400" dirty="0" smtClean="0">
              <a:solidFill>
                <a:srgbClr val="002060"/>
              </a:solidFill>
            </a:endParaRPr>
          </a:p>
          <a:p>
            <a:pPr marL="269875" indent="-269875">
              <a:buFont typeface="Arial" pitchFamily="34" charset="0"/>
              <a:buChar char="•"/>
            </a:pPr>
            <a:r>
              <a:rPr lang="fr-FR" sz="2400" dirty="0" smtClean="0">
                <a:solidFill>
                  <a:srgbClr val="002060"/>
                </a:solidFill>
              </a:rPr>
              <a:t>CPU : ARM Cortex A7</a:t>
            </a:r>
          </a:p>
          <a:p>
            <a:pPr marL="269875" indent="-269875">
              <a:buFont typeface="Arial" pitchFamily="34" charset="0"/>
              <a:buChar char="•"/>
            </a:pPr>
            <a:r>
              <a:rPr lang="fr-FR" sz="2400" dirty="0" smtClean="0">
                <a:solidFill>
                  <a:srgbClr val="002060"/>
                </a:solidFill>
              </a:rPr>
              <a:t>FPU : VFPv3</a:t>
            </a:r>
          </a:p>
          <a:p>
            <a:pPr marL="269875" indent="-269875">
              <a:buFont typeface="Arial" pitchFamily="34" charset="0"/>
              <a:buChar char="•"/>
            </a:pPr>
            <a:r>
              <a:rPr lang="fr-FR" sz="2400" dirty="0" smtClean="0">
                <a:solidFill>
                  <a:srgbClr val="002060"/>
                </a:solidFill>
              </a:rPr>
              <a:t>GPU : </a:t>
            </a:r>
            <a:r>
              <a:rPr lang="fr-FR" sz="2400" dirty="0" err="1" smtClean="0">
                <a:solidFill>
                  <a:srgbClr val="002060"/>
                </a:solidFill>
              </a:rPr>
              <a:t>VideoCore</a:t>
            </a:r>
            <a:r>
              <a:rPr lang="fr-FR" sz="2400" dirty="0" smtClean="0">
                <a:solidFill>
                  <a:srgbClr val="002060"/>
                </a:solidFill>
              </a:rPr>
              <a:t> IV</a:t>
            </a:r>
          </a:p>
          <a:p>
            <a:pPr marL="269875" indent="-269875">
              <a:buFont typeface="Arial" pitchFamily="34" charset="0"/>
              <a:buChar char="•"/>
            </a:pPr>
            <a:r>
              <a:rPr lang="fr-FR" sz="2400" dirty="0" smtClean="0">
                <a:solidFill>
                  <a:srgbClr val="002060"/>
                </a:solidFill>
              </a:rPr>
              <a:t>1Go Memory</a:t>
            </a:r>
          </a:p>
          <a:p>
            <a:pPr marL="269875" indent="-269875">
              <a:buFont typeface="Arial" pitchFamily="34" charset="0"/>
              <a:buChar char="•"/>
            </a:pPr>
            <a:r>
              <a:rPr lang="fr-FR" sz="2400" dirty="0" smtClean="0">
                <a:solidFill>
                  <a:srgbClr val="002060"/>
                </a:solidFill>
              </a:rPr>
              <a:t>Support HDMI </a:t>
            </a:r>
            <a:r>
              <a:rPr lang="fr-FR" sz="2400" dirty="0" err="1" smtClean="0">
                <a:solidFill>
                  <a:srgbClr val="002060"/>
                </a:solidFill>
              </a:rPr>
              <a:t>transmitter</a:t>
            </a:r>
            <a:endParaRPr lang="fr-FR" sz="2400" dirty="0" smtClean="0">
              <a:solidFill>
                <a:srgbClr val="002060"/>
              </a:solidFill>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1446550"/>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 – </a:t>
            </a:r>
            <a:r>
              <a:rPr lang="fr-FR" sz="2400" b="1" dirty="0" err="1" smtClean="0">
                <a:solidFill>
                  <a:srgbClr val="365F91"/>
                </a:solidFill>
                <a:ea typeface="Times New Roman" pitchFamily="18" charset="0"/>
                <a:cs typeface="Times New Roman" pitchFamily="18" charset="0"/>
              </a:rPr>
              <a:t>Buildroot</a:t>
            </a:r>
            <a:endParaRPr lang="fr-FR" sz="2400" b="1" dirty="0" smtClean="0">
              <a:solidFill>
                <a:srgbClr val="365F91"/>
              </a:solidFill>
              <a:ea typeface="Times New Roman" pitchFamily="18" charset="0"/>
              <a:cs typeface="Times New Roman" pitchFamily="18" charset="0"/>
            </a:endParaRPr>
          </a:p>
          <a:p>
            <a:pPr lvl="0">
              <a:spcBef>
                <a:spcPts val="1200"/>
              </a:spcBef>
            </a:pPr>
            <a:r>
              <a:rPr lang="fr-FR" b="1" dirty="0" err="1" smtClean="0">
                <a:solidFill>
                  <a:srgbClr val="365F91"/>
                </a:solidFill>
                <a:ea typeface="Times New Roman" pitchFamily="18" charset="0"/>
                <a:cs typeface="Times New Roman" pitchFamily="18" charset="0"/>
              </a:rPr>
              <a:t>Buildroot</a:t>
            </a:r>
            <a:r>
              <a:rPr lang="fr-FR" b="1" dirty="0" smtClean="0">
                <a:solidFill>
                  <a:srgbClr val="365F91"/>
                </a:solidFill>
                <a:ea typeface="Times New Roman" pitchFamily="18" charset="0"/>
                <a:cs typeface="Times New Roman" pitchFamily="18" charset="0"/>
              </a:rPr>
              <a:t> est un ensemble de scripts et de fichiers de configuration permettant la construction complète d'un système Linux pour une cible embarquée. Il télécharge automatiquement les paquetages nécessaires pour la compilation et l'installation.</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6" name="Picture 2"/>
          <p:cNvPicPr>
            <a:picLocks noChangeAspect="1" noChangeArrowheads="1"/>
          </p:cNvPicPr>
          <p:nvPr/>
        </p:nvPicPr>
        <p:blipFill>
          <a:blip r:embed="rId3" cstate="print"/>
          <a:srcRect/>
          <a:stretch>
            <a:fillRect/>
          </a:stretch>
        </p:blipFill>
        <p:spPr bwMode="auto">
          <a:xfrm>
            <a:off x="472380" y="1844824"/>
            <a:ext cx="8204076" cy="46681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 - </a:t>
            </a:r>
            <a:r>
              <a:rPr lang="fr-FR" sz="2400" b="1" dirty="0" err="1" smtClean="0">
                <a:solidFill>
                  <a:srgbClr val="365F91"/>
                </a:solidFill>
                <a:ea typeface="Times New Roman" pitchFamily="18" charset="0"/>
                <a:cs typeface="Times New Roman" pitchFamily="18" charset="0"/>
              </a:rPr>
              <a:t>Buildroot</a:t>
            </a:r>
            <a:endParaRPr lang="fr-FR" sz="2400" b="1" dirty="0" smtClean="0">
              <a:solidFill>
                <a:srgbClr val="365F91"/>
              </a:solidFill>
              <a:ea typeface="Times New Roman" pitchFamily="18" charset="0"/>
              <a:cs typeface="Times New Roman" pitchFamily="18"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074" name="Picture 2"/>
          <p:cNvPicPr>
            <a:picLocks noChangeAspect="1" noChangeArrowheads="1"/>
          </p:cNvPicPr>
          <p:nvPr/>
        </p:nvPicPr>
        <p:blipFill>
          <a:blip r:embed="rId3" cstate="print"/>
          <a:srcRect/>
          <a:stretch>
            <a:fillRect/>
          </a:stretch>
        </p:blipFill>
        <p:spPr bwMode="auto">
          <a:xfrm>
            <a:off x="683568" y="1412776"/>
            <a:ext cx="7591425" cy="5124450"/>
          </a:xfrm>
          <a:prstGeom prst="rect">
            <a:avLst/>
          </a:prstGeom>
          <a:noFill/>
          <a:ln w="9525">
            <a:noFill/>
            <a:miter lim="800000"/>
            <a:headEnd/>
            <a:tailEnd/>
          </a:ln>
        </p:spPr>
      </p:pic>
      <p:sp>
        <p:nvSpPr>
          <p:cNvPr id="15" name="Rectangle 14"/>
          <p:cNvSpPr/>
          <p:nvPr/>
        </p:nvSpPr>
        <p:spPr>
          <a:xfrm>
            <a:off x="683568" y="908720"/>
            <a:ext cx="2460610" cy="461665"/>
          </a:xfrm>
          <a:prstGeom prst="rect">
            <a:avLst/>
          </a:prstGeom>
        </p:spPr>
        <p:txBody>
          <a:bodyPr wrap="none">
            <a:spAutoFit/>
          </a:bodyPr>
          <a:lstStyle/>
          <a:p>
            <a:r>
              <a:rPr lang="fr-FR" sz="2400" b="1" dirty="0" err="1" smtClean="0">
                <a:solidFill>
                  <a:srgbClr val="002060"/>
                </a:solidFill>
              </a:rPr>
              <a:t>make</a:t>
            </a:r>
            <a:r>
              <a:rPr lang="fr-FR" sz="2400" b="1" dirty="0" smtClean="0">
                <a:solidFill>
                  <a:srgbClr val="002060"/>
                </a:solidFill>
              </a:rPr>
              <a:t> </a:t>
            </a:r>
            <a:r>
              <a:rPr lang="fr-FR" sz="2400" b="1" dirty="0" err="1" smtClean="0">
                <a:solidFill>
                  <a:srgbClr val="002060"/>
                </a:solidFill>
              </a:rPr>
              <a:t>menuconfig</a:t>
            </a:r>
            <a:endParaRPr lang="fr-FR" sz="24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 - </a:t>
            </a:r>
            <a:r>
              <a:rPr lang="fr-FR" sz="2400" b="1" dirty="0" err="1" smtClean="0">
                <a:solidFill>
                  <a:srgbClr val="365F91"/>
                </a:solidFill>
                <a:ea typeface="Times New Roman" pitchFamily="18" charset="0"/>
                <a:cs typeface="Times New Roman" pitchFamily="18" charset="0"/>
              </a:rPr>
              <a:t>Buildroot</a:t>
            </a:r>
            <a:endParaRPr lang="fr-FR" sz="2400" b="1" dirty="0" smtClean="0">
              <a:solidFill>
                <a:srgbClr val="365F91"/>
              </a:solidFill>
              <a:ea typeface="Times New Roman" pitchFamily="18" charset="0"/>
              <a:cs typeface="Times New Roman" pitchFamily="18"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5" name="Rectangle 14"/>
          <p:cNvSpPr/>
          <p:nvPr/>
        </p:nvSpPr>
        <p:spPr>
          <a:xfrm>
            <a:off x="683568" y="908720"/>
            <a:ext cx="8460432" cy="5632311"/>
          </a:xfrm>
          <a:prstGeom prst="rect">
            <a:avLst/>
          </a:prstGeom>
        </p:spPr>
        <p:txBody>
          <a:bodyPr wrap="square">
            <a:spAutoFit/>
          </a:bodyPr>
          <a:lstStyle/>
          <a:p>
            <a:r>
              <a:rPr lang="fr-FR" sz="2400" b="1" dirty="0" err="1" smtClean="0">
                <a:solidFill>
                  <a:srgbClr val="002060"/>
                </a:solidFill>
              </a:rPr>
              <a:t>make</a:t>
            </a:r>
            <a:r>
              <a:rPr lang="fr-FR" sz="2400" b="1" dirty="0" smtClean="0">
                <a:solidFill>
                  <a:srgbClr val="002060"/>
                </a:solidFill>
              </a:rPr>
              <a:t> </a:t>
            </a:r>
            <a:r>
              <a:rPr lang="fr-FR" sz="2400" b="1" dirty="0" err="1" smtClean="0">
                <a:solidFill>
                  <a:srgbClr val="002060"/>
                </a:solidFill>
              </a:rPr>
              <a:t>defconfig</a:t>
            </a:r>
            <a:endParaRPr lang="fr-FR" sz="2400" b="1" dirty="0" smtClean="0">
              <a:solidFill>
                <a:srgbClr val="002060"/>
              </a:solidFill>
            </a:endParaRPr>
          </a:p>
          <a:p>
            <a:endParaRPr lang="fr-FR" sz="800" b="1" dirty="0" smtClean="0">
              <a:solidFill>
                <a:srgbClr val="002060"/>
              </a:solidFill>
            </a:endParaRPr>
          </a:p>
          <a:p>
            <a:pPr marL="269875" indent="-269875">
              <a:buFont typeface="Arial" pitchFamily="34" charset="0"/>
              <a:buChar char="•"/>
            </a:pPr>
            <a:r>
              <a:rPr lang="fr-FR" sz="2400" b="1" dirty="0" err="1" smtClean="0">
                <a:solidFill>
                  <a:srgbClr val="002060"/>
                </a:solidFill>
              </a:rPr>
              <a:t>Buildroot</a:t>
            </a:r>
            <a:r>
              <a:rPr lang="fr-FR" sz="2400" b="1" dirty="0" smtClean="0">
                <a:solidFill>
                  <a:srgbClr val="002060"/>
                </a:solidFill>
              </a:rPr>
              <a:t> est livré avec un certain nombre de configurations de bases pour diverses plates-formes matérielles :</a:t>
            </a:r>
          </a:p>
          <a:p>
            <a:pPr marL="809625" indent="-269875"/>
            <a:endParaRPr lang="fr-FR" sz="800" dirty="0" smtClean="0">
              <a:solidFill>
                <a:srgbClr val="002060"/>
              </a:solidFill>
            </a:endParaRPr>
          </a:p>
          <a:p>
            <a:pPr marL="809625" indent="-269875">
              <a:buFont typeface="Arial" pitchFamily="34" charset="0"/>
              <a:buChar char="•"/>
            </a:pPr>
            <a:r>
              <a:rPr lang="fr-FR" sz="2400" dirty="0" err="1" smtClean="0">
                <a:solidFill>
                  <a:srgbClr val="002060"/>
                </a:solidFill>
              </a:rPr>
              <a:t>RaspberryPi</a:t>
            </a:r>
            <a:r>
              <a:rPr lang="fr-FR" sz="2400" dirty="0" smtClean="0">
                <a:solidFill>
                  <a:srgbClr val="002060"/>
                </a:solidFill>
              </a:rPr>
              <a:t>, </a:t>
            </a:r>
          </a:p>
          <a:p>
            <a:pPr marL="809625" indent="-269875">
              <a:buFont typeface="Arial" pitchFamily="34" charset="0"/>
              <a:buChar char="•"/>
            </a:pPr>
            <a:r>
              <a:rPr lang="fr-FR" sz="2400" dirty="0" err="1" smtClean="0">
                <a:solidFill>
                  <a:srgbClr val="002060"/>
                </a:solidFill>
              </a:rPr>
              <a:t>BeagleBone</a:t>
            </a:r>
            <a:r>
              <a:rPr lang="fr-FR" sz="2400" dirty="0" smtClean="0">
                <a:solidFill>
                  <a:srgbClr val="002060"/>
                </a:solidFill>
              </a:rPr>
              <a:t> Black, </a:t>
            </a:r>
          </a:p>
          <a:p>
            <a:pPr marL="809625" indent="-269875">
              <a:buFont typeface="Arial" pitchFamily="34" charset="0"/>
              <a:buChar char="•"/>
            </a:pPr>
            <a:r>
              <a:rPr lang="fr-FR" sz="2400" dirty="0" err="1" smtClean="0">
                <a:solidFill>
                  <a:srgbClr val="002060"/>
                </a:solidFill>
              </a:rPr>
              <a:t>CubieBoard</a:t>
            </a:r>
            <a:r>
              <a:rPr lang="fr-FR" sz="2400" dirty="0" smtClean="0">
                <a:solidFill>
                  <a:srgbClr val="002060"/>
                </a:solidFill>
              </a:rPr>
              <a:t>, </a:t>
            </a:r>
          </a:p>
          <a:p>
            <a:pPr marL="809625" indent="-269875">
              <a:buFont typeface="Arial" pitchFamily="34" charset="0"/>
              <a:buChar char="•"/>
            </a:pPr>
            <a:r>
              <a:rPr lang="fr-FR" sz="2400" dirty="0" err="1" smtClean="0">
                <a:solidFill>
                  <a:srgbClr val="002060"/>
                </a:solidFill>
              </a:rPr>
              <a:t>Atmel</a:t>
            </a:r>
            <a:r>
              <a:rPr lang="fr-FR" sz="2400" dirty="0" smtClean="0">
                <a:solidFill>
                  <a:srgbClr val="002060"/>
                </a:solidFill>
              </a:rPr>
              <a:t> </a:t>
            </a:r>
            <a:r>
              <a:rPr lang="fr-FR" sz="2400" dirty="0" err="1" smtClean="0">
                <a:solidFill>
                  <a:srgbClr val="002060"/>
                </a:solidFill>
              </a:rPr>
              <a:t>evaluation</a:t>
            </a:r>
            <a:r>
              <a:rPr lang="fr-FR" sz="2400" dirty="0" smtClean="0">
                <a:solidFill>
                  <a:srgbClr val="002060"/>
                </a:solidFill>
              </a:rPr>
              <a:t> </a:t>
            </a:r>
            <a:r>
              <a:rPr lang="fr-FR" sz="2400" dirty="0" err="1" smtClean="0">
                <a:solidFill>
                  <a:srgbClr val="002060"/>
                </a:solidFill>
              </a:rPr>
              <a:t>boards</a:t>
            </a:r>
            <a:r>
              <a:rPr lang="fr-FR" sz="2400" dirty="0" smtClean="0">
                <a:solidFill>
                  <a:srgbClr val="002060"/>
                </a:solidFill>
              </a:rPr>
              <a:t>, </a:t>
            </a:r>
          </a:p>
          <a:p>
            <a:pPr marL="809625" indent="-269875">
              <a:buFont typeface="Arial" pitchFamily="34" charset="0"/>
              <a:buChar char="•"/>
            </a:pPr>
            <a:r>
              <a:rPr lang="fr-FR" sz="2400" dirty="0" smtClean="0">
                <a:solidFill>
                  <a:srgbClr val="002060"/>
                </a:solidFill>
              </a:rPr>
              <a:t>Divers i.MX6 </a:t>
            </a:r>
            <a:r>
              <a:rPr lang="fr-FR" sz="2400" dirty="0" err="1" smtClean="0">
                <a:solidFill>
                  <a:srgbClr val="002060"/>
                </a:solidFill>
              </a:rPr>
              <a:t>boards</a:t>
            </a:r>
            <a:r>
              <a:rPr lang="fr-FR" sz="2400" dirty="0" smtClean="0">
                <a:solidFill>
                  <a:srgbClr val="002060"/>
                </a:solidFill>
              </a:rPr>
              <a:t>,</a:t>
            </a:r>
          </a:p>
          <a:p>
            <a:pPr marL="809625" indent="-269875">
              <a:buFont typeface="Arial" pitchFamily="34" charset="0"/>
              <a:buChar char="•"/>
            </a:pPr>
            <a:r>
              <a:rPr lang="fr-FR" sz="2400" dirty="0" smtClean="0">
                <a:solidFill>
                  <a:srgbClr val="002060"/>
                </a:solidFill>
              </a:rPr>
              <a:t>...</a:t>
            </a:r>
          </a:p>
          <a:p>
            <a:pPr marL="809625" indent="-269875">
              <a:buFont typeface="Arial" pitchFamily="34" charset="0"/>
              <a:buChar char="•"/>
            </a:pPr>
            <a:endParaRPr lang="fr-FR" sz="800" dirty="0" smtClean="0">
              <a:solidFill>
                <a:srgbClr val="002060"/>
              </a:solidFill>
            </a:endParaRPr>
          </a:p>
          <a:p>
            <a:pPr marL="269875" indent="-269875">
              <a:buFont typeface="Arial" pitchFamily="34" charset="0"/>
              <a:buChar char="•"/>
            </a:pPr>
            <a:r>
              <a:rPr lang="en-US" sz="2400" b="1" dirty="0" err="1" smtClean="0">
                <a:solidFill>
                  <a:srgbClr val="002060"/>
                </a:solidFill>
              </a:rPr>
              <a:t>Construit</a:t>
            </a:r>
            <a:r>
              <a:rPr lang="en-US" sz="2400" b="1" dirty="0" smtClean="0">
                <a:solidFill>
                  <a:srgbClr val="002060"/>
                </a:solidFill>
              </a:rPr>
              <a:t> </a:t>
            </a:r>
            <a:r>
              <a:rPr lang="en-US" sz="2400" b="1" dirty="0" err="1" smtClean="0">
                <a:solidFill>
                  <a:srgbClr val="002060"/>
                </a:solidFill>
              </a:rPr>
              <a:t>seulement</a:t>
            </a:r>
            <a:r>
              <a:rPr lang="en-US" sz="2400" b="1" dirty="0" smtClean="0">
                <a:solidFill>
                  <a:srgbClr val="002060"/>
                </a:solidFill>
              </a:rPr>
              <a:t> un </a:t>
            </a:r>
            <a:r>
              <a:rPr lang="en-US" sz="2400" b="1" dirty="0" err="1" smtClean="0">
                <a:solidFill>
                  <a:srgbClr val="002060"/>
                </a:solidFill>
              </a:rPr>
              <a:t>système</a:t>
            </a:r>
            <a:r>
              <a:rPr lang="en-US" sz="2400" b="1" dirty="0" smtClean="0">
                <a:solidFill>
                  <a:srgbClr val="002060"/>
                </a:solidFill>
              </a:rPr>
              <a:t> minimum : </a:t>
            </a:r>
          </a:p>
          <a:p>
            <a:pPr marL="809625" indent="-269875">
              <a:buFont typeface="Arial" pitchFamily="34" charset="0"/>
              <a:buChar char="•"/>
            </a:pPr>
            <a:r>
              <a:rPr lang="en-US" sz="2400" dirty="0" err="1" smtClean="0">
                <a:solidFill>
                  <a:srgbClr val="002060"/>
                </a:solidFill>
              </a:rPr>
              <a:t>toolchain</a:t>
            </a:r>
            <a:r>
              <a:rPr lang="en-US" sz="2400" dirty="0" smtClean="0">
                <a:solidFill>
                  <a:srgbClr val="002060"/>
                </a:solidFill>
              </a:rPr>
              <a:t>, </a:t>
            </a:r>
          </a:p>
          <a:p>
            <a:pPr marL="809625" indent="-269875">
              <a:buFont typeface="Arial" pitchFamily="34" charset="0"/>
              <a:buChar char="•"/>
            </a:pPr>
            <a:r>
              <a:rPr lang="en-US" sz="2400" dirty="0" err="1" smtClean="0">
                <a:solidFill>
                  <a:srgbClr val="002060"/>
                </a:solidFill>
              </a:rPr>
              <a:t>bootloader</a:t>
            </a:r>
            <a:r>
              <a:rPr lang="en-US" sz="2400" dirty="0" smtClean="0">
                <a:solidFill>
                  <a:srgbClr val="002060"/>
                </a:solidFill>
              </a:rPr>
              <a:t>, </a:t>
            </a:r>
          </a:p>
          <a:p>
            <a:pPr marL="809625" indent="-269875">
              <a:buFont typeface="Arial" pitchFamily="34" charset="0"/>
              <a:buChar char="•"/>
            </a:pPr>
            <a:r>
              <a:rPr lang="en-US" sz="2400" dirty="0" smtClean="0">
                <a:solidFill>
                  <a:srgbClr val="002060"/>
                </a:solidFill>
              </a:rPr>
              <a:t>Kernel </a:t>
            </a:r>
          </a:p>
          <a:p>
            <a:pPr marL="809625" indent="-269875">
              <a:buFont typeface="Arial" pitchFamily="34" charset="0"/>
              <a:buChar char="•"/>
            </a:pPr>
            <a:r>
              <a:rPr lang="en-US" sz="2400" dirty="0" smtClean="0">
                <a:solidFill>
                  <a:srgbClr val="002060"/>
                </a:solidFill>
              </a:rPr>
              <a:t>root </a:t>
            </a:r>
            <a:r>
              <a:rPr lang="en-US" sz="2400" dirty="0" err="1" smtClean="0">
                <a:solidFill>
                  <a:srgbClr val="002060"/>
                </a:solidFill>
              </a:rPr>
              <a:t>filesystem</a:t>
            </a:r>
            <a:r>
              <a:rPr lang="en-US" sz="2400" dirty="0" smtClean="0">
                <a:solidFill>
                  <a:srgbClr val="002060"/>
                </a:solidFill>
              </a:rPr>
              <a:t> minimum</a:t>
            </a:r>
            <a:endParaRPr lang="fr-FR" sz="2400"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46166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 – </a:t>
            </a:r>
            <a:r>
              <a:rPr lang="fr-FR" sz="2400" b="1" dirty="0" err="1" smtClean="0">
                <a:solidFill>
                  <a:srgbClr val="365F91"/>
                </a:solidFill>
                <a:ea typeface="Times New Roman" pitchFamily="18" charset="0"/>
                <a:cs typeface="Times New Roman" pitchFamily="18" charset="0"/>
              </a:rPr>
              <a:t>Buildroot</a:t>
            </a:r>
            <a:r>
              <a:rPr lang="fr-FR" sz="2400" b="1" dirty="0" smtClean="0">
                <a:solidFill>
                  <a:srgbClr val="365F91"/>
                </a:solidFill>
                <a:ea typeface="Times New Roman" pitchFamily="18" charset="0"/>
                <a:cs typeface="Times New Roman" pitchFamily="18" charset="0"/>
              </a:rPr>
              <a:t> : Fonctionnement globale</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46" name="Picture 2"/>
          <p:cNvPicPr>
            <a:picLocks noChangeAspect="1" noChangeArrowheads="1"/>
          </p:cNvPicPr>
          <p:nvPr/>
        </p:nvPicPr>
        <p:blipFill>
          <a:blip r:embed="rId3" cstate="print"/>
          <a:srcRect/>
          <a:stretch>
            <a:fillRect/>
          </a:stretch>
        </p:blipFill>
        <p:spPr bwMode="auto">
          <a:xfrm>
            <a:off x="683568" y="1340768"/>
            <a:ext cx="4561848" cy="1944216"/>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5004048" y="3284984"/>
            <a:ext cx="3238500" cy="3238500"/>
          </a:xfrm>
          <a:prstGeom prst="rect">
            <a:avLst/>
          </a:prstGeom>
          <a:noFill/>
          <a:ln w="9525">
            <a:noFill/>
            <a:miter lim="800000"/>
            <a:headEnd/>
            <a:tailEnd/>
          </a:ln>
        </p:spPr>
      </p:pic>
      <p:sp>
        <p:nvSpPr>
          <p:cNvPr id="18" name="Flèche à angle droit 17"/>
          <p:cNvSpPr/>
          <p:nvPr/>
        </p:nvSpPr>
        <p:spPr>
          <a:xfrm flipV="1">
            <a:off x="5364088" y="2636912"/>
            <a:ext cx="1224136" cy="1152128"/>
          </a:xfrm>
          <a:prstGeom prst="bentUpArrow">
            <a:avLst>
              <a:gd name="adj1" fmla="val 9587"/>
              <a:gd name="adj2" fmla="val 17794"/>
              <a:gd name="adj3" fmla="val 271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1979712" y="2132856"/>
            <a:ext cx="3384376" cy="12241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noFill/>
            </a:endParaRPr>
          </a:p>
        </p:txBody>
      </p:sp>
      <p:sp>
        <p:nvSpPr>
          <p:cNvPr id="17" name="ZoneTexte 16"/>
          <p:cNvSpPr txBox="1"/>
          <p:nvPr/>
        </p:nvSpPr>
        <p:spPr>
          <a:xfrm>
            <a:off x="3203848" y="3861048"/>
            <a:ext cx="1728192" cy="646331"/>
          </a:xfrm>
          <a:prstGeom prst="rect">
            <a:avLst/>
          </a:prstGeom>
          <a:noFill/>
          <a:ln>
            <a:solidFill>
              <a:schemeClr val="tx1"/>
            </a:solidFill>
          </a:ln>
        </p:spPr>
        <p:txBody>
          <a:bodyPr wrap="square" rtlCol="0">
            <a:spAutoFit/>
          </a:bodyPr>
          <a:lstStyle/>
          <a:p>
            <a:pPr algn="ctr"/>
            <a:r>
              <a:rPr lang="fr-FR" b="1" dirty="0" smtClean="0">
                <a:solidFill>
                  <a:srgbClr val="002060"/>
                </a:solidFill>
              </a:rPr>
              <a:t>Boot partition</a:t>
            </a:r>
          </a:p>
          <a:p>
            <a:pPr algn="ctr"/>
            <a:r>
              <a:rPr lang="fr-FR" b="1" dirty="0" smtClean="0">
                <a:solidFill>
                  <a:srgbClr val="002060"/>
                </a:solidFill>
              </a:rPr>
              <a:t>FAT16</a:t>
            </a:r>
            <a:endParaRPr lang="fr-FR" b="1" dirty="0">
              <a:solidFill>
                <a:srgbClr val="002060"/>
              </a:solidFill>
            </a:endParaRPr>
          </a:p>
        </p:txBody>
      </p:sp>
      <p:sp>
        <p:nvSpPr>
          <p:cNvPr id="20" name="ZoneTexte 19"/>
          <p:cNvSpPr txBox="1"/>
          <p:nvPr/>
        </p:nvSpPr>
        <p:spPr>
          <a:xfrm>
            <a:off x="3203848" y="4509120"/>
            <a:ext cx="1728192" cy="1754326"/>
          </a:xfrm>
          <a:prstGeom prst="rect">
            <a:avLst/>
          </a:prstGeom>
          <a:noFill/>
          <a:ln>
            <a:solidFill>
              <a:schemeClr val="tx1"/>
            </a:solidFill>
          </a:ln>
        </p:spPr>
        <p:txBody>
          <a:bodyPr wrap="square" rtlCol="0">
            <a:spAutoFit/>
          </a:bodyPr>
          <a:lstStyle/>
          <a:p>
            <a:pPr algn="ctr"/>
            <a:endParaRPr lang="fr-FR" dirty="0" smtClean="0"/>
          </a:p>
          <a:p>
            <a:pPr algn="ctr"/>
            <a:endParaRPr lang="fr-FR" dirty="0" smtClean="0"/>
          </a:p>
          <a:p>
            <a:pPr algn="ctr"/>
            <a:r>
              <a:rPr lang="fr-FR" b="1" dirty="0" err="1" smtClean="0">
                <a:solidFill>
                  <a:srgbClr val="002060"/>
                </a:solidFill>
              </a:rPr>
              <a:t>Rootfs</a:t>
            </a:r>
            <a:r>
              <a:rPr lang="fr-FR" b="1" dirty="0" smtClean="0">
                <a:solidFill>
                  <a:srgbClr val="002060"/>
                </a:solidFill>
              </a:rPr>
              <a:t> partition</a:t>
            </a:r>
          </a:p>
          <a:p>
            <a:pPr algn="ctr"/>
            <a:r>
              <a:rPr lang="fr-FR" b="1" dirty="0" smtClean="0">
                <a:solidFill>
                  <a:srgbClr val="002060"/>
                </a:solidFill>
              </a:rPr>
              <a:t>EXT4</a:t>
            </a:r>
          </a:p>
          <a:p>
            <a:pPr algn="ctr"/>
            <a:endParaRPr lang="fr-FR" dirty="0" smtClean="0"/>
          </a:p>
          <a:p>
            <a:pPr algn="ctr"/>
            <a:endParaRPr lang="fr-FR" dirty="0"/>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8712968" cy="1200329"/>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Construire son système – </a:t>
            </a:r>
            <a:r>
              <a:rPr lang="fr-FR" sz="2400" b="1" dirty="0" err="1" smtClean="0">
                <a:solidFill>
                  <a:srgbClr val="365F91"/>
                </a:solidFill>
                <a:ea typeface="Times New Roman" pitchFamily="18" charset="0"/>
                <a:cs typeface="Times New Roman" pitchFamily="18" charset="0"/>
              </a:rPr>
              <a:t>Buildroot</a:t>
            </a:r>
            <a:endParaRPr lang="fr-FR" sz="2400" b="1" dirty="0" smtClean="0">
              <a:solidFill>
                <a:srgbClr val="365F91"/>
              </a:solidFill>
              <a:ea typeface="Times New Roman" pitchFamily="18" charset="0"/>
              <a:cs typeface="Times New Roman" pitchFamily="18" charset="0"/>
            </a:endParaRPr>
          </a:p>
          <a:p>
            <a:pPr lvl="0"/>
            <a:endParaRPr lang="fr-FR" sz="2400" b="1" dirty="0" smtClean="0">
              <a:solidFill>
                <a:srgbClr val="365F91"/>
              </a:solidFill>
              <a:ea typeface="Times New Roman" pitchFamily="18" charset="0"/>
              <a:cs typeface="Times New Roman" pitchFamily="18" charset="0"/>
            </a:endParaRPr>
          </a:p>
          <a:p>
            <a:pPr lvl="0" algn="ctr"/>
            <a:r>
              <a:rPr lang="fr-FR" sz="2400" b="1" dirty="0" smtClean="0">
                <a:solidFill>
                  <a:srgbClr val="365F91"/>
                </a:solidFill>
                <a:ea typeface="Times New Roman" pitchFamily="18" charset="0"/>
                <a:cs typeface="Times New Roman" pitchFamily="18" charset="0"/>
              </a:rPr>
              <a:t>TP  : Construction d’un système linux embarqué complet</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2" name="ZoneTexte 21"/>
          <p:cNvSpPr txBox="1"/>
          <p:nvPr/>
        </p:nvSpPr>
        <p:spPr>
          <a:xfrm>
            <a:off x="683568" y="3645024"/>
            <a:ext cx="3394199" cy="1938992"/>
          </a:xfrm>
          <a:prstGeom prst="rect">
            <a:avLst/>
          </a:prstGeom>
          <a:noFill/>
        </p:spPr>
        <p:txBody>
          <a:bodyPr wrap="none" rtlCol="0">
            <a:spAutoFit/>
          </a:bodyPr>
          <a:lstStyle/>
          <a:p>
            <a:pPr marL="179388" indent="-179388">
              <a:buFont typeface="Arial" pitchFamily="34" charset="0"/>
              <a:buChar char="•"/>
            </a:pPr>
            <a:r>
              <a:rPr lang="fr-FR" sz="2000" b="1" dirty="0" smtClean="0">
                <a:solidFill>
                  <a:srgbClr val="002060"/>
                </a:solidFill>
              </a:rPr>
              <a:t>Noyau Linux </a:t>
            </a:r>
          </a:p>
          <a:p>
            <a:pPr marL="179388" indent="-179388">
              <a:buFont typeface="Arial" pitchFamily="34" charset="0"/>
              <a:buChar char="•"/>
            </a:pPr>
            <a:r>
              <a:rPr lang="fr-FR" sz="2000" b="1" dirty="0" smtClean="0">
                <a:solidFill>
                  <a:srgbClr val="002060"/>
                </a:solidFill>
              </a:rPr>
              <a:t>Système de fichiers racine</a:t>
            </a:r>
          </a:p>
          <a:p>
            <a:pPr marL="179388" indent="-179388">
              <a:buFont typeface="Arial" pitchFamily="34" charset="0"/>
              <a:buChar char="•"/>
            </a:pPr>
            <a:r>
              <a:rPr lang="fr-FR" sz="2000" b="1" dirty="0" smtClean="0">
                <a:solidFill>
                  <a:srgbClr val="002060"/>
                </a:solidFill>
              </a:rPr>
              <a:t>Utilitaires de base (</a:t>
            </a:r>
            <a:r>
              <a:rPr lang="fr-FR" sz="2000" b="1" dirty="0" err="1" smtClean="0">
                <a:solidFill>
                  <a:srgbClr val="002060"/>
                </a:solidFill>
              </a:rPr>
              <a:t>Busybox</a:t>
            </a:r>
            <a:r>
              <a:rPr lang="fr-FR" sz="2000" b="1" dirty="0" smtClean="0">
                <a:solidFill>
                  <a:srgbClr val="002060"/>
                </a:solidFill>
              </a:rPr>
              <a:t>)</a:t>
            </a:r>
          </a:p>
          <a:p>
            <a:pPr marL="179388" indent="-179388">
              <a:buFont typeface="Arial" pitchFamily="34" charset="0"/>
              <a:buChar char="•"/>
            </a:pPr>
            <a:r>
              <a:rPr lang="fr-FR" sz="2000" b="1" dirty="0" smtClean="0">
                <a:solidFill>
                  <a:srgbClr val="002060"/>
                </a:solidFill>
              </a:rPr>
              <a:t>Interaction</a:t>
            </a:r>
          </a:p>
          <a:p>
            <a:pPr marL="179388" indent="-179388">
              <a:buFont typeface="Arial" pitchFamily="34" charset="0"/>
              <a:buChar char="•"/>
            </a:pPr>
            <a:r>
              <a:rPr lang="fr-FR" sz="2000" b="1" dirty="0" smtClean="0">
                <a:solidFill>
                  <a:srgbClr val="002060"/>
                </a:solidFill>
              </a:rPr>
              <a:t>Production d’un signal</a:t>
            </a:r>
          </a:p>
          <a:p>
            <a:pPr marL="179388" indent="-179388">
              <a:buFont typeface="Arial" pitchFamily="34" charset="0"/>
              <a:buChar char="•"/>
            </a:pPr>
            <a:r>
              <a:rPr lang="fr-FR" sz="2000" b="1" dirty="0" smtClean="0">
                <a:solidFill>
                  <a:srgbClr val="002060"/>
                </a:solidFill>
              </a:rPr>
              <a:t>Performances temps réel</a:t>
            </a:r>
            <a:endParaRPr lang="fr-FR" sz="2000" b="1" dirty="0">
              <a:solidFill>
                <a:srgbClr val="002060"/>
              </a:solidFill>
            </a:endParaRPr>
          </a:p>
        </p:txBody>
      </p:sp>
      <p:pic>
        <p:nvPicPr>
          <p:cNvPr id="1026" name="Picture 2"/>
          <p:cNvPicPr>
            <a:picLocks noChangeAspect="1" noChangeArrowheads="1"/>
          </p:cNvPicPr>
          <p:nvPr/>
        </p:nvPicPr>
        <p:blipFill>
          <a:blip r:embed="rId3" cstate="print"/>
          <a:srcRect/>
          <a:stretch>
            <a:fillRect/>
          </a:stretch>
        </p:blipFill>
        <p:spPr bwMode="auto">
          <a:xfrm>
            <a:off x="4067944" y="2932781"/>
            <a:ext cx="5076056" cy="3613009"/>
          </a:xfrm>
          <a:prstGeom prst="rect">
            <a:avLst/>
          </a:prstGeom>
          <a:noFill/>
          <a:ln w="9525">
            <a:noFill/>
            <a:miter lim="800000"/>
            <a:headEnd/>
            <a:tailEnd/>
          </a:ln>
        </p:spPr>
      </p:pic>
      <p:pic>
        <p:nvPicPr>
          <p:cNvPr id="21" name="il_fi" descr="http://maxembedded.com/wp-content/uploads/2013/09/linux-embedded.jpg"/>
          <p:cNvPicPr/>
          <p:nvPr/>
        </p:nvPicPr>
        <p:blipFill>
          <a:blip r:embed="rId4" cstate="print"/>
          <a:srcRect/>
          <a:stretch>
            <a:fillRect/>
          </a:stretch>
        </p:blipFill>
        <p:spPr bwMode="auto">
          <a:xfrm>
            <a:off x="1115616" y="1628800"/>
            <a:ext cx="3600400" cy="1512168"/>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364088" y="1628800"/>
            <a:ext cx="1872208" cy="91453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292080" y="2636912"/>
            <a:ext cx="2232248" cy="48896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489364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Rappel et définition </a:t>
            </a:r>
          </a:p>
          <a:p>
            <a:pPr lvl="0"/>
            <a:endParaRPr lang="fr-FR" sz="2400" b="1" dirty="0" smtClean="0">
              <a:solidFill>
                <a:srgbClr val="365F91"/>
              </a:solidFill>
              <a:ea typeface="Times New Roman" pitchFamily="18" charset="0"/>
              <a:cs typeface="Times New Roman" pitchFamily="18" charset="0"/>
            </a:endParaRPr>
          </a:p>
          <a:p>
            <a:pPr lvl="0"/>
            <a:endParaRPr lang="fr-FR" sz="2400" b="1" dirty="0" smtClean="0">
              <a:solidFill>
                <a:srgbClr val="002060"/>
              </a:solidFill>
            </a:endParaRPr>
          </a:p>
          <a:p>
            <a:pPr lvl="0"/>
            <a:endParaRPr lang="fr-FR" sz="2400" b="1" dirty="0" smtClean="0">
              <a:solidFill>
                <a:srgbClr val="002060"/>
              </a:solidFill>
            </a:endParaRPr>
          </a:p>
          <a:p>
            <a:pPr lvl="0"/>
            <a:endParaRPr lang="fr-FR" sz="2400" b="1" dirty="0" smtClean="0">
              <a:solidFill>
                <a:srgbClr val="002060"/>
              </a:solidFill>
            </a:endParaRPr>
          </a:p>
          <a:p>
            <a:pPr lvl="0"/>
            <a:endParaRPr lang="fr-FR" sz="2400" b="1" dirty="0" smtClean="0">
              <a:solidFill>
                <a:srgbClr val="002060"/>
              </a:solidFill>
            </a:endParaRPr>
          </a:p>
          <a:p>
            <a:pPr marL="628650" lvl="0" indent="-266700">
              <a:buFont typeface="Arial" pitchFamily="34" charset="0"/>
              <a:buChar char="•"/>
            </a:pPr>
            <a:r>
              <a:rPr lang="fr-FR" sz="2400" b="1" dirty="0" smtClean="0">
                <a:solidFill>
                  <a:srgbClr val="002060"/>
                </a:solidFill>
              </a:rPr>
              <a:t>qualité de fonctionnement (stabilité)</a:t>
            </a:r>
          </a:p>
          <a:p>
            <a:pPr marL="628650" indent="-266700">
              <a:buFont typeface="Arial" pitchFamily="34" charset="0"/>
              <a:buChar char="•"/>
            </a:pPr>
            <a:r>
              <a:rPr lang="fr-FR" sz="2400" b="1" dirty="0" smtClean="0">
                <a:solidFill>
                  <a:srgbClr val="002060"/>
                </a:solidFill>
              </a:rPr>
              <a:t> temps de réponse : réaction appropriée → en un temps borné </a:t>
            </a:r>
          </a:p>
          <a:p>
            <a:pPr marL="5743575" lvl="0"/>
            <a:r>
              <a:rPr lang="fr-FR" sz="2400" b="1" dirty="0" smtClean="0">
                <a:solidFill>
                  <a:srgbClr val="002060"/>
                </a:solidFill>
              </a:rPr>
              <a:t>→ à un événement</a:t>
            </a:r>
          </a:p>
          <a:p>
            <a:pPr lvl="0"/>
            <a:endParaRPr lang="fr-FR" sz="2400" b="1" dirty="0" smtClean="0">
              <a:solidFill>
                <a:srgbClr val="002060"/>
              </a:solidFill>
            </a:endParaRPr>
          </a:p>
          <a:p>
            <a:pPr marL="628650" lvl="0" indent="-266700">
              <a:buFont typeface="Arial" pitchFamily="34" charset="0"/>
              <a:buChar char="•"/>
            </a:pPr>
            <a:r>
              <a:rPr lang="fr-FR" sz="2400" b="1" dirty="0" smtClean="0">
                <a:solidFill>
                  <a:srgbClr val="002060"/>
                </a:solidFill>
              </a:rPr>
              <a:t> Le temps réel est lié à des processus sensibles</a:t>
            </a:r>
          </a:p>
          <a:p>
            <a:pPr marL="628650" lvl="0" indent="-266700"/>
            <a:r>
              <a:rPr lang="fr-FR" sz="2400" b="1" dirty="0" smtClean="0">
                <a:solidFill>
                  <a:srgbClr val="002060"/>
                </a:solidFill>
              </a:rPr>
              <a:t>    (militaire, spatial, énergie, médical, transport, …)</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 name="Rectangle à coins arrondis 20"/>
          <p:cNvSpPr/>
          <p:nvPr/>
        </p:nvSpPr>
        <p:spPr>
          <a:xfrm>
            <a:off x="179512" y="1628800"/>
            <a:ext cx="878497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Le temps-réel est une notion de garantie </a:t>
            </a:r>
          </a:p>
          <a:p>
            <a:pPr algn="ctr"/>
            <a:r>
              <a:rPr lang="fr-FR" sz="2400" b="1" dirty="0" smtClean="0"/>
              <a:t>et non pas de performance</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5755422"/>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Mesures des performances temps réelles sur linux</a:t>
            </a:r>
          </a:p>
          <a:p>
            <a:pPr lvl="0"/>
            <a:endParaRPr lang="fr-FR" sz="2400" b="1" dirty="0" smtClean="0">
              <a:solidFill>
                <a:srgbClr val="365F91"/>
              </a:solidFill>
              <a:ea typeface="Times New Roman" pitchFamily="18" charset="0"/>
              <a:cs typeface="Times New Roman" pitchFamily="18" charset="0"/>
            </a:endParaRPr>
          </a:p>
          <a:p>
            <a:pPr marL="447675" lvl="0"/>
            <a:r>
              <a:rPr lang="fr-FR" sz="2800" b="1" dirty="0" smtClean="0">
                <a:solidFill>
                  <a:srgbClr val="002060"/>
                </a:solidFill>
              </a:rPr>
              <a:t>Principe :</a:t>
            </a:r>
          </a:p>
          <a:p>
            <a:pPr marL="1079500" lvl="0" indent="-273050">
              <a:buFont typeface="Arial" pitchFamily="34" charset="0"/>
              <a:buChar char="•"/>
            </a:pPr>
            <a:r>
              <a:rPr lang="fr-FR" sz="2400" b="1" dirty="0" smtClean="0">
                <a:solidFill>
                  <a:srgbClr val="002060"/>
                </a:solidFill>
              </a:rPr>
              <a:t>Programmer une tâche périodique</a:t>
            </a:r>
          </a:p>
          <a:p>
            <a:pPr marL="1079500" lvl="0" indent="-273050">
              <a:buFont typeface="Arial" pitchFamily="34" charset="0"/>
              <a:buChar char="•"/>
            </a:pPr>
            <a:r>
              <a:rPr lang="fr-FR" sz="2400" b="1" dirty="0" smtClean="0">
                <a:solidFill>
                  <a:srgbClr val="002060"/>
                </a:solidFill>
              </a:rPr>
              <a:t>Comparer la date d’échéance théorique avec la date réelle</a:t>
            </a:r>
          </a:p>
          <a:p>
            <a:pPr marL="1079500" lvl="0" indent="-273050">
              <a:buFont typeface="Arial" pitchFamily="34" charset="0"/>
              <a:buChar char="•"/>
            </a:pPr>
            <a:r>
              <a:rPr lang="fr-FR" sz="2400" b="1" dirty="0" smtClean="0">
                <a:solidFill>
                  <a:srgbClr val="002060"/>
                </a:solidFill>
              </a:rPr>
              <a:t>La différence correspond au « </a:t>
            </a:r>
            <a:r>
              <a:rPr lang="fr-FR" sz="2400" b="1" dirty="0" err="1" smtClean="0">
                <a:solidFill>
                  <a:srgbClr val="002060"/>
                </a:solidFill>
              </a:rPr>
              <a:t>jitter</a:t>
            </a:r>
            <a:r>
              <a:rPr lang="fr-FR" sz="2400" b="1" dirty="0" smtClean="0">
                <a:solidFill>
                  <a:srgbClr val="002060"/>
                </a:solidFill>
              </a:rPr>
              <a:t> » (gigue)</a:t>
            </a:r>
          </a:p>
          <a:p>
            <a:pPr marL="1079500" lvl="0" indent="-273050">
              <a:buFont typeface="Arial" pitchFamily="34" charset="0"/>
              <a:buChar char="•"/>
            </a:pPr>
            <a:r>
              <a:rPr lang="fr-FR" sz="2400" b="1" dirty="0" smtClean="0">
                <a:solidFill>
                  <a:srgbClr val="002060"/>
                </a:solidFill>
              </a:rPr>
              <a:t>La gigue est caractéristique de la « latence » du système</a:t>
            </a:r>
          </a:p>
          <a:p>
            <a:pPr marL="1079500" lvl="0" indent="-273050">
              <a:buFont typeface="Arial" pitchFamily="34" charset="0"/>
              <a:buChar char="•"/>
            </a:pPr>
            <a:r>
              <a:rPr lang="fr-FR" sz="2400" b="1" dirty="0" smtClean="0">
                <a:solidFill>
                  <a:srgbClr val="002060"/>
                </a:solidFill>
              </a:rPr>
              <a:t>Tester le système avec ET sans charge !</a:t>
            </a:r>
          </a:p>
          <a:p>
            <a:pPr lvl="0"/>
            <a:endParaRPr lang="fr-FR" sz="2400" b="1" dirty="0" smtClean="0">
              <a:solidFill>
                <a:srgbClr val="002060"/>
              </a:solidFill>
            </a:endParaRPr>
          </a:p>
          <a:p>
            <a:pPr marL="447675" lvl="0"/>
            <a:r>
              <a:rPr lang="fr-FR" sz="2800" b="1" dirty="0" smtClean="0">
                <a:solidFill>
                  <a:srgbClr val="002060"/>
                </a:solidFill>
              </a:rPr>
              <a:t>Outils</a:t>
            </a:r>
            <a:r>
              <a:rPr lang="fr-FR" sz="2400" b="1" dirty="0" smtClean="0">
                <a:solidFill>
                  <a:srgbClr val="002060"/>
                </a:solidFill>
              </a:rPr>
              <a:t> :</a:t>
            </a:r>
          </a:p>
          <a:p>
            <a:pPr marL="1079500" indent="-273050">
              <a:buFont typeface="Arial" pitchFamily="34" charset="0"/>
              <a:buChar char="•"/>
            </a:pPr>
            <a:r>
              <a:rPr lang="fr-FR" sz="2400" b="1" dirty="0" smtClean="0">
                <a:solidFill>
                  <a:srgbClr val="002060"/>
                </a:solidFill>
              </a:rPr>
              <a:t>Tâche périodique: </a:t>
            </a:r>
            <a:r>
              <a:rPr lang="fr-FR" sz="2400" b="1" dirty="0" err="1" smtClean="0">
                <a:solidFill>
                  <a:srgbClr val="002060"/>
                </a:solidFill>
                <a:latin typeface="Courier New" pitchFamily="49" charset="0"/>
                <a:cs typeface="Courier New" pitchFamily="49" charset="0"/>
              </a:rPr>
              <a:t>cyclictest</a:t>
            </a:r>
            <a:r>
              <a:rPr lang="fr-FR" sz="2400" b="1" dirty="0" smtClean="0">
                <a:solidFill>
                  <a:srgbClr val="002060"/>
                </a:solidFill>
              </a:rPr>
              <a:t>, </a:t>
            </a:r>
            <a:r>
              <a:rPr lang="fr-FR" sz="2400" b="1" dirty="0" err="1" smtClean="0">
                <a:solidFill>
                  <a:srgbClr val="002060"/>
                </a:solidFill>
                <a:latin typeface="Courier New" pitchFamily="49" charset="0"/>
                <a:cs typeface="Courier New" pitchFamily="49" charset="0"/>
              </a:rPr>
              <a:t>latency</a:t>
            </a:r>
          </a:p>
          <a:p>
            <a:pPr marL="1079500" indent="-273050">
              <a:buFont typeface="Arial" pitchFamily="34" charset="0"/>
              <a:buChar char="•"/>
            </a:pPr>
            <a:r>
              <a:rPr lang="fr-FR" sz="2400" b="1" dirty="0" smtClean="0">
                <a:solidFill>
                  <a:srgbClr val="002060"/>
                </a:solidFill>
              </a:rPr>
              <a:t>Manipulation de « GPIO »</a:t>
            </a:r>
          </a:p>
          <a:p>
            <a:pPr marL="1079500" indent="-273050">
              <a:buFont typeface="Arial" pitchFamily="34" charset="0"/>
              <a:buChar char="•"/>
            </a:pPr>
            <a:r>
              <a:rPr lang="fr-FR" sz="2400" b="1" dirty="0" smtClean="0">
                <a:solidFill>
                  <a:srgbClr val="002060"/>
                </a:solidFill>
              </a:rPr>
              <a:t>Stimulation: </a:t>
            </a:r>
            <a:r>
              <a:rPr lang="fr-FR" sz="2400" b="1" dirty="0" err="1" smtClean="0">
                <a:solidFill>
                  <a:srgbClr val="002060"/>
                </a:solidFill>
                <a:latin typeface="Courier New" pitchFamily="49" charset="0"/>
                <a:cs typeface="Courier New" pitchFamily="49" charset="0"/>
              </a:rPr>
              <a:t>hackbench</a:t>
            </a:r>
            <a:r>
              <a:rPr lang="fr-FR" sz="2400" b="1" dirty="0" smtClean="0">
                <a:solidFill>
                  <a:srgbClr val="002060"/>
                </a:solidFill>
              </a:rPr>
              <a:t>,  </a:t>
            </a:r>
            <a:r>
              <a:rPr lang="fr-FR" sz="2400" b="1" dirty="0" smtClean="0">
                <a:solidFill>
                  <a:srgbClr val="002060"/>
                </a:solidFill>
                <a:latin typeface="Courier New" pitchFamily="49" charset="0"/>
                <a:cs typeface="Courier New" pitchFamily="49" charset="0"/>
              </a:rPr>
              <a:t>stress, </a:t>
            </a:r>
            <a:r>
              <a:rPr lang="fr-FR" sz="2400" b="1" dirty="0" err="1" smtClean="0">
                <a:solidFill>
                  <a:srgbClr val="002060"/>
                </a:solidFill>
                <a:latin typeface="Courier New" pitchFamily="49" charset="0"/>
                <a:cs typeface="Courier New" pitchFamily="49" charset="0"/>
              </a:rPr>
              <a:t>dohell</a:t>
            </a:r>
            <a:endParaRPr lang="fr-FR" sz="2400" b="1" dirty="0" smtClean="0">
              <a:solidFill>
                <a:srgbClr val="002060"/>
              </a:solidFill>
              <a:latin typeface="Courier New" pitchFamily="49" charset="0"/>
              <a:cs typeface="Courier New" pitchFamily="49" charset="0"/>
            </a:endParaRPr>
          </a:p>
          <a:p>
            <a:pPr marL="1079500" indent="-273050">
              <a:buFont typeface="Arial" pitchFamily="34" charset="0"/>
              <a:buChar char="•"/>
            </a:pPr>
            <a:r>
              <a:rPr lang="fr-FR" sz="2400" b="1" dirty="0" smtClean="0">
                <a:solidFill>
                  <a:srgbClr val="002060"/>
                </a:solidFill>
              </a:rPr>
              <a:t>Mesure : Oscilloscope, </a:t>
            </a:r>
            <a:r>
              <a:rPr lang="fr-FR" sz="2400" b="1" dirty="0" err="1" smtClean="0">
                <a:solidFill>
                  <a:srgbClr val="002060"/>
                </a:solidFill>
              </a:rPr>
              <a:t>Gnuplot</a:t>
            </a:r>
            <a:r>
              <a:rPr lang="fr-FR" sz="2400" b="1" dirty="0" smtClean="0">
                <a:solidFill>
                  <a:srgbClr val="002060"/>
                </a:solidFill>
              </a:rPr>
              <a:t> (tracé de courbes)</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1484784"/>
            <a:ext cx="4320604" cy="4824536"/>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1200329"/>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Mesures des performances temps réelles sur linux</a:t>
            </a:r>
          </a:p>
          <a:p>
            <a:pPr lvl="0"/>
            <a:endParaRPr lang="fr-FR" sz="2400" b="1" dirty="0" smtClean="0">
              <a:solidFill>
                <a:srgbClr val="365F91"/>
              </a:solidFill>
              <a:ea typeface="Times New Roman" pitchFamily="18" charset="0"/>
              <a:cs typeface="Times New Roman" pitchFamily="18"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2" name="Image 11" descr="F:\NewFile3.bmp"/>
          <p:cNvPicPr/>
          <p:nvPr/>
        </p:nvPicPr>
        <p:blipFill>
          <a:blip r:embed="rId3" cstate="print"/>
          <a:srcRect/>
          <a:stretch>
            <a:fillRect/>
          </a:stretch>
        </p:blipFill>
        <p:spPr bwMode="auto">
          <a:xfrm>
            <a:off x="4788024" y="1844824"/>
            <a:ext cx="4320480" cy="2880000"/>
          </a:xfrm>
          <a:prstGeom prst="rect">
            <a:avLst/>
          </a:prstGeom>
          <a:noFill/>
          <a:ln w="9525">
            <a:noFill/>
            <a:miter lim="800000"/>
            <a:headEnd/>
            <a:tailEnd/>
          </a:ln>
        </p:spPr>
      </p:pic>
      <p:sp>
        <p:nvSpPr>
          <p:cNvPr id="13" name="ZoneTexte 12"/>
          <p:cNvSpPr txBox="1"/>
          <p:nvPr/>
        </p:nvSpPr>
        <p:spPr>
          <a:xfrm>
            <a:off x="21721" y="1916832"/>
            <a:ext cx="9122279" cy="3262432"/>
          </a:xfrm>
          <a:prstGeom prst="rect">
            <a:avLst/>
          </a:prstGeom>
          <a:noFill/>
        </p:spPr>
        <p:txBody>
          <a:bodyPr wrap="square" rtlCol="0">
            <a:spAutoFit/>
          </a:bodyPr>
          <a:lstStyle/>
          <a:p>
            <a:r>
              <a:rPr lang="fr-FR" sz="1400" b="1" dirty="0" smtClean="0">
                <a:latin typeface="Courier New" pitchFamily="49" charset="0"/>
                <a:cs typeface="Courier New" pitchFamily="49" charset="0"/>
              </a:rPr>
              <a:t>squareSignal.cpp</a:t>
            </a:r>
          </a:p>
          <a:p>
            <a:endParaRPr lang="fr-FR" sz="1200" dirty="0" smtClean="0">
              <a:latin typeface="Courier New" pitchFamily="49" charset="0"/>
              <a:cs typeface="Courier New" pitchFamily="49" charset="0"/>
            </a:endParaRPr>
          </a:p>
          <a:p>
            <a:r>
              <a:rPr lang="fr-FR" sz="1400" b="1" dirty="0" err="1" smtClean="0">
                <a:latin typeface="Courier New" pitchFamily="49" charset="0"/>
                <a:cs typeface="Courier New" pitchFamily="49" charset="0"/>
              </a:rPr>
              <a:t>int</a:t>
            </a:r>
            <a:r>
              <a:rPr lang="fr-FR" sz="1400" b="1" dirty="0" smtClean="0">
                <a:latin typeface="Courier New" pitchFamily="49" charset="0"/>
                <a:cs typeface="Courier New" pitchFamily="49" charset="0"/>
              </a:rPr>
              <a:t> </a:t>
            </a:r>
            <a:r>
              <a:rPr lang="fr-FR" sz="1400" b="1" dirty="0" err="1" smtClean="0">
                <a:latin typeface="Courier New" pitchFamily="49" charset="0"/>
                <a:cs typeface="Courier New" pitchFamily="49" charset="0"/>
              </a:rPr>
              <a:t>duration</a:t>
            </a:r>
            <a:r>
              <a:rPr lang="fr-FR" sz="1400" b="1" dirty="0" smtClean="0">
                <a:latin typeface="Courier New" pitchFamily="49" charset="0"/>
                <a:cs typeface="Courier New" pitchFamily="49" charset="0"/>
              </a:rPr>
              <a:t> = </a:t>
            </a:r>
            <a:r>
              <a:rPr lang="fr-FR" sz="1400" b="1" dirty="0" err="1" smtClean="0">
                <a:latin typeface="Courier New" pitchFamily="49" charset="0"/>
                <a:cs typeface="Courier New" pitchFamily="49" charset="0"/>
              </a:rPr>
              <a:t>atoi</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argv</a:t>
            </a:r>
            <a:r>
              <a:rPr lang="fr-FR" sz="1400" b="1" dirty="0" smtClean="0">
                <a:latin typeface="Courier New" pitchFamily="49" charset="0"/>
                <a:cs typeface="Courier New" pitchFamily="49" charset="0"/>
              </a:rPr>
              <a:t>[1]);</a:t>
            </a:r>
          </a:p>
          <a:p>
            <a:endParaRPr lang="fr-FR" sz="1400" b="1" dirty="0" smtClean="0">
              <a:latin typeface="Courier New" pitchFamily="49" charset="0"/>
              <a:cs typeface="Courier New" pitchFamily="49" charset="0"/>
            </a:endParaRPr>
          </a:p>
          <a:p>
            <a:r>
              <a:rPr lang="fr-FR" sz="1400" b="1" dirty="0" err="1" smtClean="0">
                <a:latin typeface="Courier New" pitchFamily="49" charset="0"/>
                <a:cs typeface="Courier New" pitchFamily="49" charset="0"/>
              </a:rPr>
              <a:t>ofstream</a:t>
            </a:r>
            <a:r>
              <a:rPr lang="fr-FR" sz="1400" b="1" dirty="0" smtClean="0">
                <a:latin typeface="Courier New" pitchFamily="49" charset="0"/>
                <a:cs typeface="Courier New" pitchFamily="49" charset="0"/>
              </a:rPr>
              <a:t> </a:t>
            </a:r>
            <a:r>
              <a:rPr lang="fr-FR" sz="1400" b="1" dirty="0" err="1" smtClean="0">
                <a:latin typeface="Courier New" pitchFamily="49" charset="0"/>
                <a:cs typeface="Courier New" pitchFamily="49" charset="0"/>
              </a:rPr>
              <a:t>fs</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sys</a:t>
            </a:r>
            <a:r>
              <a:rPr lang="fr-FR" sz="1400" b="1" dirty="0" smtClean="0">
                <a:latin typeface="Courier New" pitchFamily="49" charset="0"/>
                <a:cs typeface="Courier New" pitchFamily="49" charset="0"/>
              </a:rPr>
              <a:t>/class/</a:t>
            </a:r>
            <a:r>
              <a:rPr lang="fr-FR" sz="1400" b="1" dirty="0" err="1" smtClean="0">
                <a:latin typeface="Courier New" pitchFamily="49" charset="0"/>
                <a:cs typeface="Courier New" pitchFamily="49" charset="0"/>
              </a:rPr>
              <a:t>gpio</a:t>
            </a:r>
            <a:r>
              <a:rPr lang="fr-FR" sz="1400" b="1" dirty="0" smtClean="0">
                <a:latin typeface="Courier New" pitchFamily="49" charset="0"/>
                <a:cs typeface="Courier New" pitchFamily="49" charset="0"/>
              </a:rPr>
              <a:t>/gpio21/value");</a:t>
            </a:r>
          </a:p>
          <a:p>
            <a:endParaRPr lang="fr-FR" sz="1400" b="1" dirty="0" smtClean="0">
              <a:latin typeface="Courier New" pitchFamily="49" charset="0"/>
              <a:cs typeface="Courier New" pitchFamily="49" charset="0"/>
            </a:endParaRPr>
          </a:p>
          <a:p>
            <a:r>
              <a:rPr lang="fr-FR" sz="1400" b="1" dirty="0" err="1" smtClean="0">
                <a:latin typeface="Courier New" pitchFamily="49" charset="0"/>
                <a:cs typeface="Courier New" pitchFamily="49" charset="0"/>
              </a:rPr>
              <a:t>while</a:t>
            </a:r>
            <a:r>
              <a:rPr lang="fr-FR" sz="1400" b="1" dirty="0" smtClean="0">
                <a:latin typeface="Courier New" pitchFamily="49" charset="0"/>
                <a:cs typeface="Courier New" pitchFamily="49" charset="0"/>
              </a:rPr>
              <a:t>(1)</a:t>
            </a:r>
          </a:p>
          <a:p>
            <a:r>
              <a:rPr lang="fr-FR" sz="1400" b="1" dirty="0" smtClean="0">
                <a:latin typeface="Courier New" pitchFamily="49" charset="0"/>
                <a:cs typeface="Courier New" pitchFamily="49" charset="0"/>
              </a:rPr>
              <a:t>{</a:t>
            </a:r>
          </a:p>
          <a:p>
            <a:pPr marL="360363"/>
            <a:r>
              <a:rPr lang="fr-FR" sz="1400" b="1" dirty="0" err="1" smtClean="0">
                <a:latin typeface="Courier New" pitchFamily="49" charset="0"/>
                <a:cs typeface="Courier New" pitchFamily="49" charset="0"/>
              </a:rPr>
              <a:t>fs</a:t>
            </a:r>
            <a:r>
              <a:rPr lang="fr-FR" sz="1400" b="1" dirty="0" smtClean="0">
                <a:latin typeface="Courier New" pitchFamily="49" charset="0"/>
                <a:cs typeface="Courier New" pitchFamily="49" charset="0"/>
              </a:rPr>
              <a:t> &lt;&lt; "1" &lt;&lt; </a:t>
            </a:r>
            <a:r>
              <a:rPr lang="fr-FR" sz="1400" b="1" dirty="0" err="1" smtClean="0">
                <a:latin typeface="Courier New" pitchFamily="49" charset="0"/>
                <a:cs typeface="Courier New" pitchFamily="49" charset="0"/>
              </a:rPr>
              <a:t>endl</a:t>
            </a:r>
            <a:r>
              <a:rPr lang="fr-FR" sz="1400" b="1" dirty="0" smtClean="0">
                <a:latin typeface="Courier New" pitchFamily="49" charset="0"/>
                <a:cs typeface="Courier New" pitchFamily="49" charset="0"/>
              </a:rPr>
              <a:t>;</a:t>
            </a:r>
          </a:p>
          <a:p>
            <a:pPr marL="360363"/>
            <a:r>
              <a:rPr lang="fr-FR" sz="1400" b="1" dirty="0" err="1" smtClean="0">
                <a:latin typeface="Courier New" pitchFamily="49" charset="0"/>
                <a:cs typeface="Courier New" pitchFamily="49" charset="0"/>
              </a:rPr>
              <a:t>usleep</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duration</a:t>
            </a:r>
            <a:r>
              <a:rPr lang="fr-FR" sz="1400" b="1" dirty="0" smtClean="0">
                <a:latin typeface="Courier New" pitchFamily="49" charset="0"/>
                <a:cs typeface="Courier New" pitchFamily="49" charset="0"/>
              </a:rPr>
              <a:t>); </a:t>
            </a:r>
          </a:p>
          <a:p>
            <a:pPr marL="360363"/>
            <a:r>
              <a:rPr lang="fr-FR" sz="1400" b="1" dirty="0" err="1" smtClean="0">
                <a:latin typeface="Courier New" pitchFamily="49" charset="0"/>
                <a:cs typeface="Courier New" pitchFamily="49" charset="0"/>
              </a:rPr>
              <a:t>fs</a:t>
            </a:r>
            <a:r>
              <a:rPr lang="fr-FR" sz="1400" b="1" dirty="0" smtClean="0">
                <a:latin typeface="Courier New" pitchFamily="49" charset="0"/>
                <a:cs typeface="Courier New" pitchFamily="49" charset="0"/>
              </a:rPr>
              <a:t> &lt;&lt; "0" &lt;&lt; </a:t>
            </a:r>
            <a:r>
              <a:rPr lang="fr-FR" sz="1400" b="1" dirty="0" err="1" smtClean="0">
                <a:latin typeface="Courier New" pitchFamily="49" charset="0"/>
                <a:cs typeface="Courier New" pitchFamily="49" charset="0"/>
              </a:rPr>
              <a:t>endl</a:t>
            </a:r>
            <a:r>
              <a:rPr lang="fr-FR" sz="1400" b="1" dirty="0" smtClean="0">
                <a:latin typeface="Courier New" pitchFamily="49" charset="0"/>
                <a:cs typeface="Courier New" pitchFamily="49" charset="0"/>
              </a:rPr>
              <a:t>;</a:t>
            </a:r>
          </a:p>
          <a:p>
            <a:pPr marL="360363"/>
            <a:r>
              <a:rPr lang="fr-FR" sz="1400" b="1" dirty="0" err="1" smtClean="0">
                <a:latin typeface="Courier New" pitchFamily="49" charset="0"/>
                <a:cs typeface="Courier New" pitchFamily="49" charset="0"/>
              </a:rPr>
              <a:t>usleep</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duration</a:t>
            </a:r>
            <a:r>
              <a:rPr lang="fr-FR" sz="1400" b="1" dirty="0" smtClean="0">
                <a:latin typeface="Courier New" pitchFamily="49" charset="0"/>
                <a:cs typeface="Courier New" pitchFamily="49" charset="0"/>
              </a:rPr>
              <a:t>);</a:t>
            </a:r>
          </a:p>
          <a:p>
            <a:r>
              <a:rPr lang="fr-FR" sz="1400" b="1" dirty="0" smtClean="0">
                <a:latin typeface="Courier New" pitchFamily="49" charset="0"/>
                <a:cs typeface="Courier New" pitchFamily="49" charset="0"/>
              </a:rPr>
              <a:t>}</a:t>
            </a:r>
          </a:p>
          <a:p>
            <a:endParaRPr lang="fr-FR" sz="1400" b="1" dirty="0" smtClean="0">
              <a:latin typeface="Courier New" pitchFamily="49" charset="0"/>
              <a:cs typeface="Courier New" pitchFamily="49" charset="0"/>
            </a:endParaRPr>
          </a:p>
          <a:p>
            <a:pPr marL="5467350"/>
            <a:r>
              <a:rPr lang="fr-FR" sz="1400" b="1" dirty="0" err="1" smtClean="0">
                <a:latin typeface="Courier New" pitchFamily="49" charset="0"/>
                <a:cs typeface="Courier New" pitchFamily="49" charset="0"/>
              </a:rPr>
              <a:t>squareSignal</a:t>
            </a:r>
            <a:r>
              <a:rPr lang="fr-FR" sz="1400" b="1" dirty="0" smtClean="0">
                <a:latin typeface="Courier New" pitchFamily="49" charset="0"/>
                <a:cs typeface="Courier New" pitchFamily="49" charset="0"/>
              </a:rPr>
              <a:t> 5000</a:t>
            </a:r>
            <a:endParaRPr lang="fr-FR" sz="1400"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1200329"/>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Mesures des performances temps réelles sur linux</a:t>
            </a:r>
          </a:p>
          <a:p>
            <a:pPr lvl="0"/>
            <a:endParaRPr lang="fr-FR" sz="2400" b="1" dirty="0" smtClean="0">
              <a:solidFill>
                <a:srgbClr val="365F91"/>
              </a:solidFill>
              <a:ea typeface="Times New Roman" pitchFamily="18" charset="0"/>
              <a:cs typeface="Times New Roman" pitchFamily="18"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 name="Image 12" descr="F:\NewFile4.bmp"/>
          <p:cNvPicPr/>
          <p:nvPr/>
        </p:nvPicPr>
        <p:blipFill>
          <a:blip r:embed="rId3" cstate="print"/>
          <a:srcRect/>
          <a:stretch>
            <a:fillRect/>
          </a:stretch>
        </p:blipFill>
        <p:spPr bwMode="auto">
          <a:xfrm>
            <a:off x="4788504" y="1844824"/>
            <a:ext cx="4320000" cy="2880000"/>
          </a:xfrm>
          <a:prstGeom prst="rect">
            <a:avLst/>
          </a:prstGeom>
          <a:noFill/>
          <a:ln w="9525">
            <a:noFill/>
            <a:miter lim="800000"/>
            <a:headEnd/>
            <a:tailEnd/>
          </a:ln>
        </p:spPr>
      </p:pic>
      <p:sp>
        <p:nvSpPr>
          <p:cNvPr id="15" name="ZoneTexte 14"/>
          <p:cNvSpPr txBox="1"/>
          <p:nvPr/>
        </p:nvSpPr>
        <p:spPr>
          <a:xfrm>
            <a:off x="21721" y="1916832"/>
            <a:ext cx="9122279" cy="3785652"/>
          </a:xfrm>
          <a:prstGeom prst="rect">
            <a:avLst/>
          </a:prstGeom>
          <a:noFill/>
        </p:spPr>
        <p:txBody>
          <a:bodyPr wrap="square" rtlCol="0">
            <a:spAutoFit/>
          </a:bodyPr>
          <a:lstStyle/>
          <a:p>
            <a:r>
              <a:rPr lang="fr-FR" sz="1400" b="1" dirty="0" smtClean="0">
                <a:latin typeface="Courier New" pitchFamily="49" charset="0"/>
                <a:cs typeface="Courier New" pitchFamily="49" charset="0"/>
              </a:rPr>
              <a:t>squareSignal.cpp</a:t>
            </a:r>
          </a:p>
          <a:p>
            <a:endParaRPr lang="fr-FR" sz="1200" dirty="0" smtClean="0">
              <a:latin typeface="Courier New" pitchFamily="49" charset="0"/>
              <a:cs typeface="Courier New" pitchFamily="49" charset="0"/>
            </a:endParaRPr>
          </a:p>
          <a:p>
            <a:r>
              <a:rPr lang="fr-FR" sz="1400" b="1" dirty="0" err="1" smtClean="0">
                <a:latin typeface="Courier New" pitchFamily="49" charset="0"/>
                <a:cs typeface="Courier New" pitchFamily="49" charset="0"/>
              </a:rPr>
              <a:t>int</a:t>
            </a:r>
            <a:r>
              <a:rPr lang="fr-FR" sz="1400" b="1" dirty="0" smtClean="0">
                <a:latin typeface="Courier New" pitchFamily="49" charset="0"/>
                <a:cs typeface="Courier New" pitchFamily="49" charset="0"/>
              </a:rPr>
              <a:t> </a:t>
            </a:r>
            <a:r>
              <a:rPr lang="fr-FR" sz="1400" b="1" dirty="0" err="1" smtClean="0">
                <a:latin typeface="Courier New" pitchFamily="49" charset="0"/>
                <a:cs typeface="Courier New" pitchFamily="49" charset="0"/>
              </a:rPr>
              <a:t>duration</a:t>
            </a:r>
            <a:r>
              <a:rPr lang="fr-FR" sz="1400" b="1" dirty="0" smtClean="0">
                <a:latin typeface="Courier New" pitchFamily="49" charset="0"/>
                <a:cs typeface="Courier New" pitchFamily="49" charset="0"/>
              </a:rPr>
              <a:t> = </a:t>
            </a:r>
            <a:r>
              <a:rPr lang="fr-FR" sz="1400" b="1" dirty="0" err="1" smtClean="0">
                <a:latin typeface="Courier New" pitchFamily="49" charset="0"/>
                <a:cs typeface="Courier New" pitchFamily="49" charset="0"/>
              </a:rPr>
              <a:t>atoi</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argv</a:t>
            </a:r>
            <a:r>
              <a:rPr lang="fr-FR" sz="1400" b="1" dirty="0" smtClean="0">
                <a:latin typeface="Courier New" pitchFamily="49" charset="0"/>
                <a:cs typeface="Courier New" pitchFamily="49" charset="0"/>
              </a:rPr>
              <a:t>[1]);</a:t>
            </a:r>
          </a:p>
          <a:p>
            <a:endParaRPr lang="fr-FR" sz="1400" b="1" dirty="0" smtClean="0">
              <a:latin typeface="Courier New" pitchFamily="49" charset="0"/>
              <a:cs typeface="Courier New" pitchFamily="49" charset="0"/>
            </a:endParaRPr>
          </a:p>
          <a:p>
            <a:r>
              <a:rPr lang="fr-FR" sz="1400" b="1" dirty="0" err="1" smtClean="0">
                <a:latin typeface="Courier New" pitchFamily="49" charset="0"/>
                <a:cs typeface="Courier New" pitchFamily="49" charset="0"/>
              </a:rPr>
              <a:t>ofstream</a:t>
            </a:r>
            <a:r>
              <a:rPr lang="fr-FR" sz="1400" b="1" dirty="0" smtClean="0">
                <a:latin typeface="Courier New" pitchFamily="49" charset="0"/>
                <a:cs typeface="Courier New" pitchFamily="49" charset="0"/>
              </a:rPr>
              <a:t> </a:t>
            </a:r>
            <a:r>
              <a:rPr lang="fr-FR" sz="1400" b="1" dirty="0" err="1" smtClean="0">
                <a:latin typeface="Courier New" pitchFamily="49" charset="0"/>
                <a:cs typeface="Courier New" pitchFamily="49" charset="0"/>
              </a:rPr>
              <a:t>fs</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sys</a:t>
            </a:r>
            <a:r>
              <a:rPr lang="fr-FR" sz="1400" b="1" dirty="0" smtClean="0">
                <a:latin typeface="Courier New" pitchFamily="49" charset="0"/>
                <a:cs typeface="Courier New" pitchFamily="49" charset="0"/>
              </a:rPr>
              <a:t>/class/</a:t>
            </a:r>
            <a:r>
              <a:rPr lang="fr-FR" sz="1400" b="1" dirty="0" err="1" smtClean="0">
                <a:latin typeface="Courier New" pitchFamily="49" charset="0"/>
                <a:cs typeface="Courier New" pitchFamily="49" charset="0"/>
              </a:rPr>
              <a:t>gpio</a:t>
            </a:r>
            <a:r>
              <a:rPr lang="fr-FR" sz="1400" b="1" dirty="0" smtClean="0">
                <a:latin typeface="Courier New" pitchFamily="49" charset="0"/>
                <a:cs typeface="Courier New" pitchFamily="49" charset="0"/>
              </a:rPr>
              <a:t>/gpio21/value");</a:t>
            </a:r>
          </a:p>
          <a:p>
            <a:endParaRPr lang="fr-FR" sz="1400" b="1" dirty="0" smtClean="0">
              <a:latin typeface="Courier New" pitchFamily="49" charset="0"/>
              <a:cs typeface="Courier New" pitchFamily="49" charset="0"/>
            </a:endParaRPr>
          </a:p>
          <a:p>
            <a:r>
              <a:rPr lang="fr-FR" sz="1400" b="1" dirty="0" err="1" smtClean="0">
                <a:latin typeface="Courier New" pitchFamily="49" charset="0"/>
                <a:cs typeface="Courier New" pitchFamily="49" charset="0"/>
              </a:rPr>
              <a:t>while</a:t>
            </a:r>
            <a:r>
              <a:rPr lang="fr-FR" sz="1400" b="1" dirty="0" smtClean="0">
                <a:latin typeface="Courier New" pitchFamily="49" charset="0"/>
                <a:cs typeface="Courier New" pitchFamily="49" charset="0"/>
              </a:rPr>
              <a:t>(1)</a:t>
            </a:r>
          </a:p>
          <a:p>
            <a:r>
              <a:rPr lang="fr-FR" sz="1400" b="1" dirty="0" smtClean="0">
                <a:latin typeface="Courier New" pitchFamily="49" charset="0"/>
                <a:cs typeface="Courier New" pitchFamily="49" charset="0"/>
              </a:rPr>
              <a:t>{</a:t>
            </a:r>
          </a:p>
          <a:p>
            <a:pPr marL="360363"/>
            <a:r>
              <a:rPr lang="fr-FR" sz="1400" b="1" dirty="0" err="1" smtClean="0">
                <a:latin typeface="Courier New" pitchFamily="49" charset="0"/>
                <a:cs typeface="Courier New" pitchFamily="49" charset="0"/>
              </a:rPr>
              <a:t>fs</a:t>
            </a:r>
            <a:r>
              <a:rPr lang="fr-FR" sz="1400" b="1" dirty="0" smtClean="0">
                <a:latin typeface="Courier New" pitchFamily="49" charset="0"/>
                <a:cs typeface="Courier New" pitchFamily="49" charset="0"/>
              </a:rPr>
              <a:t> &lt;&lt; "1" &lt;&lt; </a:t>
            </a:r>
            <a:r>
              <a:rPr lang="fr-FR" sz="1400" b="1" dirty="0" err="1" smtClean="0">
                <a:latin typeface="Courier New" pitchFamily="49" charset="0"/>
                <a:cs typeface="Courier New" pitchFamily="49" charset="0"/>
              </a:rPr>
              <a:t>endl</a:t>
            </a:r>
            <a:r>
              <a:rPr lang="fr-FR" sz="1400" b="1" dirty="0" smtClean="0">
                <a:latin typeface="Courier New" pitchFamily="49" charset="0"/>
                <a:cs typeface="Courier New" pitchFamily="49" charset="0"/>
              </a:rPr>
              <a:t>;</a:t>
            </a:r>
          </a:p>
          <a:p>
            <a:pPr marL="360363"/>
            <a:r>
              <a:rPr lang="fr-FR" sz="1400" b="1" dirty="0" err="1" smtClean="0">
                <a:latin typeface="Courier New" pitchFamily="49" charset="0"/>
                <a:cs typeface="Courier New" pitchFamily="49" charset="0"/>
              </a:rPr>
              <a:t>usleep</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duration</a:t>
            </a:r>
            <a:r>
              <a:rPr lang="fr-FR" sz="1400" b="1" dirty="0" smtClean="0">
                <a:latin typeface="Courier New" pitchFamily="49" charset="0"/>
                <a:cs typeface="Courier New" pitchFamily="49" charset="0"/>
              </a:rPr>
              <a:t>); </a:t>
            </a:r>
          </a:p>
          <a:p>
            <a:pPr marL="360363"/>
            <a:r>
              <a:rPr lang="fr-FR" sz="1400" b="1" dirty="0" err="1" smtClean="0">
                <a:latin typeface="Courier New" pitchFamily="49" charset="0"/>
                <a:cs typeface="Courier New" pitchFamily="49" charset="0"/>
              </a:rPr>
              <a:t>fs</a:t>
            </a:r>
            <a:r>
              <a:rPr lang="fr-FR" sz="1400" b="1" dirty="0" smtClean="0">
                <a:latin typeface="Courier New" pitchFamily="49" charset="0"/>
                <a:cs typeface="Courier New" pitchFamily="49" charset="0"/>
              </a:rPr>
              <a:t> &lt;&lt; "0" &lt;&lt; </a:t>
            </a:r>
            <a:r>
              <a:rPr lang="fr-FR" sz="1400" b="1" dirty="0" err="1" smtClean="0">
                <a:latin typeface="Courier New" pitchFamily="49" charset="0"/>
                <a:cs typeface="Courier New" pitchFamily="49" charset="0"/>
              </a:rPr>
              <a:t>endl</a:t>
            </a:r>
            <a:r>
              <a:rPr lang="fr-FR" sz="1400" b="1" dirty="0" smtClean="0">
                <a:latin typeface="Courier New" pitchFamily="49" charset="0"/>
                <a:cs typeface="Courier New" pitchFamily="49" charset="0"/>
              </a:rPr>
              <a:t>;</a:t>
            </a:r>
          </a:p>
          <a:p>
            <a:pPr marL="360363"/>
            <a:r>
              <a:rPr lang="fr-FR" sz="1400" b="1" dirty="0" err="1" smtClean="0">
                <a:latin typeface="Courier New" pitchFamily="49" charset="0"/>
                <a:cs typeface="Courier New" pitchFamily="49" charset="0"/>
              </a:rPr>
              <a:t>usleep</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duration</a:t>
            </a:r>
            <a:r>
              <a:rPr lang="fr-FR" sz="1400" b="1" dirty="0" smtClean="0">
                <a:latin typeface="Courier New" pitchFamily="49" charset="0"/>
                <a:cs typeface="Courier New" pitchFamily="49" charset="0"/>
              </a:rPr>
              <a:t>);</a:t>
            </a:r>
          </a:p>
          <a:p>
            <a:r>
              <a:rPr lang="fr-FR" sz="1400" b="1" dirty="0" smtClean="0">
                <a:latin typeface="Courier New" pitchFamily="49" charset="0"/>
                <a:cs typeface="Courier New" pitchFamily="49" charset="0"/>
              </a:rPr>
              <a:t>}</a:t>
            </a:r>
          </a:p>
          <a:p>
            <a:endParaRPr lang="fr-FR" sz="1400" b="1" dirty="0" smtClean="0">
              <a:latin typeface="Courier New" pitchFamily="49" charset="0"/>
              <a:cs typeface="Courier New" pitchFamily="49" charset="0"/>
            </a:endParaRPr>
          </a:p>
          <a:p>
            <a:pPr marL="5467350"/>
            <a:r>
              <a:rPr lang="fr-FR" sz="1400" b="1" dirty="0" err="1" smtClean="0">
                <a:latin typeface="Courier New" pitchFamily="49" charset="0"/>
                <a:cs typeface="Courier New" pitchFamily="49" charset="0"/>
              </a:rPr>
              <a:t>squareSignal</a:t>
            </a:r>
            <a:r>
              <a:rPr lang="fr-FR" sz="1400" b="1" dirty="0" smtClean="0">
                <a:latin typeface="Courier New" pitchFamily="49" charset="0"/>
                <a:cs typeface="Courier New" pitchFamily="49" charset="0"/>
              </a:rPr>
              <a:t> 100</a:t>
            </a:r>
          </a:p>
          <a:p>
            <a:pPr marL="5467350"/>
            <a:endParaRPr lang="fr-FR" sz="1400" b="1" dirty="0" smtClean="0">
              <a:latin typeface="Courier New" pitchFamily="49" charset="0"/>
              <a:cs typeface="Courier New" pitchFamily="49" charset="0"/>
            </a:endParaRPr>
          </a:p>
          <a:p>
            <a:pPr marL="4752975" defTabSz="180975"/>
            <a:r>
              <a:rPr lang="fr-FR" b="1" dirty="0" smtClean="0">
                <a:solidFill>
                  <a:srgbClr val="002060"/>
                </a:solidFill>
              </a:rPr>
              <a:t>Activation de la persistance de l’affichage</a:t>
            </a: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1200329"/>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Mesures des performances temps réelles sur linux</a:t>
            </a:r>
          </a:p>
          <a:p>
            <a:pPr lvl="0"/>
            <a:endParaRPr lang="fr-FR" sz="2400" b="1" dirty="0" smtClean="0">
              <a:solidFill>
                <a:srgbClr val="365F91"/>
              </a:solidFill>
              <a:ea typeface="Times New Roman" pitchFamily="18" charset="0"/>
              <a:cs typeface="Times New Roman" pitchFamily="18"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 name="Image 14" descr="NewFile0.bmp"/>
          <p:cNvPicPr/>
          <p:nvPr/>
        </p:nvPicPr>
        <p:blipFill>
          <a:blip r:embed="rId3" cstate="print"/>
          <a:stretch>
            <a:fillRect/>
          </a:stretch>
        </p:blipFill>
        <p:spPr>
          <a:xfrm>
            <a:off x="4788504" y="1844824"/>
            <a:ext cx="4320000" cy="2880000"/>
          </a:xfrm>
          <a:prstGeom prst="rect">
            <a:avLst/>
          </a:prstGeom>
        </p:spPr>
      </p:pic>
      <p:sp>
        <p:nvSpPr>
          <p:cNvPr id="16" name="ZoneTexte 15"/>
          <p:cNvSpPr txBox="1"/>
          <p:nvPr/>
        </p:nvSpPr>
        <p:spPr>
          <a:xfrm>
            <a:off x="21721" y="1916832"/>
            <a:ext cx="9122279" cy="3785652"/>
          </a:xfrm>
          <a:prstGeom prst="rect">
            <a:avLst/>
          </a:prstGeom>
          <a:noFill/>
        </p:spPr>
        <p:txBody>
          <a:bodyPr wrap="square" rtlCol="0">
            <a:spAutoFit/>
          </a:bodyPr>
          <a:lstStyle/>
          <a:p>
            <a:r>
              <a:rPr lang="fr-FR" sz="1400" b="1" dirty="0" smtClean="0">
                <a:latin typeface="Courier New" pitchFamily="49" charset="0"/>
                <a:cs typeface="Courier New" pitchFamily="49" charset="0"/>
              </a:rPr>
              <a:t>squareSignal.cpp</a:t>
            </a:r>
          </a:p>
          <a:p>
            <a:endParaRPr lang="fr-FR" sz="1200" dirty="0" smtClean="0">
              <a:latin typeface="Courier New" pitchFamily="49" charset="0"/>
              <a:cs typeface="Courier New" pitchFamily="49" charset="0"/>
            </a:endParaRPr>
          </a:p>
          <a:p>
            <a:r>
              <a:rPr lang="fr-FR" sz="1400" b="1" dirty="0" err="1" smtClean="0">
                <a:latin typeface="Courier New" pitchFamily="49" charset="0"/>
                <a:cs typeface="Courier New" pitchFamily="49" charset="0"/>
              </a:rPr>
              <a:t>int</a:t>
            </a:r>
            <a:r>
              <a:rPr lang="fr-FR" sz="1400" b="1" dirty="0" smtClean="0">
                <a:latin typeface="Courier New" pitchFamily="49" charset="0"/>
                <a:cs typeface="Courier New" pitchFamily="49" charset="0"/>
              </a:rPr>
              <a:t> </a:t>
            </a:r>
            <a:r>
              <a:rPr lang="fr-FR" sz="1400" b="1" dirty="0" err="1" smtClean="0">
                <a:latin typeface="Courier New" pitchFamily="49" charset="0"/>
                <a:cs typeface="Courier New" pitchFamily="49" charset="0"/>
              </a:rPr>
              <a:t>duration</a:t>
            </a:r>
            <a:r>
              <a:rPr lang="fr-FR" sz="1400" b="1" dirty="0" smtClean="0">
                <a:latin typeface="Courier New" pitchFamily="49" charset="0"/>
                <a:cs typeface="Courier New" pitchFamily="49" charset="0"/>
              </a:rPr>
              <a:t> = </a:t>
            </a:r>
            <a:r>
              <a:rPr lang="fr-FR" sz="1400" b="1" dirty="0" err="1" smtClean="0">
                <a:latin typeface="Courier New" pitchFamily="49" charset="0"/>
                <a:cs typeface="Courier New" pitchFamily="49" charset="0"/>
              </a:rPr>
              <a:t>atoi</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argv</a:t>
            </a:r>
            <a:r>
              <a:rPr lang="fr-FR" sz="1400" b="1" dirty="0" smtClean="0">
                <a:latin typeface="Courier New" pitchFamily="49" charset="0"/>
                <a:cs typeface="Courier New" pitchFamily="49" charset="0"/>
              </a:rPr>
              <a:t>[1]);</a:t>
            </a:r>
          </a:p>
          <a:p>
            <a:endParaRPr lang="fr-FR" sz="1400" b="1" dirty="0" smtClean="0">
              <a:latin typeface="Courier New" pitchFamily="49" charset="0"/>
              <a:cs typeface="Courier New" pitchFamily="49" charset="0"/>
            </a:endParaRPr>
          </a:p>
          <a:p>
            <a:r>
              <a:rPr lang="fr-FR" sz="1400" b="1" dirty="0" err="1" smtClean="0">
                <a:latin typeface="Courier New" pitchFamily="49" charset="0"/>
                <a:cs typeface="Courier New" pitchFamily="49" charset="0"/>
              </a:rPr>
              <a:t>ofstream</a:t>
            </a:r>
            <a:r>
              <a:rPr lang="fr-FR" sz="1400" b="1" dirty="0" smtClean="0">
                <a:latin typeface="Courier New" pitchFamily="49" charset="0"/>
                <a:cs typeface="Courier New" pitchFamily="49" charset="0"/>
              </a:rPr>
              <a:t> </a:t>
            </a:r>
            <a:r>
              <a:rPr lang="fr-FR" sz="1400" b="1" dirty="0" err="1" smtClean="0">
                <a:latin typeface="Courier New" pitchFamily="49" charset="0"/>
                <a:cs typeface="Courier New" pitchFamily="49" charset="0"/>
              </a:rPr>
              <a:t>fs</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sys</a:t>
            </a:r>
            <a:r>
              <a:rPr lang="fr-FR" sz="1400" b="1" dirty="0" smtClean="0">
                <a:latin typeface="Courier New" pitchFamily="49" charset="0"/>
                <a:cs typeface="Courier New" pitchFamily="49" charset="0"/>
              </a:rPr>
              <a:t>/class/</a:t>
            </a:r>
            <a:r>
              <a:rPr lang="fr-FR" sz="1400" b="1" dirty="0" err="1" smtClean="0">
                <a:latin typeface="Courier New" pitchFamily="49" charset="0"/>
                <a:cs typeface="Courier New" pitchFamily="49" charset="0"/>
              </a:rPr>
              <a:t>gpio</a:t>
            </a:r>
            <a:r>
              <a:rPr lang="fr-FR" sz="1400" b="1" dirty="0" smtClean="0">
                <a:latin typeface="Courier New" pitchFamily="49" charset="0"/>
                <a:cs typeface="Courier New" pitchFamily="49" charset="0"/>
              </a:rPr>
              <a:t>/gpio21/value");</a:t>
            </a:r>
          </a:p>
          <a:p>
            <a:endParaRPr lang="fr-FR" sz="1400" b="1" dirty="0" smtClean="0">
              <a:latin typeface="Courier New" pitchFamily="49" charset="0"/>
              <a:cs typeface="Courier New" pitchFamily="49" charset="0"/>
            </a:endParaRPr>
          </a:p>
          <a:p>
            <a:r>
              <a:rPr lang="fr-FR" sz="1400" b="1" dirty="0" err="1" smtClean="0">
                <a:latin typeface="Courier New" pitchFamily="49" charset="0"/>
                <a:cs typeface="Courier New" pitchFamily="49" charset="0"/>
              </a:rPr>
              <a:t>while</a:t>
            </a:r>
            <a:r>
              <a:rPr lang="fr-FR" sz="1400" b="1" dirty="0" smtClean="0">
                <a:latin typeface="Courier New" pitchFamily="49" charset="0"/>
                <a:cs typeface="Courier New" pitchFamily="49" charset="0"/>
              </a:rPr>
              <a:t>(1)</a:t>
            </a:r>
          </a:p>
          <a:p>
            <a:r>
              <a:rPr lang="fr-FR" sz="1400" b="1" dirty="0" smtClean="0">
                <a:latin typeface="Courier New" pitchFamily="49" charset="0"/>
                <a:cs typeface="Courier New" pitchFamily="49" charset="0"/>
              </a:rPr>
              <a:t>{</a:t>
            </a:r>
          </a:p>
          <a:p>
            <a:pPr marL="360363"/>
            <a:r>
              <a:rPr lang="fr-FR" sz="1400" b="1" dirty="0" err="1" smtClean="0">
                <a:latin typeface="Courier New" pitchFamily="49" charset="0"/>
                <a:cs typeface="Courier New" pitchFamily="49" charset="0"/>
              </a:rPr>
              <a:t>fs</a:t>
            </a:r>
            <a:r>
              <a:rPr lang="fr-FR" sz="1400" b="1" dirty="0" smtClean="0">
                <a:latin typeface="Courier New" pitchFamily="49" charset="0"/>
                <a:cs typeface="Courier New" pitchFamily="49" charset="0"/>
              </a:rPr>
              <a:t> &lt;&lt; "1" &lt;&lt; </a:t>
            </a:r>
            <a:r>
              <a:rPr lang="fr-FR" sz="1400" b="1" dirty="0" err="1" smtClean="0">
                <a:latin typeface="Courier New" pitchFamily="49" charset="0"/>
                <a:cs typeface="Courier New" pitchFamily="49" charset="0"/>
              </a:rPr>
              <a:t>endl</a:t>
            </a:r>
            <a:r>
              <a:rPr lang="fr-FR" sz="1400" b="1" dirty="0" smtClean="0">
                <a:latin typeface="Courier New" pitchFamily="49" charset="0"/>
                <a:cs typeface="Courier New" pitchFamily="49" charset="0"/>
              </a:rPr>
              <a:t>;</a:t>
            </a:r>
          </a:p>
          <a:p>
            <a:pPr marL="360363"/>
            <a:r>
              <a:rPr lang="fr-FR" sz="1400" b="1" dirty="0" err="1" smtClean="0">
                <a:latin typeface="Courier New" pitchFamily="49" charset="0"/>
                <a:cs typeface="Courier New" pitchFamily="49" charset="0"/>
              </a:rPr>
              <a:t>usleep</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duration</a:t>
            </a:r>
            <a:r>
              <a:rPr lang="fr-FR" sz="1400" b="1" dirty="0" smtClean="0">
                <a:latin typeface="Courier New" pitchFamily="49" charset="0"/>
                <a:cs typeface="Courier New" pitchFamily="49" charset="0"/>
              </a:rPr>
              <a:t>); </a:t>
            </a:r>
          </a:p>
          <a:p>
            <a:pPr marL="360363"/>
            <a:r>
              <a:rPr lang="fr-FR" sz="1400" b="1" dirty="0" err="1" smtClean="0">
                <a:latin typeface="Courier New" pitchFamily="49" charset="0"/>
                <a:cs typeface="Courier New" pitchFamily="49" charset="0"/>
              </a:rPr>
              <a:t>fs</a:t>
            </a:r>
            <a:r>
              <a:rPr lang="fr-FR" sz="1400" b="1" dirty="0" smtClean="0">
                <a:latin typeface="Courier New" pitchFamily="49" charset="0"/>
                <a:cs typeface="Courier New" pitchFamily="49" charset="0"/>
              </a:rPr>
              <a:t> &lt;&lt; "0" &lt;&lt; </a:t>
            </a:r>
            <a:r>
              <a:rPr lang="fr-FR" sz="1400" b="1" dirty="0" err="1" smtClean="0">
                <a:latin typeface="Courier New" pitchFamily="49" charset="0"/>
                <a:cs typeface="Courier New" pitchFamily="49" charset="0"/>
              </a:rPr>
              <a:t>endl</a:t>
            </a:r>
            <a:r>
              <a:rPr lang="fr-FR" sz="1400" b="1" dirty="0" smtClean="0">
                <a:latin typeface="Courier New" pitchFamily="49" charset="0"/>
                <a:cs typeface="Courier New" pitchFamily="49" charset="0"/>
              </a:rPr>
              <a:t>;</a:t>
            </a:r>
          </a:p>
          <a:p>
            <a:pPr marL="360363"/>
            <a:r>
              <a:rPr lang="fr-FR" sz="1400" b="1" dirty="0" err="1" smtClean="0">
                <a:latin typeface="Courier New" pitchFamily="49" charset="0"/>
                <a:cs typeface="Courier New" pitchFamily="49" charset="0"/>
              </a:rPr>
              <a:t>usleep</a:t>
            </a:r>
            <a:r>
              <a:rPr lang="fr-FR" sz="1400" b="1" dirty="0" smtClean="0">
                <a:latin typeface="Courier New" pitchFamily="49" charset="0"/>
                <a:cs typeface="Courier New" pitchFamily="49" charset="0"/>
              </a:rPr>
              <a:t>(</a:t>
            </a:r>
            <a:r>
              <a:rPr lang="fr-FR" sz="1400" b="1" dirty="0" err="1" smtClean="0">
                <a:latin typeface="Courier New" pitchFamily="49" charset="0"/>
                <a:cs typeface="Courier New" pitchFamily="49" charset="0"/>
              </a:rPr>
              <a:t>duration</a:t>
            </a:r>
            <a:r>
              <a:rPr lang="fr-FR" sz="1400" b="1" dirty="0" smtClean="0">
                <a:latin typeface="Courier New" pitchFamily="49" charset="0"/>
                <a:cs typeface="Courier New" pitchFamily="49" charset="0"/>
              </a:rPr>
              <a:t>);</a:t>
            </a:r>
          </a:p>
          <a:p>
            <a:r>
              <a:rPr lang="fr-FR" sz="1400" b="1" dirty="0" smtClean="0">
                <a:latin typeface="Courier New" pitchFamily="49" charset="0"/>
                <a:cs typeface="Courier New" pitchFamily="49" charset="0"/>
              </a:rPr>
              <a:t>}</a:t>
            </a:r>
          </a:p>
          <a:p>
            <a:endParaRPr lang="fr-FR" sz="1400" b="1" dirty="0" smtClean="0">
              <a:latin typeface="Courier New" pitchFamily="49" charset="0"/>
              <a:cs typeface="Courier New" pitchFamily="49" charset="0"/>
            </a:endParaRPr>
          </a:p>
          <a:p>
            <a:pPr marL="5467350"/>
            <a:r>
              <a:rPr lang="fr-FR" sz="1400" b="1" dirty="0" err="1" smtClean="0">
                <a:latin typeface="Courier New" pitchFamily="49" charset="0"/>
                <a:cs typeface="Courier New" pitchFamily="49" charset="0"/>
              </a:rPr>
              <a:t>squareSignal</a:t>
            </a:r>
            <a:r>
              <a:rPr lang="fr-FR" sz="1400" b="1" dirty="0" smtClean="0">
                <a:latin typeface="Courier New" pitchFamily="49" charset="0"/>
                <a:cs typeface="Courier New" pitchFamily="49" charset="0"/>
              </a:rPr>
              <a:t> 100</a:t>
            </a:r>
          </a:p>
          <a:p>
            <a:pPr marL="5467350"/>
            <a:endParaRPr lang="fr-FR" sz="1400" b="1" dirty="0" smtClean="0">
              <a:latin typeface="Courier New" pitchFamily="49" charset="0"/>
              <a:cs typeface="Courier New" pitchFamily="49" charset="0"/>
            </a:endParaRPr>
          </a:p>
          <a:p>
            <a:pPr marL="4752975" algn="ctr" defTabSz="180975"/>
            <a:r>
              <a:rPr lang="fr-FR" b="1" dirty="0" smtClean="0">
                <a:solidFill>
                  <a:srgbClr val="002060"/>
                </a:solidFill>
              </a:rPr>
              <a:t>Mesure des retards/latences</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548680"/>
            <a:ext cx="8807390" cy="5684523"/>
          </a:xfrm>
          <a:prstGeom prst="rect">
            <a:avLst/>
          </a:prstGeom>
          <a:noFill/>
          <a:ln w="9525">
            <a:noFill/>
            <a:miter lim="800000"/>
            <a:headEnd/>
            <a:tailEnd/>
          </a:ln>
        </p:spPr>
      </p:pic>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Microcontrôleur / Microprocesseur</a:t>
            </a:r>
          </a:p>
        </p:txBody>
      </p:sp>
      <p:sp>
        <p:nvSpPr>
          <p:cNvPr id="9" name="ZoneTexte 8"/>
          <p:cNvSpPr txBox="1"/>
          <p:nvPr/>
        </p:nvSpPr>
        <p:spPr>
          <a:xfrm>
            <a:off x="0" y="476672"/>
            <a:ext cx="8712968"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Comparaison des solutions</a:t>
            </a:r>
            <a:endParaRPr lang="fr-FR" sz="2400" b="1" dirty="0" smtClean="0">
              <a:solidFill>
                <a:srgbClr val="365F91"/>
              </a:solidFill>
              <a:latin typeface="Cambria" pitchFamily="18" charset="0"/>
              <a:ea typeface="Times New Roman" pitchFamily="18" charset="0"/>
              <a:cs typeface="Times New Roman" pitchFamily="18" charset="0"/>
            </a:endParaRPr>
          </a:p>
          <a:p>
            <a:endParaRPr lang="fr-FR" sz="2400" dirty="0"/>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oneTexte 15"/>
          <p:cNvSpPr txBox="1"/>
          <p:nvPr/>
        </p:nvSpPr>
        <p:spPr>
          <a:xfrm>
            <a:off x="0" y="1340768"/>
            <a:ext cx="9122279" cy="5109091"/>
          </a:xfrm>
          <a:prstGeom prst="rect">
            <a:avLst/>
          </a:prstGeom>
          <a:noFill/>
        </p:spPr>
        <p:txBody>
          <a:bodyPr wrap="square" rtlCol="0">
            <a:spAutoFit/>
          </a:bodyPr>
          <a:lstStyle/>
          <a:p>
            <a:r>
              <a:rPr lang="fr-FR" sz="1200" b="1" dirty="0" smtClean="0">
                <a:latin typeface="Courier New" pitchFamily="49" charset="0"/>
                <a:cs typeface="Courier New" pitchFamily="49" charset="0"/>
              </a:rPr>
              <a:t>RT_TASK </a:t>
            </a:r>
            <a:r>
              <a:rPr lang="fr-FR" sz="1200" b="1" dirty="0" err="1" smtClean="0">
                <a:latin typeface="Courier New" pitchFamily="49" charset="0"/>
                <a:cs typeface="Courier New" pitchFamily="49" charset="0"/>
              </a:rPr>
              <a:t>sqrtSig_task</a:t>
            </a:r>
            <a:r>
              <a:rPr lang="fr-FR" sz="1200" b="1" dirty="0" smtClean="0">
                <a:latin typeface="Courier New" pitchFamily="49" charset="0"/>
                <a:cs typeface="Courier New" pitchFamily="49" charset="0"/>
              </a:rPr>
              <a:t>;</a:t>
            </a:r>
          </a:p>
          <a:p>
            <a:endParaRPr lang="fr-FR" sz="1200" b="1" dirty="0" smtClean="0">
              <a:latin typeface="Courier New" pitchFamily="49" charset="0"/>
              <a:cs typeface="Courier New" pitchFamily="49" charset="0"/>
            </a:endParaRPr>
          </a:p>
          <a:p>
            <a:r>
              <a:rPr lang="fr-FR" sz="1200" b="1" dirty="0" err="1" smtClean="0">
                <a:latin typeface="Courier New" pitchFamily="49" charset="0"/>
                <a:cs typeface="Courier New" pitchFamily="49" charset="0"/>
              </a:rPr>
              <a:t>void</a:t>
            </a:r>
            <a:r>
              <a:rPr lang="fr-FR" sz="1200" b="1" dirty="0" smtClean="0">
                <a:latin typeface="Courier New" pitchFamily="49" charset="0"/>
                <a:cs typeface="Courier New" pitchFamily="49" charset="0"/>
              </a:rPr>
              <a:t> </a:t>
            </a:r>
            <a:r>
              <a:rPr lang="fr-FR" sz="1200" b="1" dirty="0" err="1" smtClean="0">
                <a:latin typeface="Courier New" pitchFamily="49" charset="0"/>
                <a:cs typeface="Courier New" pitchFamily="49" charset="0"/>
              </a:rPr>
              <a:t>sqrtSig</a:t>
            </a:r>
            <a:r>
              <a:rPr lang="fr-FR" sz="1200" b="1" dirty="0" smtClean="0">
                <a:latin typeface="Courier New" pitchFamily="49" charset="0"/>
                <a:cs typeface="Courier New" pitchFamily="49" charset="0"/>
              </a:rPr>
              <a:t>(</a:t>
            </a:r>
            <a:r>
              <a:rPr lang="fr-FR" sz="1200" b="1" dirty="0" err="1" smtClean="0">
                <a:latin typeface="Courier New" pitchFamily="49" charset="0"/>
                <a:cs typeface="Courier New" pitchFamily="49" charset="0"/>
              </a:rPr>
              <a:t>void</a:t>
            </a:r>
            <a:r>
              <a:rPr lang="fr-FR" sz="1200" b="1" dirty="0" smtClean="0">
                <a:latin typeface="Courier New" pitchFamily="49" charset="0"/>
                <a:cs typeface="Courier New" pitchFamily="49" charset="0"/>
              </a:rPr>
              <a:t> *</a:t>
            </a:r>
            <a:r>
              <a:rPr lang="fr-FR" sz="1200" b="1" dirty="0" err="1" smtClean="0">
                <a:latin typeface="Courier New" pitchFamily="49" charset="0"/>
                <a:cs typeface="Courier New" pitchFamily="49" charset="0"/>
              </a:rPr>
              <a:t>arg</a:t>
            </a:r>
            <a:r>
              <a:rPr lang="fr-FR" sz="1200" b="1" dirty="0" smtClean="0">
                <a:latin typeface="Courier New" pitchFamily="49" charset="0"/>
                <a:cs typeface="Courier New" pitchFamily="49" charset="0"/>
              </a:rPr>
              <a:t> </a:t>
            </a:r>
            <a:r>
              <a:rPr lang="fr-FR" sz="1200" b="1" dirty="0" err="1" smtClean="0">
                <a:latin typeface="Courier New" pitchFamily="49" charset="0"/>
                <a:cs typeface="Courier New" pitchFamily="49" charset="0"/>
              </a:rPr>
              <a:t>__attribute__</a:t>
            </a:r>
            <a:r>
              <a:rPr lang="fr-FR" sz="1200" b="1" dirty="0" smtClean="0">
                <a:latin typeface="Courier New" pitchFamily="49" charset="0"/>
                <a:cs typeface="Courier New" pitchFamily="49" charset="0"/>
              </a:rPr>
              <a:t>((</a:t>
            </a:r>
            <a:r>
              <a:rPr lang="fr-FR" sz="1200" b="1" dirty="0" err="1" smtClean="0">
                <a:latin typeface="Courier New" pitchFamily="49" charset="0"/>
                <a:cs typeface="Courier New" pitchFamily="49" charset="0"/>
              </a:rPr>
              <a:t>__unused__</a:t>
            </a:r>
            <a:r>
              <a:rPr lang="fr-FR" sz="1200" b="1" dirty="0" smtClean="0">
                <a:latin typeface="Courier New" pitchFamily="49" charset="0"/>
                <a:cs typeface="Courier New" pitchFamily="49" charset="0"/>
              </a:rPr>
              <a:t>)))</a:t>
            </a:r>
          </a:p>
          <a:p>
            <a:r>
              <a:rPr lang="fr-FR" sz="1200" b="1" dirty="0" smtClean="0">
                <a:latin typeface="Courier New" pitchFamily="49" charset="0"/>
                <a:cs typeface="Courier New" pitchFamily="49" charset="0"/>
              </a:rPr>
              <a:t>{</a:t>
            </a:r>
          </a:p>
          <a:p>
            <a:r>
              <a:rPr lang="fr-FR" sz="1200" b="1" dirty="0" smtClean="0">
                <a:latin typeface="Courier New" pitchFamily="49" charset="0"/>
                <a:cs typeface="Courier New" pitchFamily="49" charset="0"/>
              </a:rPr>
              <a:t>    </a:t>
            </a:r>
            <a:r>
              <a:rPr lang="fr-FR" sz="1200" b="1" dirty="0" err="1" smtClean="0">
                <a:latin typeface="Courier New" pitchFamily="49" charset="0"/>
                <a:cs typeface="Courier New" pitchFamily="49" charset="0"/>
              </a:rPr>
              <a:t>rt_task_set_periodic</a:t>
            </a:r>
            <a:r>
              <a:rPr lang="fr-FR" sz="1200" b="1" dirty="0" smtClean="0">
                <a:latin typeface="Courier New" pitchFamily="49" charset="0"/>
                <a:cs typeface="Courier New" pitchFamily="49" charset="0"/>
              </a:rPr>
              <a:t>(NULL, TM_NOW, TIMESLEEP);</a:t>
            </a:r>
          </a:p>
          <a:p>
            <a:r>
              <a:rPr lang="fr-FR" sz="1200" b="1" dirty="0" smtClean="0">
                <a:latin typeface="Courier New" pitchFamily="49" charset="0"/>
                <a:cs typeface="Courier New" pitchFamily="49" charset="0"/>
              </a:rPr>
              <a:t>    </a:t>
            </a:r>
            <a:r>
              <a:rPr lang="fr-FR" sz="1200" b="1" dirty="0" err="1" smtClean="0">
                <a:latin typeface="Courier New" pitchFamily="49" charset="0"/>
                <a:cs typeface="Courier New" pitchFamily="49" charset="0"/>
              </a:rPr>
              <a:t>while</a:t>
            </a:r>
            <a:r>
              <a:rPr lang="fr-FR" sz="1200" b="1" dirty="0" smtClean="0">
                <a:latin typeface="Courier New" pitchFamily="49" charset="0"/>
                <a:cs typeface="Courier New" pitchFamily="49" charset="0"/>
              </a:rPr>
              <a:t>(1) {</a:t>
            </a:r>
          </a:p>
          <a:p>
            <a:r>
              <a:rPr lang="fr-FR" sz="1200" b="1" dirty="0" smtClean="0">
                <a:latin typeface="Courier New" pitchFamily="49" charset="0"/>
                <a:cs typeface="Courier New" pitchFamily="49" charset="0"/>
              </a:rPr>
              <a:t>        </a:t>
            </a:r>
            <a:r>
              <a:rPr lang="fr-FR" sz="1200" b="1" dirty="0" err="1" smtClean="0">
                <a:latin typeface="Courier New" pitchFamily="49" charset="0"/>
                <a:cs typeface="Courier New" pitchFamily="49" charset="0"/>
              </a:rPr>
              <a:t>rt_task_wait_period</a:t>
            </a:r>
            <a:r>
              <a:rPr lang="fr-FR" sz="1200" b="1" dirty="0" smtClean="0">
                <a:latin typeface="Courier New" pitchFamily="49" charset="0"/>
                <a:cs typeface="Courier New" pitchFamily="49" charset="0"/>
              </a:rPr>
              <a:t>(NULL);</a:t>
            </a:r>
          </a:p>
          <a:p>
            <a:r>
              <a:rPr lang="fr-FR" sz="1200" b="1" dirty="0" smtClean="0">
                <a:latin typeface="Courier New" pitchFamily="49" charset="0"/>
                <a:cs typeface="Courier New" pitchFamily="49" charset="0"/>
              </a:rPr>
              <a:t>        ...</a:t>
            </a:r>
          </a:p>
          <a:p>
            <a:r>
              <a:rPr lang="fr-FR" sz="1200" b="1" dirty="0" smtClean="0">
                <a:latin typeface="Courier New" pitchFamily="49" charset="0"/>
                <a:cs typeface="Courier New" pitchFamily="49" charset="0"/>
              </a:rPr>
              <a:t>    }</a:t>
            </a:r>
          </a:p>
          <a:p>
            <a:r>
              <a:rPr lang="fr-FR" sz="1200" b="1" dirty="0" smtClean="0">
                <a:latin typeface="Courier New" pitchFamily="49" charset="0"/>
                <a:cs typeface="Courier New" pitchFamily="49" charset="0"/>
              </a:rPr>
              <a:t>}</a:t>
            </a:r>
          </a:p>
          <a:p>
            <a:endParaRPr lang="fr-FR" sz="1200" b="1" dirty="0" smtClean="0">
              <a:latin typeface="Courier New" pitchFamily="49" charset="0"/>
              <a:cs typeface="Courier New" pitchFamily="49" charset="0"/>
            </a:endParaRPr>
          </a:p>
          <a:p>
            <a:r>
              <a:rPr lang="fr-FR" sz="1200" b="1" dirty="0" err="1" smtClean="0">
                <a:latin typeface="Courier New" pitchFamily="49" charset="0"/>
                <a:cs typeface="Courier New" pitchFamily="49" charset="0"/>
              </a:rPr>
              <a:t>int</a:t>
            </a:r>
            <a:r>
              <a:rPr lang="fr-FR" sz="1200" dirty="0" smtClean="0">
                <a:latin typeface="Courier New" pitchFamily="49" charset="0"/>
                <a:cs typeface="Courier New" pitchFamily="49" charset="0"/>
              </a:rPr>
              <a:t> </a:t>
            </a:r>
            <a:r>
              <a:rPr lang="fr-FR" sz="1200" b="1" dirty="0" smtClean="0">
                <a:latin typeface="Courier New" pitchFamily="49" charset="0"/>
                <a:cs typeface="Courier New" pitchFamily="49" charset="0"/>
              </a:rPr>
              <a:t>main(</a:t>
            </a:r>
            <a:r>
              <a:rPr lang="fr-FR" sz="1200" b="1" dirty="0" err="1" smtClean="0">
                <a:latin typeface="Courier New" pitchFamily="49" charset="0"/>
                <a:cs typeface="Courier New" pitchFamily="49" charset="0"/>
              </a:rPr>
              <a:t>void</a:t>
            </a:r>
            <a:r>
              <a:rPr lang="fr-FR" sz="1200" dirty="0" smtClean="0">
                <a:latin typeface="Courier New" pitchFamily="49" charset="0"/>
                <a:cs typeface="Courier New" pitchFamily="49" charset="0"/>
              </a:rPr>
              <a:t>)</a:t>
            </a:r>
          </a:p>
          <a:p>
            <a:r>
              <a:rPr lang="fr-FR" sz="1200" b="1" dirty="0" smtClean="0">
                <a:latin typeface="Courier New" pitchFamily="49" charset="0"/>
                <a:cs typeface="Courier New" pitchFamily="49" charset="0"/>
              </a:rPr>
              <a:t>{</a:t>
            </a:r>
            <a:endParaRPr lang="fr-FR" sz="1200" dirty="0" smtClean="0">
              <a:latin typeface="Courier New" pitchFamily="49" charset="0"/>
              <a:cs typeface="Courier New" pitchFamily="49" charset="0"/>
            </a:endParaRPr>
          </a:p>
          <a:p>
            <a:pPr marL="266700"/>
            <a:r>
              <a:rPr lang="fr-FR" sz="1200" dirty="0" smtClean="0">
                <a:latin typeface="Courier New" pitchFamily="49" charset="0"/>
                <a:cs typeface="Courier New" pitchFamily="49" charset="0"/>
              </a:rPr>
              <a:t>...</a:t>
            </a:r>
          </a:p>
          <a:p>
            <a:pPr marL="266700"/>
            <a:r>
              <a:rPr lang="fr-FR" sz="1200" b="1" dirty="0" err="1" smtClean="0">
                <a:latin typeface="Courier New" pitchFamily="49" charset="0"/>
                <a:cs typeface="Courier New" pitchFamily="49" charset="0"/>
              </a:rPr>
              <a:t>printf</a:t>
            </a:r>
            <a:r>
              <a:rPr lang="fr-FR" sz="1200" b="1" dirty="0" smtClean="0">
                <a:latin typeface="Courier New" pitchFamily="49" charset="0"/>
                <a:cs typeface="Courier New" pitchFamily="49" charset="0"/>
              </a:rPr>
              <a:t>("</a:t>
            </a:r>
            <a:r>
              <a:rPr lang="fr-FR" sz="1200" b="1" dirty="0" err="1" smtClean="0">
                <a:latin typeface="Courier New" pitchFamily="49" charset="0"/>
                <a:cs typeface="Courier New" pitchFamily="49" charset="0"/>
              </a:rPr>
              <a:t>Create</a:t>
            </a:r>
            <a:r>
              <a:rPr lang="fr-FR" sz="1200" b="1" dirty="0" smtClean="0">
                <a:latin typeface="Courier New" pitchFamily="49" charset="0"/>
                <a:cs typeface="Courier New" pitchFamily="49" charset="0"/>
              </a:rPr>
              <a:t> </a:t>
            </a:r>
            <a:r>
              <a:rPr lang="fr-FR" sz="1200" b="1" dirty="0" err="1" smtClean="0">
                <a:latin typeface="Courier New" pitchFamily="49" charset="0"/>
                <a:cs typeface="Courier New" pitchFamily="49" charset="0"/>
              </a:rPr>
              <a:t>task</a:t>
            </a:r>
            <a:r>
              <a:rPr lang="fr-FR" sz="1200" b="1" dirty="0" smtClean="0">
                <a:latin typeface="Courier New" pitchFamily="49" charset="0"/>
                <a:cs typeface="Courier New" pitchFamily="49" charset="0"/>
              </a:rPr>
              <a:t> </a:t>
            </a:r>
            <a:r>
              <a:rPr lang="fr-FR" sz="1200" b="1" dirty="0" err="1" smtClean="0">
                <a:latin typeface="Courier New" pitchFamily="49" charset="0"/>
                <a:cs typeface="Courier New" pitchFamily="49" charset="0"/>
              </a:rPr>
              <a:t>sqrSig</a:t>
            </a:r>
            <a:r>
              <a:rPr lang="fr-FR" sz="1200" b="1" dirty="0" smtClean="0">
                <a:latin typeface="Courier New" pitchFamily="49" charset="0"/>
                <a:cs typeface="Courier New" pitchFamily="49" charset="0"/>
              </a:rPr>
              <a:t> \n");</a:t>
            </a:r>
          </a:p>
          <a:p>
            <a:pPr marL="266700"/>
            <a:r>
              <a:rPr lang="fr-FR" sz="1200" b="1" dirty="0" err="1" smtClean="0">
                <a:latin typeface="Courier New" pitchFamily="49" charset="0"/>
                <a:cs typeface="Courier New" pitchFamily="49" charset="0"/>
              </a:rPr>
              <a:t>rt_task_create</a:t>
            </a:r>
            <a:r>
              <a:rPr lang="fr-FR" sz="1200" b="1" dirty="0" smtClean="0">
                <a:latin typeface="Courier New" pitchFamily="49" charset="0"/>
                <a:cs typeface="Courier New" pitchFamily="49" charset="0"/>
              </a:rPr>
              <a:t>(&amp;</a:t>
            </a:r>
            <a:r>
              <a:rPr lang="fr-FR" sz="1200" b="1" dirty="0" err="1" smtClean="0">
                <a:latin typeface="Courier New" pitchFamily="49" charset="0"/>
                <a:cs typeface="Courier New" pitchFamily="49" charset="0"/>
              </a:rPr>
              <a:t>blink_task</a:t>
            </a:r>
            <a:r>
              <a:rPr lang="fr-FR" sz="1200" b="1" dirty="0" smtClean="0">
                <a:latin typeface="Courier New" pitchFamily="49" charset="0"/>
                <a:cs typeface="Courier New" pitchFamily="49" charset="0"/>
              </a:rPr>
              <a:t>,"</a:t>
            </a:r>
            <a:r>
              <a:rPr lang="fr-FR" sz="1200" b="1" dirty="0" err="1" smtClean="0">
                <a:latin typeface="Courier New" pitchFamily="49" charset="0"/>
                <a:cs typeface="Courier New" pitchFamily="49" charset="0"/>
              </a:rPr>
              <a:t>sqrSig</a:t>
            </a:r>
            <a:r>
              <a:rPr lang="fr-FR" sz="1200" b="1" dirty="0" smtClean="0">
                <a:latin typeface="Courier New" pitchFamily="49" charset="0"/>
                <a:cs typeface="Courier New" pitchFamily="49" charset="0"/>
              </a:rPr>
              <a:t>",0,99,0);</a:t>
            </a:r>
          </a:p>
          <a:p>
            <a:pPr marL="266700"/>
            <a:r>
              <a:rPr lang="fr-FR" sz="1200" b="1" dirty="0" smtClean="0">
                <a:latin typeface="Courier New" pitchFamily="49" charset="0"/>
                <a:cs typeface="Courier New" pitchFamily="49" charset="0"/>
              </a:rPr>
              <a:t>  </a:t>
            </a:r>
          </a:p>
          <a:p>
            <a:pPr marL="266700"/>
            <a:r>
              <a:rPr lang="fr-FR" sz="1200" b="1" dirty="0" err="1" smtClean="0">
                <a:latin typeface="Courier New" pitchFamily="49" charset="0"/>
                <a:cs typeface="Courier New" pitchFamily="49" charset="0"/>
              </a:rPr>
              <a:t>printf</a:t>
            </a:r>
            <a:r>
              <a:rPr lang="fr-FR" sz="1200" b="1" dirty="0" smtClean="0">
                <a:latin typeface="Courier New" pitchFamily="49" charset="0"/>
                <a:cs typeface="Courier New" pitchFamily="49" charset="0"/>
              </a:rPr>
              <a:t>("Start </a:t>
            </a:r>
            <a:r>
              <a:rPr lang="fr-FR" sz="1200" b="1" dirty="0" err="1" smtClean="0">
                <a:latin typeface="Courier New" pitchFamily="49" charset="0"/>
                <a:cs typeface="Courier New" pitchFamily="49" charset="0"/>
              </a:rPr>
              <a:t>task</a:t>
            </a:r>
            <a:r>
              <a:rPr lang="fr-FR" sz="1200" b="1" dirty="0" smtClean="0">
                <a:latin typeface="Courier New" pitchFamily="49" charset="0"/>
                <a:cs typeface="Courier New" pitchFamily="49" charset="0"/>
              </a:rPr>
              <a:t> </a:t>
            </a:r>
            <a:r>
              <a:rPr lang="fr-FR" sz="1200" b="1" dirty="0" err="1" smtClean="0">
                <a:latin typeface="Courier New" pitchFamily="49" charset="0"/>
                <a:cs typeface="Courier New" pitchFamily="49" charset="0"/>
              </a:rPr>
              <a:t>sqrSig</a:t>
            </a:r>
            <a:r>
              <a:rPr lang="fr-FR" sz="1200" b="1" dirty="0" smtClean="0">
                <a:latin typeface="Courier New" pitchFamily="49" charset="0"/>
                <a:cs typeface="Courier New" pitchFamily="49" charset="0"/>
              </a:rPr>
              <a:t> ");</a:t>
            </a:r>
          </a:p>
          <a:p>
            <a:pPr marL="266700"/>
            <a:r>
              <a:rPr lang="fr-FR" sz="1200" b="1" dirty="0" err="1" smtClean="0">
                <a:latin typeface="Courier New" pitchFamily="49" charset="0"/>
                <a:cs typeface="Courier New" pitchFamily="49" charset="0"/>
              </a:rPr>
              <a:t>rt_task_start</a:t>
            </a:r>
            <a:r>
              <a:rPr lang="fr-FR" sz="1200" b="1" dirty="0" smtClean="0">
                <a:latin typeface="Courier New" pitchFamily="49" charset="0"/>
                <a:cs typeface="Courier New" pitchFamily="49" charset="0"/>
              </a:rPr>
              <a:t>(&amp;</a:t>
            </a:r>
            <a:r>
              <a:rPr lang="fr-FR" sz="1200" b="1" dirty="0" err="1" smtClean="0">
                <a:latin typeface="Courier New" pitchFamily="49" charset="0"/>
                <a:cs typeface="Courier New" pitchFamily="49" charset="0"/>
              </a:rPr>
              <a:t>sqrSig_task</a:t>
            </a:r>
            <a:r>
              <a:rPr lang="fr-FR" sz="1200" b="1" dirty="0" smtClean="0">
                <a:latin typeface="Courier New" pitchFamily="49" charset="0"/>
                <a:cs typeface="Courier New" pitchFamily="49" charset="0"/>
              </a:rPr>
              <a:t>,&amp;</a:t>
            </a:r>
            <a:r>
              <a:rPr lang="fr-FR" sz="1200" b="1" dirty="0" err="1" smtClean="0">
                <a:latin typeface="Courier New" pitchFamily="49" charset="0"/>
                <a:cs typeface="Courier New" pitchFamily="49" charset="0"/>
              </a:rPr>
              <a:t>sqrSig,NULL</a:t>
            </a:r>
            <a:r>
              <a:rPr lang="fr-FR" sz="1200" b="1" dirty="0" smtClean="0">
                <a:latin typeface="Courier New" pitchFamily="49" charset="0"/>
                <a:cs typeface="Courier New" pitchFamily="49" charset="0"/>
              </a:rPr>
              <a:t>);</a:t>
            </a:r>
          </a:p>
          <a:p>
            <a:pPr marL="266700"/>
            <a:endParaRPr lang="fr-FR" sz="1200" b="1" dirty="0" smtClean="0">
              <a:latin typeface="Courier New" pitchFamily="49" charset="0"/>
              <a:cs typeface="Courier New" pitchFamily="49" charset="0"/>
            </a:endParaRPr>
          </a:p>
          <a:p>
            <a:pPr marL="266700"/>
            <a:r>
              <a:rPr lang="fr-FR" sz="1200" b="1" dirty="0" err="1" smtClean="0">
                <a:latin typeface="Courier New" pitchFamily="49" charset="0"/>
                <a:cs typeface="Courier New" pitchFamily="49" charset="0"/>
              </a:rPr>
              <a:t>printf</a:t>
            </a:r>
            <a:r>
              <a:rPr lang="fr-FR" sz="1200" b="1" dirty="0" smtClean="0">
                <a:latin typeface="Courier New" pitchFamily="49" charset="0"/>
                <a:cs typeface="Courier New" pitchFamily="49" charset="0"/>
              </a:rPr>
              <a:t>("</a:t>
            </a:r>
            <a:r>
              <a:rPr lang="fr-FR" sz="1200" b="1" dirty="0" err="1" smtClean="0">
                <a:latin typeface="Courier New" pitchFamily="49" charset="0"/>
                <a:cs typeface="Courier New" pitchFamily="49" charset="0"/>
              </a:rPr>
              <a:t>Press</a:t>
            </a:r>
            <a:r>
              <a:rPr lang="fr-FR" sz="1200" b="1" dirty="0" smtClean="0">
                <a:latin typeface="Courier New" pitchFamily="49" charset="0"/>
                <a:cs typeface="Courier New" pitchFamily="49" charset="0"/>
              </a:rPr>
              <a:t> Enter to stop </a:t>
            </a:r>
            <a:r>
              <a:rPr lang="fr-FR" sz="1200" b="1" dirty="0" err="1" smtClean="0">
                <a:latin typeface="Courier New" pitchFamily="49" charset="0"/>
                <a:cs typeface="Courier New" pitchFamily="49" charset="0"/>
              </a:rPr>
              <a:t>task</a:t>
            </a:r>
            <a:r>
              <a:rPr lang="fr-FR" sz="1200" b="1" dirty="0" smtClean="0">
                <a:latin typeface="Courier New" pitchFamily="49" charset="0"/>
                <a:cs typeface="Courier New" pitchFamily="49" charset="0"/>
              </a:rPr>
              <a:t>\n");</a:t>
            </a:r>
          </a:p>
          <a:p>
            <a:pPr marL="266700"/>
            <a:r>
              <a:rPr lang="fr-FR" sz="1200" b="1" dirty="0" err="1" smtClean="0">
                <a:latin typeface="Courier New" pitchFamily="49" charset="0"/>
                <a:cs typeface="Courier New" pitchFamily="49" charset="0"/>
              </a:rPr>
              <a:t>getchar</a:t>
            </a:r>
            <a:r>
              <a:rPr lang="fr-FR" sz="1200" b="1" dirty="0" smtClean="0">
                <a:latin typeface="Courier New" pitchFamily="49" charset="0"/>
                <a:cs typeface="Courier New" pitchFamily="49" charset="0"/>
              </a:rPr>
              <a:t>();</a:t>
            </a:r>
          </a:p>
          <a:p>
            <a:pPr marL="266700"/>
            <a:endParaRPr lang="fr-FR" sz="1200" b="1" dirty="0" smtClean="0">
              <a:latin typeface="Courier New" pitchFamily="49" charset="0"/>
              <a:cs typeface="Courier New" pitchFamily="49" charset="0"/>
            </a:endParaRPr>
          </a:p>
          <a:p>
            <a:pPr marL="266700"/>
            <a:r>
              <a:rPr lang="fr-FR" sz="1200" b="1" dirty="0" err="1" smtClean="0">
                <a:latin typeface="Courier New" pitchFamily="49" charset="0"/>
                <a:cs typeface="Courier New" pitchFamily="49" charset="0"/>
              </a:rPr>
              <a:t>rt_task_delete</a:t>
            </a:r>
            <a:r>
              <a:rPr lang="fr-FR" sz="1200" b="1" dirty="0" smtClean="0">
                <a:latin typeface="Courier New" pitchFamily="49" charset="0"/>
                <a:cs typeface="Courier New" pitchFamily="49" charset="0"/>
              </a:rPr>
              <a:t>(&amp;</a:t>
            </a:r>
            <a:r>
              <a:rPr lang="fr-FR" sz="1200" b="1" dirty="0" err="1" smtClean="0">
                <a:latin typeface="Courier New" pitchFamily="49" charset="0"/>
                <a:cs typeface="Courier New" pitchFamily="49" charset="0"/>
              </a:rPr>
              <a:t>sqrSig_task</a:t>
            </a:r>
            <a:r>
              <a:rPr lang="fr-FR" sz="1200" b="1" dirty="0" smtClean="0">
                <a:latin typeface="Courier New" pitchFamily="49" charset="0"/>
                <a:cs typeface="Courier New" pitchFamily="49" charset="0"/>
              </a:rPr>
              <a:t>);</a:t>
            </a:r>
          </a:p>
          <a:p>
            <a:pPr marL="266700"/>
            <a:r>
              <a:rPr lang="fr-FR" sz="1200" b="1" dirty="0" smtClean="0">
                <a:latin typeface="Courier New" pitchFamily="49" charset="0"/>
                <a:cs typeface="Courier New" pitchFamily="49" charset="0"/>
              </a:rPr>
              <a:t>...</a:t>
            </a:r>
          </a:p>
          <a:p>
            <a:r>
              <a:rPr lang="fr-FR" sz="1200" b="1" dirty="0" smtClean="0">
                <a:latin typeface="Courier New" pitchFamily="49" charset="0"/>
                <a:cs typeface="Courier New" pitchFamily="49" charset="0"/>
              </a:rPr>
              <a:t>}</a:t>
            </a:r>
          </a:p>
          <a:p>
            <a:pPr marL="5467350"/>
            <a:endParaRPr lang="fr-FR" sz="1400" b="1" dirty="0" smtClean="0">
              <a:latin typeface="Courier New" pitchFamily="49" charset="0"/>
              <a:cs typeface="Courier New" pitchFamily="49" charset="0"/>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1200329"/>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Mesures des performances temps réelles sur linux</a:t>
            </a:r>
          </a:p>
          <a:p>
            <a:pPr lvl="0"/>
            <a:endParaRPr lang="fr-FR" sz="2400" b="1" dirty="0" smtClean="0">
              <a:solidFill>
                <a:srgbClr val="365F91"/>
              </a:solidFill>
              <a:ea typeface="Times New Roman" pitchFamily="18" charset="0"/>
              <a:cs typeface="Times New Roman" pitchFamily="18"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3" name="Image 12" descr="F:\NewFile10.bmp"/>
          <p:cNvPicPr/>
          <p:nvPr/>
        </p:nvPicPr>
        <p:blipFill>
          <a:blip r:embed="rId3" cstate="print"/>
          <a:srcRect/>
          <a:stretch>
            <a:fillRect/>
          </a:stretch>
        </p:blipFill>
        <p:spPr bwMode="auto">
          <a:xfrm>
            <a:off x="4788024" y="1844824"/>
            <a:ext cx="4320000" cy="2880000"/>
          </a:xfrm>
          <a:prstGeom prst="rect">
            <a:avLst/>
          </a:prstGeom>
          <a:noFill/>
          <a:ln w="9525">
            <a:noFill/>
            <a:miter lim="800000"/>
            <a:headEnd/>
            <a:tailEnd/>
          </a:ln>
        </p:spPr>
      </p:pic>
      <p:sp>
        <p:nvSpPr>
          <p:cNvPr id="17" name="ZoneTexte 16"/>
          <p:cNvSpPr txBox="1"/>
          <p:nvPr/>
        </p:nvSpPr>
        <p:spPr>
          <a:xfrm>
            <a:off x="4572000" y="4797152"/>
            <a:ext cx="4427366" cy="1200329"/>
          </a:xfrm>
          <a:prstGeom prst="rect">
            <a:avLst/>
          </a:prstGeom>
          <a:noFill/>
        </p:spPr>
        <p:txBody>
          <a:bodyPr wrap="none" rtlCol="0">
            <a:spAutoFit/>
          </a:bodyPr>
          <a:lstStyle/>
          <a:p>
            <a:r>
              <a:rPr lang="fr-FR" b="1" dirty="0" smtClean="0">
                <a:solidFill>
                  <a:srgbClr val="002060"/>
                </a:solidFill>
              </a:rPr>
              <a:t>Production signal 1ms avec forte charge CPU</a:t>
            </a:r>
          </a:p>
          <a:p>
            <a:pPr algn="ctr"/>
            <a:r>
              <a:rPr lang="fr-FR" b="1" dirty="0" smtClean="0">
                <a:solidFill>
                  <a:srgbClr val="002060"/>
                </a:solidFill>
              </a:rPr>
              <a:t>Linux temps réel (</a:t>
            </a:r>
            <a:r>
              <a:rPr lang="fr-FR" b="1" dirty="0" err="1" smtClean="0">
                <a:solidFill>
                  <a:srgbClr val="002060"/>
                </a:solidFill>
              </a:rPr>
              <a:t>Xenomai</a:t>
            </a:r>
            <a:r>
              <a:rPr lang="fr-FR" b="1" dirty="0" smtClean="0">
                <a:solidFill>
                  <a:srgbClr val="002060"/>
                </a:solidFill>
              </a:rPr>
              <a:t>)</a:t>
            </a:r>
          </a:p>
          <a:p>
            <a:pPr algn="ctr"/>
            <a:r>
              <a:rPr lang="fr-FR" b="1" dirty="0" smtClean="0">
                <a:solidFill>
                  <a:srgbClr val="002060"/>
                </a:solidFill>
              </a:rPr>
              <a:t>Mesure des retards/latences</a:t>
            </a:r>
          </a:p>
          <a:p>
            <a:endParaRPr lang="fr-FR" dirty="0"/>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1200329"/>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Mesures des performances temps réelles sur linux</a:t>
            </a:r>
          </a:p>
          <a:p>
            <a:pPr lvl="0"/>
            <a:endParaRPr lang="fr-FR" sz="2400" b="1" dirty="0" smtClean="0">
              <a:solidFill>
                <a:srgbClr val="365F91"/>
              </a:solidFill>
              <a:ea typeface="Times New Roman" pitchFamily="18" charset="0"/>
              <a:cs typeface="Times New Roman" pitchFamily="18"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 name="Image 14" descr="D:\travail\cours\master\2016-2017\TP3\histo-noload.png"/>
          <p:cNvPicPr>
            <a:picLocks noChangeAspect="1"/>
          </p:cNvPicPr>
          <p:nvPr/>
        </p:nvPicPr>
        <p:blipFill>
          <a:blip r:embed="rId3" cstate="print"/>
          <a:srcRect/>
          <a:stretch>
            <a:fillRect/>
          </a:stretch>
        </p:blipFill>
        <p:spPr bwMode="auto">
          <a:xfrm>
            <a:off x="0" y="1484784"/>
            <a:ext cx="4629124" cy="3600000"/>
          </a:xfrm>
          <a:prstGeom prst="rect">
            <a:avLst/>
          </a:prstGeom>
          <a:noFill/>
          <a:ln w="9525">
            <a:noFill/>
            <a:miter lim="800000"/>
            <a:headEnd/>
            <a:tailEnd/>
          </a:ln>
        </p:spPr>
      </p:pic>
      <p:pic>
        <p:nvPicPr>
          <p:cNvPr id="16" name="Image 15" descr="D:\travail\cours\master\2016-2017\TP3\histo-load.png"/>
          <p:cNvPicPr>
            <a:picLocks noChangeAspect="1"/>
          </p:cNvPicPr>
          <p:nvPr/>
        </p:nvPicPr>
        <p:blipFill>
          <a:blip r:embed="rId4" cstate="print"/>
          <a:srcRect/>
          <a:stretch>
            <a:fillRect/>
          </a:stretch>
        </p:blipFill>
        <p:spPr bwMode="auto">
          <a:xfrm>
            <a:off x="4515163" y="1484784"/>
            <a:ext cx="4628837" cy="3600000"/>
          </a:xfrm>
          <a:prstGeom prst="rect">
            <a:avLst/>
          </a:prstGeom>
          <a:noFill/>
          <a:ln w="9525">
            <a:noFill/>
            <a:miter lim="800000"/>
            <a:headEnd/>
            <a:tailEnd/>
          </a:ln>
        </p:spPr>
      </p:pic>
      <p:sp>
        <p:nvSpPr>
          <p:cNvPr id="17" name="ZoneTexte 16"/>
          <p:cNvSpPr txBox="1"/>
          <p:nvPr/>
        </p:nvSpPr>
        <p:spPr>
          <a:xfrm>
            <a:off x="1259632" y="5301208"/>
            <a:ext cx="1425390" cy="369332"/>
          </a:xfrm>
          <a:prstGeom prst="rect">
            <a:avLst/>
          </a:prstGeom>
          <a:noFill/>
        </p:spPr>
        <p:txBody>
          <a:bodyPr wrap="none" rtlCol="0">
            <a:spAutoFit/>
          </a:bodyPr>
          <a:lstStyle/>
          <a:p>
            <a:r>
              <a:rPr lang="fr-FR" b="1" dirty="0" smtClean="0">
                <a:latin typeface="Courier New" pitchFamily="49" charset="0"/>
                <a:cs typeface="Courier New" pitchFamily="49" charset="0"/>
              </a:rPr>
              <a:t># </a:t>
            </a:r>
            <a:r>
              <a:rPr lang="fr-FR" b="1" dirty="0" err="1" smtClean="0">
                <a:latin typeface="Courier New" pitchFamily="49" charset="0"/>
                <a:cs typeface="Courier New" pitchFamily="49" charset="0"/>
              </a:rPr>
              <a:t>latency</a:t>
            </a:r>
            <a:endParaRPr lang="fr-FR" b="1" dirty="0">
              <a:latin typeface="Courier New" pitchFamily="49" charset="0"/>
              <a:cs typeface="Courier New" pitchFamily="49" charset="0"/>
            </a:endParaRPr>
          </a:p>
        </p:txBody>
      </p:sp>
      <p:sp>
        <p:nvSpPr>
          <p:cNvPr id="18" name="ZoneTexte 17"/>
          <p:cNvSpPr txBox="1"/>
          <p:nvPr/>
        </p:nvSpPr>
        <p:spPr>
          <a:xfrm>
            <a:off x="5220072" y="5301208"/>
            <a:ext cx="2587568" cy="646331"/>
          </a:xfrm>
          <a:prstGeom prst="rect">
            <a:avLst/>
          </a:prstGeom>
          <a:noFill/>
        </p:spPr>
        <p:txBody>
          <a:bodyPr wrap="none" rtlCol="0">
            <a:spAutoFit/>
          </a:bodyPr>
          <a:lstStyle/>
          <a:p>
            <a:r>
              <a:rPr lang="fr-FR" b="1" dirty="0" smtClean="0">
                <a:latin typeface="Courier New" pitchFamily="49" charset="0"/>
                <a:cs typeface="Courier New" pitchFamily="49" charset="0"/>
              </a:rPr>
              <a:t># stress </a:t>
            </a:r>
            <a:r>
              <a:rPr lang="fr-FR" i="1" dirty="0" smtClean="0">
                <a:cs typeface="Courier New" pitchFamily="49" charset="0"/>
              </a:rPr>
              <a:t>or</a:t>
            </a:r>
            <a:r>
              <a:rPr lang="fr-FR" b="1" dirty="0" smtClean="0">
                <a:latin typeface="Courier New" pitchFamily="49" charset="0"/>
                <a:cs typeface="Courier New" pitchFamily="49" charset="0"/>
              </a:rPr>
              <a:t> </a:t>
            </a:r>
            <a:r>
              <a:rPr lang="fr-FR" b="1" dirty="0" err="1" smtClean="0">
                <a:latin typeface="Courier New" pitchFamily="49" charset="0"/>
                <a:cs typeface="Courier New" pitchFamily="49" charset="0"/>
              </a:rPr>
              <a:t>dohell</a:t>
            </a:r>
            <a:endParaRPr lang="fr-FR" b="1" dirty="0" smtClean="0">
              <a:latin typeface="Courier New" pitchFamily="49" charset="0"/>
              <a:cs typeface="Courier New" pitchFamily="49" charset="0"/>
            </a:endParaRPr>
          </a:p>
          <a:p>
            <a:r>
              <a:rPr lang="fr-FR" b="1" dirty="0" smtClean="0">
                <a:latin typeface="Courier New" pitchFamily="49" charset="0"/>
                <a:cs typeface="Courier New" pitchFamily="49" charset="0"/>
              </a:rPr>
              <a:t># </a:t>
            </a:r>
            <a:r>
              <a:rPr lang="fr-FR" b="1" dirty="0" err="1" smtClean="0">
                <a:latin typeface="Courier New" pitchFamily="49" charset="0"/>
                <a:cs typeface="Courier New" pitchFamily="49" charset="0"/>
              </a:rPr>
              <a:t>latency</a:t>
            </a:r>
            <a:endParaRPr lang="fr-FR" b="1" dirty="0">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1340768"/>
            <a:ext cx="8964612" cy="5184576"/>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1200329"/>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Mesures des performances temps réelles sur linux</a:t>
            </a:r>
          </a:p>
          <a:p>
            <a:pPr lvl="0"/>
            <a:endParaRPr lang="fr-FR" sz="2400" b="1" dirty="0" smtClean="0">
              <a:solidFill>
                <a:srgbClr val="365F91"/>
              </a:solidFill>
              <a:ea typeface="Times New Roman" pitchFamily="18" charset="0"/>
              <a:cs typeface="Times New Roman" pitchFamily="18"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62818" name="Picture 2" descr="http://connect.ed-diamond.com/var/diamond/storage/images/connect/gnu-linux-magazine/glmf-158/rpi_fromscratch_3-article/capture-oscillo-1/406283-1-fre-FR/capture-oscillo-11.png"/>
          <p:cNvPicPr>
            <a:picLocks noChangeAspect="1" noChangeArrowheads="1"/>
          </p:cNvPicPr>
          <p:nvPr/>
        </p:nvPicPr>
        <p:blipFill>
          <a:blip r:embed="rId3" cstate="print"/>
          <a:srcRect/>
          <a:stretch>
            <a:fillRect/>
          </a:stretch>
        </p:blipFill>
        <p:spPr bwMode="auto">
          <a:xfrm>
            <a:off x="1403648" y="2277112"/>
            <a:ext cx="2875443" cy="2160000"/>
          </a:xfrm>
          <a:prstGeom prst="rect">
            <a:avLst/>
          </a:prstGeom>
          <a:noFill/>
        </p:spPr>
      </p:pic>
      <p:sp>
        <p:nvSpPr>
          <p:cNvPr id="19" name="Rectangle à coins arrondis 18"/>
          <p:cNvSpPr/>
          <p:nvPr/>
        </p:nvSpPr>
        <p:spPr>
          <a:xfrm>
            <a:off x="827584" y="1412776"/>
            <a:ext cx="136815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GBF</a:t>
            </a:r>
            <a:endParaRPr lang="fr-FR" dirty="0"/>
          </a:p>
        </p:txBody>
      </p:sp>
      <p:sp>
        <p:nvSpPr>
          <p:cNvPr id="20" name="Rectangle à coins arrondis 19"/>
          <p:cNvSpPr/>
          <p:nvPr/>
        </p:nvSpPr>
        <p:spPr>
          <a:xfrm>
            <a:off x="2987824" y="1268760"/>
            <a:ext cx="2376264" cy="8640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Embedded system</a:t>
            </a:r>
          </a:p>
          <a:p>
            <a:pPr algn="ctr"/>
            <a:r>
              <a:rPr lang="fr-FR" dirty="0" smtClean="0"/>
              <a:t>Linux</a:t>
            </a:r>
            <a:endParaRPr lang="fr-FR" dirty="0"/>
          </a:p>
        </p:txBody>
      </p:sp>
      <p:sp>
        <p:nvSpPr>
          <p:cNvPr id="21" name="Rectangle à coins arrondis 20"/>
          <p:cNvSpPr/>
          <p:nvPr/>
        </p:nvSpPr>
        <p:spPr>
          <a:xfrm>
            <a:off x="6444208" y="1412776"/>
            <a:ext cx="136815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Oscillo</a:t>
            </a:r>
            <a:endParaRPr lang="fr-FR" dirty="0"/>
          </a:p>
        </p:txBody>
      </p:sp>
      <p:cxnSp>
        <p:nvCxnSpPr>
          <p:cNvPr id="23" name="Connecteur droit avec flèche 22"/>
          <p:cNvCxnSpPr>
            <a:stCxn id="19" idx="3"/>
            <a:endCxn id="20" idx="1"/>
          </p:cNvCxnSpPr>
          <p:nvPr/>
        </p:nvCxnSpPr>
        <p:spPr>
          <a:xfrm>
            <a:off x="2195736" y="1700808"/>
            <a:ext cx="79208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5364088" y="1628800"/>
            <a:ext cx="108012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2555776" y="1700808"/>
            <a:ext cx="0" cy="504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2555776" y="2204864"/>
            <a:ext cx="345638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V="1">
            <a:off x="6012160" y="1844824"/>
            <a:ext cx="0"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6012160" y="1844824"/>
            <a:ext cx="432048"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2267744" y="1412776"/>
            <a:ext cx="720079" cy="338554"/>
          </a:xfrm>
          <a:prstGeom prst="rect">
            <a:avLst/>
          </a:prstGeom>
          <a:noFill/>
        </p:spPr>
        <p:txBody>
          <a:bodyPr wrap="square" rtlCol="0">
            <a:spAutoFit/>
          </a:bodyPr>
          <a:lstStyle/>
          <a:p>
            <a:r>
              <a:rPr lang="fr-FR" sz="1600" dirty="0" smtClean="0"/>
              <a:t>GPIO1</a:t>
            </a:r>
            <a:endParaRPr lang="fr-FR" sz="1600" dirty="0"/>
          </a:p>
        </p:txBody>
      </p:sp>
      <p:sp>
        <p:nvSpPr>
          <p:cNvPr id="49" name="ZoneTexte 48"/>
          <p:cNvSpPr txBox="1"/>
          <p:nvPr/>
        </p:nvSpPr>
        <p:spPr>
          <a:xfrm>
            <a:off x="5436096" y="1268760"/>
            <a:ext cx="720079" cy="338554"/>
          </a:xfrm>
          <a:prstGeom prst="rect">
            <a:avLst/>
          </a:prstGeom>
          <a:noFill/>
        </p:spPr>
        <p:txBody>
          <a:bodyPr wrap="square" rtlCol="0">
            <a:spAutoFit/>
          </a:bodyPr>
          <a:lstStyle/>
          <a:p>
            <a:r>
              <a:rPr lang="fr-FR" sz="1600" dirty="0" smtClean="0"/>
              <a:t>GPIO2</a:t>
            </a:r>
            <a:endParaRPr lang="fr-FR" sz="1600" dirty="0"/>
          </a:p>
        </p:txBody>
      </p:sp>
      <p:pic>
        <p:nvPicPr>
          <p:cNvPr id="162820" name="Picture 4" descr="capture-oscillo-2"/>
          <p:cNvPicPr>
            <a:picLocks noChangeAspect="1" noChangeArrowheads="1"/>
          </p:cNvPicPr>
          <p:nvPr/>
        </p:nvPicPr>
        <p:blipFill>
          <a:blip r:embed="rId4" cstate="print"/>
          <a:srcRect/>
          <a:stretch>
            <a:fillRect/>
          </a:stretch>
        </p:blipFill>
        <p:spPr bwMode="auto">
          <a:xfrm>
            <a:off x="5076056" y="2276872"/>
            <a:ext cx="2894400" cy="2160000"/>
          </a:xfrm>
          <a:prstGeom prst="rect">
            <a:avLst/>
          </a:prstGeom>
          <a:noFill/>
        </p:spPr>
      </p:pic>
      <p:pic>
        <p:nvPicPr>
          <p:cNvPr id="162824" name="Picture 8" descr="task latency"/>
          <p:cNvPicPr>
            <a:picLocks noChangeAspect="1" noChangeArrowheads="1"/>
          </p:cNvPicPr>
          <p:nvPr/>
        </p:nvPicPr>
        <p:blipFill>
          <a:blip r:embed="rId5" cstate="print"/>
          <a:srcRect l="5458" t="6248" b="12530"/>
          <a:stretch>
            <a:fillRect/>
          </a:stretch>
        </p:blipFill>
        <p:spPr bwMode="auto">
          <a:xfrm>
            <a:off x="2195736" y="4579672"/>
            <a:ext cx="5184575" cy="1945672"/>
          </a:xfrm>
          <a:prstGeom prst="rect">
            <a:avLst/>
          </a:prstGeom>
          <a:noFill/>
          <a:ln>
            <a:solidFill>
              <a:schemeClr val="tx1"/>
            </a:solidFill>
          </a:ln>
        </p:spPr>
      </p:pic>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2308324"/>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Stratégie d’ordonnancement</a:t>
            </a:r>
          </a:p>
          <a:p>
            <a:pPr lvl="0"/>
            <a:endParaRPr lang="fr-FR" sz="2400" b="1" dirty="0" smtClean="0">
              <a:solidFill>
                <a:srgbClr val="365F91"/>
              </a:solidFill>
              <a:ea typeface="Times New Roman" pitchFamily="18" charset="0"/>
              <a:cs typeface="Times New Roman" pitchFamily="18" charset="0"/>
            </a:endParaRPr>
          </a:p>
          <a:p>
            <a:pPr marL="628650" indent="-266700">
              <a:buFont typeface="Arial" pitchFamily="34" charset="0"/>
              <a:buChar char="•"/>
            </a:pPr>
            <a:r>
              <a:rPr lang="en-US" sz="2400" b="1" dirty="0" smtClean="0">
                <a:solidFill>
                  <a:srgbClr val="002060"/>
                </a:solidFill>
              </a:rPr>
              <a:t>scheduler(</a:t>
            </a:r>
            <a:r>
              <a:rPr lang="en-US" sz="2400" b="1" dirty="0" err="1" smtClean="0">
                <a:solidFill>
                  <a:srgbClr val="002060"/>
                </a:solidFill>
              </a:rPr>
              <a:t>odonnanceur</a:t>
            </a:r>
            <a:r>
              <a:rPr lang="en-US" sz="2400" b="1" dirty="0" smtClean="0">
                <a:solidFill>
                  <a:srgbClr val="002060"/>
                </a:solidFill>
              </a:rPr>
              <a:t>) : </a:t>
            </a:r>
            <a:r>
              <a:rPr lang="en-US" sz="2400" b="1" dirty="0" err="1" smtClean="0">
                <a:solidFill>
                  <a:srgbClr val="002060"/>
                </a:solidFill>
              </a:rPr>
              <a:t>sélection</a:t>
            </a:r>
            <a:r>
              <a:rPr lang="en-US" sz="2400" b="1" dirty="0" smtClean="0">
                <a:solidFill>
                  <a:srgbClr val="002060"/>
                </a:solidFill>
              </a:rPr>
              <a:t> du </a:t>
            </a:r>
            <a:r>
              <a:rPr lang="en-US" sz="2400" b="1" dirty="0" err="1" smtClean="0">
                <a:solidFill>
                  <a:srgbClr val="002060"/>
                </a:solidFill>
              </a:rPr>
              <a:t>processus</a:t>
            </a:r>
            <a:r>
              <a:rPr lang="en-US" sz="2400" b="1" dirty="0" smtClean="0">
                <a:solidFill>
                  <a:srgbClr val="002060"/>
                </a:solidFill>
              </a:rPr>
              <a:t> à </a:t>
            </a:r>
            <a:r>
              <a:rPr lang="en-US" sz="2400" b="1" dirty="0" err="1" smtClean="0">
                <a:solidFill>
                  <a:srgbClr val="002060"/>
                </a:solidFill>
              </a:rPr>
              <a:t>exécuter</a:t>
            </a:r>
            <a:endParaRPr lang="en-US" sz="2400" b="1" dirty="0" smtClean="0">
              <a:solidFill>
                <a:srgbClr val="002060"/>
              </a:solidFill>
            </a:endParaRPr>
          </a:p>
          <a:p>
            <a:pPr marL="628650" indent="-266700">
              <a:buFont typeface="Arial" pitchFamily="34" charset="0"/>
              <a:buChar char="•"/>
            </a:pPr>
            <a:r>
              <a:rPr lang="en-US" sz="2400" b="1" dirty="0" smtClean="0">
                <a:solidFill>
                  <a:srgbClr val="002060"/>
                </a:solidFill>
              </a:rPr>
              <a:t>CPU </a:t>
            </a:r>
            <a:r>
              <a:rPr lang="en-US" sz="2400" b="1" dirty="0" err="1" smtClean="0">
                <a:solidFill>
                  <a:srgbClr val="002060"/>
                </a:solidFill>
              </a:rPr>
              <a:t>partage</a:t>
            </a:r>
            <a:r>
              <a:rPr lang="en-US" sz="2400" b="1" dirty="0" smtClean="0">
                <a:solidFill>
                  <a:srgbClr val="002060"/>
                </a:solidFill>
              </a:rPr>
              <a:t> son temps entre </a:t>
            </a:r>
            <a:r>
              <a:rPr lang="en-US" sz="2400" b="1" dirty="0" err="1" smtClean="0">
                <a:solidFill>
                  <a:srgbClr val="002060"/>
                </a:solidFill>
              </a:rPr>
              <a:t>plusieurs</a:t>
            </a:r>
            <a:r>
              <a:rPr lang="en-US" sz="2400" b="1" dirty="0" smtClean="0">
                <a:solidFill>
                  <a:srgbClr val="002060"/>
                </a:solidFill>
              </a:rPr>
              <a:t> </a:t>
            </a:r>
            <a:r>
              <a:rPr lang="en-US" sz="2400" b="1" dirty="0" err="1" smtClean="0">
                <a:solidFill>
                  <a:srgbClr val="002060"/>
                </a:solidFill>
              </a:rPr>
              <a:t>processus</a:t>
            </a:r>
            <a:endParaRPr lang="en-US" sz="2400" b="1" dirty="0" smtClean="0">
              <a:solidFill>
                <a:srgbClr val="002060"/>
              </a:solidFill>
            </a:endParaRPr>
          </a:p>
          <a:p>
            <a:pPr marL="628650" indent="-266700">
              <a:buFont typeface="Arial" pitchFamily="34" charset="0"/>
              <a:buChar char="•"/>
            </a:pPr>
            <a:r>
              <a:rPr lang="en-US" sz="2400" b="1" dirty="0" smtClean="0">
                <a:solidFill>
                  <a:srgbClr val="002060"/>
                </a:solidFill>
              </a:rPr>
              <a:t>3 </a:t>
            </a:r>
            <a:r>
              <a:rPr lang="en-US" sz="2400" b="1" dirty="0" err="1" smtClean="0">
                <a:solidFill>
                  <a:srgbClr val="002060"/>
                </a:solidFill>
              </a:rPr>
              <a:t>états</a:t>
            </a:r>
            <a:r>
              <a:rPr lang="en-US" sz="2400" b="1" dirty="0" smtClean="0">
                <a:solidFill>
                  <a:srgbClr val="002060"/>
                </a:solidFill>
              </a:rPr>
              <a:t> pour un </a:t>
            </a:r>
            <a:r>
              <a:rPr lang="en-US" sz="2400" b="1" dirty="0" err="1" smtClean="0">
                <a:solidFill>
                  <a:srgbClr val="002060"/>
                </a:solidFill>
              </a:rPr>
              <a:t>processus</a:t>
            </a:r>
            <a:r>
              <a:rPr lang="en-US" sz="2400" b="1" dirty="0" smtClean="0">
                <a:solidFill>
                  <a:srgbClr val="002060"/>
                </a:solidFill>
              </a:rPr>
              <a:t> : ready, running, blocked</a:t>
            </a:r>
            <a:r>
              <a:rPr lang="fr-FR" sz="2400" b="1" dirty="0" smtClean="0">
                <a:solidFill>
                  <a:srgbClr val="002060"/>
                </a:solidFill>
              </a:rPr>
              <a:t>.</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0" name="Picture 2"/>
          <p:cNvPicPr>
            <a:picLocks noChangeAspect="1" noChangeArrowheads="1"/>
          </p:cNvPicPr>
          <p:nvPr/>
        </p:nvPicPr>
        <p:blipFill>
          <a:blip r:embed="rId3" cstate="print"/>
          <a:srcRect/>
          <a:stretch>
            <a:fillRect/>
          </a:stretch>
        </p:blipFill>
        <p:spPr bwMode="auto">
          <a:xfrm>
            <a:off x="971600" y="2780928"/>
            <a:ext cx="7202264" cy="367240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5678478"/>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Stratégie d’ordonnancement</a:t>
            </a:r>
          </a:p>
          <a:p>
            <a:pPr marL="628650" indent="-266700">
              <a:spcBef>
                <a:spcPts val="1800"/>
              </a:spcBef>
              <a:buFont typeface="Arial" pitchFamily="34" charset="0"/>
              <a:buChar char="•"/>
            </a:pPr>
            <a:r>
              <a:rPr lang="fr-FR" sz="2400" b="1" dirty="0" smtClean="0">
                <a:solidFill>
                  <a:srgbClr val="002060"/>
                </a:solidFill>
              </a:rPr>
              <a:t>Préemption : remplacement involontaire du processus s'exécutant par un autre. </a:t>
            </a:r>
          </a:p>
          <a:p>
            <a:pPr marL="628650" indent="-266700">
              <a:spcBef>
                <a:spcPts val="1200"/>
              </a:spcBef>
              <a:buFont typeface="Arial" pitchFamily="34" charset="0"/>
              <a:buChar char="•"/>
            </a:pPr>
            <a:r>
              <a:rPr lang="fr-FR" sz="2400" b="1" dirty="0" smtClean="0">
                <a:solidFill>
                  <a:srgbClr val="002060"/>
                </a:solidFill>
              </a:rPr>
              <a:t>Involontaire : le processus en cours ne s'est pas mis en sommeil ou en attente de réception de données.</a:t>
            </a:r>
          </a:p>
          <a:p>
            <a:pPr marL="628650" indent="-266700">
              <a:spcBef>
                <a:spcPts val="1200"/>
              </a:spcBef>
              <a:buFont typeface="Arial" pitchFamily="34" charset="0"/>
              <a:buChar char="•"/>
            </a:pPr>
            <a:endParaRPr lang="fr-FR" sz="2400" b="1" dirty="0" smtClean="0">
              <a:solidFill>
                <a:srgbClr val="002060"/>
              </a:solidFill>
            </a:endParaRPr>
          </a:p>
          <a:p>
            <a:pPr marL="628650" indent="-266700">
              <a:spcBef>
                <a:spcPts val="1200"/>
              </a:spcBef>
              <a:buFont typeface="Arial" pitchFamily="34" charset="0"/>
              <a:buChar char="•"/>
            </a:pPr>
            <a:endParaRPr lang="fr-FR" sz="2400" b="1" dirty="0" smtClean="0">
              <a:solidFill>
                <a:srgbClr val="002060"/>
              </a:solidFill>
            </a:endParaRPr>
          </a:p>
          <a:p>
            <a:pPr marL="628650" indent="-266700">
              <a:spcBef>
                <a:spcPts val="1200"/>
              </a:spcBef>
              <a:buFont typeface="Arial" pitchFamily="34" charset="0"/>
              <a:buChar char="•"/>
            </a:pPr>
            <a:endParaRPr lang="fr-FR" sz="2400" b="1" dirty="0" smtClean="0">
              <a:solidFill>
                <a:srgbClr val="002060"/>
              </a:solidFill>
            </a:endParaRPr>
          </a:p>
          <a:p>
            <a:pPr marL="628650" indent="-266700">
              <a:spcBef>
                <a:spcPts val="1200"/>
              </a:spcBef>
              <a:buFont typeface="Arial" pitchFamily="34" charset="0"/>
              <a:buChar char="•"/>
            </a:pPr>
            <a:endParaRPr lang="fr-FR" sz="2400" b="1" dirty="0" smtClean="0">
              <a:solidFill>
                <a:srgbClr val="002060"/>
              </a:solidFill>
            </a:endParaRPr>
          </a:p>
          <a:p>
            <a:pPr marL="628650" indent="-266700">
              <a:spcBef>
                <a:spcPts val="1200"/>
              </a:spcBef>
              <a:buFont typeface="Arial" pitchFamily="34" charset="0"/>
              <a:buChar char="•"/>
            </a:pPr>
            <a:r>
              <a:rPr lang="fr-FR" sz="2400" b="1" dirty="0" smtClean="0">
                <a:solidFill>
                  <a:srgbClr val="FF0000"/>
                </a:solidFill>
              </a:rPr>
              <a:t>Noyau Linux : par défaut, pas de préemption à l'intérieur du noyau =&gt; Temps réel impossible</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099" name="Picture 3"/>
          <p:cNvPicPr>
            <a:picLocks noChangeAspect="1" noChangeArrowheads="1"/>
          </p:cNvPicPr>
          <p:nvPr/>
        </p:nvPicPr>
        <p:blipFill>
          <a:blip r:embed="rId3" cstate="print"/>
          <a:srcRect/>
          <a:stretch>
            <a:fillRect/>
          </a:stretch>
        </p:blipFill>
        <p:spPr bwMode="auto">
          <a:xfrm>
            <a:off x="1907704" y="3131546"/>
            <a:ext cx="5996466" cy="224167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5586145"/>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Stratégie d’ordonnancement</a:t>
            </a:r>
          </a:p>
          <a:p>
            <a:pPr marL="628650" indent="-266700">
              <a:spcBef>
                <a:spcPts val="1800"/>
              </a:spcBef>
              <a:buFont typeface="Arial" pitchFamily="34" charset="0"/>
              <a:buChar char="•"/>
            </a:pPr>
            <a:r>
              <a:rPr lang="fr-FR" sz="2400" b="1" dirty="0" smtClean="0">
                <a:solidFill>
                  <a:srgbClr val="002060"/>
                </a:solidFill>
              </a:rPr>
              <a:t>SCHED_OTHER : ordonnanceur équitable (default) </a:t>
            </a:r>
          </a:p>
          <a:p>
            <a:pPr marL="1085850" lvl="1" indent="-266700">
              <a:buFont typeface="Arial" pitchFamily="34" charset="0"/>
              <a:buChar char="•"/>
            </a:pPr>
            <a:r>
              <a:rPr lang="fr-FR" sz="2400" dirty="0" smtClean="0">
                <a:solidFill>
                  <a:srgbClr val="002060"/>
                </a:solidFill>
              </a:rPr>
              <a:t>favoriser des tâches : niveau de « </a:t>
            </a:r>
            <a:r>
              <a:rPr lang="fr-FR" sz="2400" dirty="0" err="1" smtClean="0">
                <a:solidFill>
                  <a:srgbClr val="002060"/>
                </a:solidFill>
              </a:rPr>
              <a:t>nice</a:t>
            </a:r>
            <a:r>
              <a:rPr lang="fr-FR" sz="2400" dirty="0" smtClean="0">
                <a:solidFill>
                  <a:srgbClr val="002060"/>
                </a:solidFill>
              </a:rPr>
              <a:t> »</a:t>
            </a:r>
          </a:p>
          <a:p>
            <a:pPr marL="628650" indent="-266700">
              <a:spcBef>
                <a:spcPts val="1800"/>
              </a:spcBef>
              <a:buFont typeface="Arial" pitchFamily="34" charset="0"/>
              <a:buChar char="•"/>
            </a:pPr>
            <a:r>
              <a:rPr lang="fr-FR" sz="2400" b="1" dirty="0" smtClean="0">
                <a:solidFill>
                  <a:srgbClr val="002060"/>
                </a:solidFill>
              </a:rPr>
              <a:t>SCHED_FIFO : ordonnanceur TR à priorité fixe </a:t>
            </a:r>
            <a:r>
              <a:rPr lang="fr-FR" sz="2400" dirty="0" smtClean="0">
                <a:solidFill>
                  <a:srgbClr val="002060"/>
                </a:solidFill>
              </a:rPr>
              <a:t>(</a:t>
            </a:r>
            <a:r>
              <a:rPr lang="fr-FR" sz="2400" dirty="0" err="1" smtClean="0">
                <a:solidFill>
                  <a:srgbClr val="002060"/>
                </a:solidFill>
              </a:rPr>
              <a:t>need</a:t>
            </a:r>
            <a:r>
              <a:rPr lang="fr-FR" sz="2400" dirty="0" smtClean="0">
                <a:solidFill>
                  <a:srgbClr val="002060"/>
                </a:solidFill>
              </a:rPr>
              <a:t> to </a:t>
            </a:r>
            <a:r>
              <a:rPr lang="fr-FR" sz="2400" dirty="0" err="1" smtClean="0">
                <a:solidFill>
                  <a:srgbClr val="002060"/>
                </a:solidFill>
              </a:rPr>
              <a:t>be</a:t>
            </a:r>
            <a:r>
              <a:rPr lang="fr-FR" sz="2400" dirty="0" smtClean="0">
                <a:solidFill>
                  <a:srgbClr val="002060"/>
                </a:solidFill>
              </a:rPr>
              <a:t> </a:t>
            </a:r>
            <a:r>
              <a:rPr lang="fr-FR" sz="2400" dirty="0" err="1" smtClean="0">
                <a:solidFill>
                  <a:srgbClr val="002060"/>
                </a:solidFill>
              </a:rPr>
              <a:t>root</a:t>
            </a:r>
            <a:r>
              <a:rPr lang="fr-FR" sz="2400" dirty="0" smtClean="0">
                <a:solidFill>
                  <a:srgbClr val="002060"/>
                </a:solidFill>
              </a:rPr>
              <a:t> user) </a:t>
            </a:r>
          </a:p>
          <a:p>
            <a:pPr marL="1085850" lvl="1" indent="-266700">
              <a:buFont typeface="Arial" pitchFamily="34" charset="0"/>
              <a:buChar char="•"/>
            </a:pPr>
            <a:r>
              <a:rPr lang="fr-FR" sz="2400" dirty="0" smtClean="0">
                <a:solidFill>
                  <a:srgbClr val="002060"/>
                </a:solidFill>
              </a:rPr>
              <a:t>tâches utilisant cet ordonnanceur sont prioritaires sur les tâches SCHED_OTHER </a:t>
            </a:r>
          </a:p>
          <a:p>
            <a:pPr marL="1085850" lvl="1" indent="-266700">
              <a:buFont typeface="Arial" pitchFamily="34" charset="0"/>
              <a:buChar char="•"/>
            </a:pPr>
            <a:r>
              <a:rPr lang="fr-FR" sz="2400" dirty="0" smtClean="0">
                <a:solidFill>
                  <a:srgbClr val="002060"/>
                </a:solidFill>
              </a:rPr>
              <a:t>si priorité identique, les tâches sont entièrement exécutées dans l’ordre de la file</a:t>
            </a:r>
          </a:p>
          <a:p>
            <a:pPr marL="628650" indent="-266700">
              <a:spcBef>
                <a:spcPts val="1800"/>
              </a:spcBef>
              <a:buFont typeface="Arial" pitchFamily="34" charset="0"/>
              <a:buChar char="•"/>
            </a:pPr>
            <a:r>
              <a:rPr lang="fr-FR" sz="2400" b="1" dirty="0" smtClean="0">
                <a:solidFill>
                  <a:srgbClr val="002060"/>
                </a:solidFill>
              </a:rPr>
              <a:t>SCHED_RR : équivalent à SCHED_FIFO </a:t>
            </a:r>
          </a:p>
          <a:p>
            <a:pPr marL="1085850" lvl="1" indent="-266700">
              <a:buFont typeface="Arial" pitchFamily="34" charset="0"/>
              <a:buChar char="•"/>
            </a:pPr>
            <a:r>
              <a:rPr lang="fr-FR" sz="2400" dirty="0" smtClean="0">
                <a:solidFill>
                  <a:srgbClr val="002060"/>
                </a:solidFill>
              </a:rPr>
              <a:t>mais une tâche interrompue est remise en bout de sa file de priorité</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830997"/>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Stratégie d’ordonnancement</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55650" name="Picture 2"/>
          <p:cNvPicPr>
            <a:picLocks noChangeAspect="1" noChangeArrowheads="1"/>
          </p:cNvPicPr>
          <p:nvPr/>
        </p:nvPicPr>
        <p:blipFill>
          <a:blip r:embed="rId3" cstate="print"/>
          <a:srcRect/>
          <a:stretch>
            <a:fillRect/>
          </a:stretch>
        </p:blipFill>
        <p:spPr bwMode="auto">
          <a:xfrm>
            <a:off x="395536" y="1340768"/>
            <a:ext cx="8208912" cy="50423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5509200"/>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Stratégie d’ordonnancement</a:t>
            </a:r>
          </a:p>
          <a:p>
            <a:pPr lvl="0"/>
            <a:endParaRPr lang="fr-FR" sz="2400" b="1" dirty="0" smtClean="0">
              <a:solidFill>
                <a:srgbClr val="365F91"/>
              </a:solidFill>
              <a:ea typeface="Times New Roman" pitchFamily="18" charset="0"/>
              <a:cs typeface="Times New Roman" pitchFamily="18" charset="0"/>
            </a:endParaRPr>
          </a:p>
          <a:p>
            <a:pPr lvl="0"/>
            <a:r>
              <a:rPr lang="fr-FR" sz="2000" b="1" dirty="0" smtClean="0">
                <a:latin typeface="Courier New" pitchFamily="49" charset="0"/>
                <a:cs typeface="Courier New" pitchFamily="49" charset="0"/>
              </a:rPr>
              <a:t>#</a:t>
            </a:r>
            <a:r>
              <a:rPr lang="fr-FR" sz="2000" b="1" dirty="0" err="1" smtClean="0">
                <a:latin typeface="Courier New" pitchFamily="49" charset="0"/>
                <a:cs typeface="Courier New" pitchFamily="49" charset="0"/>
              </a:rPr>
              <a:t>include</a:t>
            </a:r>
            <a:r>
              <a:rPr lang="fr-FR" sz="2000" dirty="0" smtClean="0">
                <a:latin typeface="Courier New" pitchFamily="49" charset="0"/>
                <a:cs typeface="Courier New" pitchFamily="49" charset="0"/>
              </a:rPr>
              <a:t> </a:t>
            </a:r>
            <a:r>
              <a:rPr lang="fr-FR" sz="2000" b="1" dirty="0" smtClean="0">
                <a:latin typeface="Courier New" pitchFamily="49" charset="0"/>
                <a:cs typeface="Courier New" pitchFamily="49" charset="0"/>
              </a:rPr>
              <a:t>&lt;</a:t>
            </a:r>
            <a:r>
              <a:rPr lang="fr-FR" sz="2000" b="1" dirty="0" err="1" smtClean="0">
                <a:latin typeface="Courier New" pitchFamily="49" charset="0"/>
                <a:cs typeface="Courier New" pitchFamily="49" charset="0"/>
              </a:rPr>
              <a:t>sched.h</a:t>
            </a:r>
            <a:r>
              <a:rPr lang="fr-FR" sz="2000" b="1" dirty="0" smtClean="0">
                <a:latin typeface="Courier New" pitchFamily="49" charset="0"/>
                <a:cs typeface="Courier New" pitchFamily="49" charset="0"/>
              </a:rPr>
              <a:t>&gt;</a:t>
            </a:r>
            <a:r>
              <a:rPr lang="fr-FR" sz="2000" dirty="0" smtClean="0">
                <a:latin typeface="Courier New" pitchFamily="49" charset="0"/>
                <a:cs typeface="Courier New" pitchFamily="49" charset="0"/>
              </a:rPr>
              <a:t> </a:t>
            </a:r>
          </a:p>
          <a:p>
            <a:pPr marL="360363" lvl="0">
              <a:spcBef>
                <a:spcPts val="1200"/>
              </a:spcBef>
            </a:pPr>
            <a:r>
              <a:rPr lang="fr-FR" sz="2000" b="1" dirty="0" err="1" smtClean="0">
                <a:latin typeface="Courier New" pitchFamily="49" charset="0"/>
                <a:cs typeface="Courier New" pitchFamily="49" charset="0"/>
              </a:rPr>
              <a:t>int</a:t>
            </a:r>
            <a:r>
              <a:rPr lang="fr-FR" sz="2000" dirty="0" smtClean="0">
                <a:latin typeface="Courier New" pitchFamily="49" charset="0"/>
                <a:cs typeface="Courier New" pitchFamily="49" charset="0"/>
              </a:rPr>
              <a:t> </a:t>
            </a:r>
            <a:r>
              <a:rPr lang="fr-FR" sz="2000" b="1" dirty="0" err="1" smtClean="0">
                <a:latin typeface="Courier New" pitchFamily="49" charset="0"/>
                <a:cs typeface="Courier New" pitchFamily="49" charset="0"/>
              </a:rPr>
              <a:t>sched_setscheduler</a:t>
            </a:r>
            <a:r>
              <a:rPr lang="fr-FR" sz="2000" b="1" dirty="0" smtClean="0">
                <a:latin typeface="Courier New" pitchFamily="49" charset="0"/>
                <a:cs typeface="Courier New" pitchFamily="49" charset="0"/>
              </a:rPr>
              <a:t>(</a:t>
            </a:r>
            <a:r>
              <a:rPr lang="fr-FR" sz="2000" b="1" dirty="0" err="1" smtClean="0">
                <a:latin typeface="Courier New" pitchFamily="49" charset="0"/>
                <a:cs typeface="Courier New" pitchFamily="49" charset="0"/>
              </a:rPr>
              <a:t>pid_t</a:t>
            </a:r>
            <a:r>
              <a:rPr lang="fr-FR" sz="2000" dirty="0" smtClean="0">
                <a:latin typeface="Courier New" pitchFamily="49" charset="0"/>
                <a:cs typeface="Courier New" pitchFamily="49" charset="0"/>
              </a:rPr>
              <a:t> </a:t>
            </a:r>
            <a:r>
              <a:rPr lang="fr-FR" sz="2000" i="1" dirty="0" err="1" smtClean="0">
                <a:latin typeface="Courier New" pitchFamily="49" charset="0"/>
                <a:cs typeface="Courier New" pitchFamily="49" charset="0"/>
              </a:rPr>
              <a:t>pid</a:t>
            </a:r>
            <a:r>
              <a:rPr lang="fr-FR" sz="2000" b="1" i="1" dirty="0" smtClean="0">
                <a:latin typeface="Courier New" pitchFamily="49" charset="0"/>
                <a:cs typeface="Courier New" pitchFamily="49" charset="0"/>
              </a:rPr>
              <a:t>,</a:t>
            </a:r>
            <a:r>
              <a:rPr lang="fr-FR" sz="2000" dirty="0" smtClean="0">
                <a:latin typeface="Courier New" pitchFamily="49" charset="0"/>
                <a:cs typeface="Courier New" pitchFamily="49" charset="0"/>
              </a:rPr>
              <a:t> //0: active thread</a:t>
            </a:r>
          </a:p>
          <a:p>
            <a:pPr marL="3852863" lvl="0">
              <a:spcBef>
                <a:spcPts val="1200"/>
              </a:spcBef>
            </a:pPr>
            <a:r>
              <a:rPr lang="fr-FR" sz="2000" b="1" dirty="0" err="1" smtClean="0">
                <a:latin typeface="Courier New" pitchFamily="49" charset="0"/>
                <a:cs typeface="Courier New" pitchFamily="49" charset="0"/>
              </a:rPr>
              <a:t>int</a:t>
            </a:r>
            <a:r>
              <a:rPr lang="fr-FR" sz="2000" dirty="0" smtClean="0">
                <a:latin typeface="Courier New" pitchFamily="49" charset="0"/>
                <a:cs typeface="Courier New" pitchFamily="49" charset="0"/>
              </a:rPr>
              <a:t> </a:t>
            </a:r>
            <a:r>
              <a:rPr lang="fr-FR" sz="2000" i="1" dirty="0" err="1" smtClean="0">
                <a:latin typeface="Courier New" pitchFamily="49" charset="0"/>
                <a:cs typeface="Courier New" pitchFamily="49" charset="0"/>
              </a:rPr>
              <a:t>policy</a:t>
            </a:r>
            <a:r>
              <a:rPr lang="fr-FR" sz="2000" b="1" i="1" dirty="0" smtClean="0">
                <a:latin typeface="Courier New" pitchFamily="49" charset="0"/>
                <a:cs typeface="Courier New" pitchFamily="49" charset="0"/>
              </a:rPr>
              <a:t>,</a:t>
            </a:r>
            <a:r>
              <a:rPr lang="fr-FR" sz="2000" dirty="0" smtClean="0">
                <a:latin typeface="Courier New" pitchFamily="49" charset="0"/>
                <a:cs typeface="Courier New" pitchFamily="49" charset="0"/>
              </a:rPr>
              <a:t> //SCHED_OTHER/FIFO/RR</a:t>
            </a:r>
          </a:p>
          <a:p>
            <a:pPr marL="3852863" lvl="0">
              <a:spcBef>
                <a:spcPts val="1200"/>
              </a:spcBef>
            </a:pPr>
            <a:r>
              <a:rPr lang="fr-FR" sz="2000" b="1" dirty="0" err="1" smtClean="0">
                <a:latin typeface="Courier New" pitchFamily="49" charset="0"/>
                <a:cs typeface="Courier New" pitchFamily="49" charset="0"/>
              </a:rPr>
              <a:t>const</a:t>
            </a:r>
            <a:r>
              <a:rPr lang="fr-FR" sz="2000" dirty="0" smtClean="0">
                <a:latin typeface="Courier New" pitchFamily="49" charset="0"/>
                <a:cs typeface="Courier New" pitchFamily="49" charset="0"/>
              </a:rPr>
              <a:t> </a:t>
            </a:r>
            <a:r>
              <a:rPr lang="fr-FR" sz="2000" b="1" dirty="0" err="1" smtClean="0">
                <a:latin typeface="Courier New" pitchFamily="49" charset="0"/>
                <a:cs typeface="Courier New" pitchFamily="49" charset="0"/>
              </a:rPr>
              <a:t>struct</a:t>
            </a:r>
            <a:r>
              <a:rPr lang="fr-FR" sz="2000" dirty="0" smtClean="0">
                <a:latin typeface="Courier New" pitchFamily="49" charset="0"/>
                <a:cs typeface="Courier New" pitchFamily="49" charset="0"/>
              </a:rPr>
              <a:t> </a:t>
            </a:r>
            <a:r>
              <a:rPr lang="fr-FR" sz="2000" b="1" dirty="0" err="1" smtClean="0">
                <a:latin typeface="Courier New" pitchFamily="49" charset="0"/>
                <a:cs typeface="Courier New" pitchFamily="49" charset="0"/>
              </a:rPr>
              <a:t>sched_param</a:t>
            </a:r>
            <a:r>
              <a:rPr lang="fr-FR" sz="2000" dirty="0" smtClean="0">
                <a:latin typeface="Courier New" pitchFamily="49" charset="0"/>
                <a:cs typeface="Courier New" pitchFamily="49" charset="0"/>
              </a:rPr>
              <a:t> *p</a:t>
            </a:r>
            <a:r>
              <a:rPr lang="fr-FR" sz="2000" b="1" dirty="0" smtClean="0">
                <a:latin typeface="Courier New" pitchFamily="49" charset="0"/>
                <a:cs typeface="Courier New" pitchFamily="49" charset="0"/>
              </a:rPr>
              <a:t>);</a:t>
            </a:r>
            <a:r>
              <a:rPr lang="fr-FR" sz="2000" dirty="0" smtClean="0">
                <a:latin typeface="Courier New" pitchFamily="49" charset="0"/>
                <a:cs typeface="Courier New" pitchFamily="49" charset="0"/>
              </a:rPr>
              <a:t> </a:t>
            </a:r>
          </a:p>
          <a:p>
            <a:pPr marL="360363" lvl="0">
              <a:spcBef>
                <a:spcPts val="1200"/>
              </a:spcBef>
            </a:pPr>
            <a:r>
              <a:rPr lang="fr-FR" sz="2000" b="1" dirty="0" err="1" smtClean="0">
                <a:latin typeface="Courier New" pitchFamily="49" charset="0"/>
                <a:cs typeface="Courier New" pitchFamily="49" charset="0"/>
              </a:rPr>
              <a:t>int</a:t>
            </a:r>
            <a:r>
              <a:rPr lang="fr-FR" sz="2000" dirty="0" smtClean="0">
                <a:latin typeface="Courier New" pitchFamily="49" charset="0"/>
                <a:cs typeface="Courier New" pitchFamily="49" charset="0"/>
              </a:rPr>
              <a:t> </a:t>
            </a:r>
            <a:r>
              <a:rPr lang="fr-FR" sz="2000" b="1" dirty="0" err="1" smtClean="0">
                <a:latin typeface="Courier New" pitchFamily="49" charset="0"/>
                <a:cs typeface="Courier New" pitchFamily="49" charset="0"/>
              </a:rPr>
              <a:t>sched_getscheduler</a:t>
            </a:r>
            <a:r>
              <a:rPr lang="fr-FR" sz="2000" b="1" dirty="0" smtClean="0">
                <a:latin typeface="Courier New" pitchFamily="49" charset="0"/>
                <a:cs typeface="Courier New" pitchFamily="49" charset="0"/>
              </a:rPr>
              <a:t>(</a:t>
            </a:r>
            <a:r>
              <a:rPr lang="fr-FR" sz="2000" b="1" dirty="0" err="1" smtClean="0">
                <a:latin typeface="Courier New" pitchFamily="49" charset="0"/>
                <a:cs typeface="Courier New" pitchFamily="49" charset="0"/>
              </a:rPr>
              <a:t>pid_t</a:t>
            </a:r>
            <a:r>
              <a:rPr lang="fr-FR" sz="2000" dirty="0" smtClean="0">
                <a:latin typeface="Courier New" pitchFamily="49" charset="0"/>
                <a:cs typeface="Courier New" pitchFamily="49" charset="0"/>
              </a:rPr>
              <a:t> </a:t>
            </a:r>
            <a:r>
              <a:rPr lang="fr-FR" sz="2000" i="1" dirty="0" err="1" smtClean="0">
                <a:latin typeface="Courier New" pitchFamily="49" charset="0"/>
                <a:cs typeface="Courier New" pitchFamily="49" charset="0"/>
              </a:rPr>
              <a:t>pid</a:t>
            </a:r>
            <a:r>
              <a:rPr lang="fr-FR" sz="2000" b="1" i="1" dirty="0" smtClean="0">
                <a:latin typeface="Courier New" pitchFamily="49" charset="0"/>
                <a:cs typeface="Courier New" pitchFamily="49" charset="0"/>
              </a:rPr>
              <a:t>);</a:t>
            </a:r>
            <a:r>
              <a:rPr lang="fr-FR" sz="2000" dirty="0" smtClean="0">
                <a:latin typeface="Courier New" pitchFamily="49" charset="0"/>
                <a:cs typeface="Courier New" pitchFamily="49" charset="0"/>
              </a:rPr>
              <a:t> </a:t>
            </a:r>
          </a:p>
          <a:p>
            <a:pPr marL="360363" lvl="0">
              <a:spcBef>
                <a:spcPts val="1200"/>
              </a:spcBef>
            </a:pPr>
            <a:r>
              <a:rPr lang="fr-FR" sz="2000" b="1" dirty="0" err="1" smtClean="0">
                <a:latin typeface="Courier New" pitchFamily="49" charset="0"/>
                <a:cs typeface="Courier New" pitchFamily="49" charset="0"/>
              </a:rPr>
              <a:t>struct</a:t>
            </a:r>
            <a:r>
              <a:rPr lang="fr-FR" sz="2000" dirty="0" smtClean="0">
                <a:latin typeface="Courier New" pitchFamily="49" charset="0"/>
                <a:cs typeface="Courier New" pitchFamily="49" charset="0"/>
              </a:rPr>
              <a:t> </a:t>
            </a:r>
            <a:r>
              <a:rPr lang="fr-FR" sz="2000" b="1" dirty="0" err="1" smtClean="0">
                <a:latin typeface="Courier New" pitchFamily="49" charset="0"/>
                <a:cs typeface="Courier New" pitchFamily="49" charset="0"/>
              </a:rPr>
              <a:t>sched_param</a:t>
            </a:r>
            <a:r>
              <a:rPr lang="fr-FR" sz="2000" dirty="0" smtClean="0">
                <a:latin typeface="Courier New" pitchFamily="49" charset="0"/>
                <a:cs typeface="Courier New" pitchFamily="49" charset="0"/>
              </a:rPr>
              <a:t> </a:t>
            </a:r>
            <a:r>
              <a:rPr lang="fr-FR" sz="2000" b="1" dirty="0" smtClean="0">
                <a:latin typeface="Courier New" pitchFamily="49" charset="0"/>
                <a:cs typeface="Courier New" pitchFamily="49" charset="0"/>
              </a:rPr>
              <a:t>{</a:t>
            </a:r>
            <a:r>
              <a:rPr lang="fr-FR" sz="2000" dirty="0" smtClean="0">
                <a:latin typeface="Courier New" pitchFamily="49" charset="0"/>
                <a:cs typeface="Courier New" pitchFamily="49" charset="0"/>
              </a:rPr>
              <a:t> </a:t>
            </a:r>
          </a:p>
          <a:p>
            <a:pPr marL="360363" lvl="0">
              <a:spcBef>
                <a:spcPts val="1200"/>
              </a:spcBef>
            </a:pPr>
            <a:r>
              <a:rPr lang="fr-FR" sz="2000" b="1" dirty="0" smtClean="0">
                <a:latin typeface="Courier New" pitchFamily="49" charset="0"/>
                <a:cs typeface="Courier New" pitchFamily="49" charset="0"/>
              </a:rPr>
              <a:t>...</a:t>
            </a:r>
            <a:r>
              <a:rPr lang="fr-FR" sz="2000" dirty="0" smtClean="0">
                <a:latin typeface="Courier New" pitchFamily="49" charset="0"/>
                <a:cs typeface="Courier New" pitchFamily="49" charset="0"/>
              </a:rPr>
              <a:t> </a:t>
            </a:r>
          </a:p>
          <a:p>
            <a:pPr marL="360363" lvl="0">
              <a:spcBef>
                <a:spcPts val="1200"/>
              </a:spcBef>
            </a:pPr>
            <a:r>
              <a:rPr lang="fr-FR" sz="2000" b="1" dirty="0" err="1" smtClean="0">
                <a:latin typeface="Courier New" pitchFamily="49" charset="0"/>
                <a:cs typeface="Courier New" pitchFamily="49" charset="0"/>
              </a:rPr>
              <a:t>int</a:t>
            </a:r>
            <a:r>
              <a:rPr lang="fr-FR" sz="2000" dirty="0" smtClean="0">
                <a:latin typeface="Courier New" pitchFamily="49" charset="0"/>
                <a:cs typeface="Courier New" pitchFamily="49" charset="0"/>
              </a:rPr>
              <a:t> </a:t>
            </a:r>
            <a:r>
              <a:rPr lang="fr-FR" sz="2000" i="1" dirty="0" err="1" smtClean="0">
                <a:latin typeface="Courier New" pitchFamily="49" charset="0"/>
                <a:cs typeface="Courier New" pitchFamily="49" charset="0"/>
              </a:rPr>
              <a:t>sched_priority</a:t>
            </a:r>
            <a:r>
              <a:rPr lang="fr-FR" sz="2000" b="1" i="1" dirty="0" smtClean="0">
                <a:latin typeface="Courier New" pitchFamily="49" charset="0"/>
                <a:cs typeface="Courier New" pitchFamily="49" charset="0"/>
              </a:rPr>
              <a:t>;</a:t>
            </a:r>
            <a:r>
              <a:rPr lang="fr-FR" sz="2000" dirty="0" smtClean="0">
                <a:latin typeface="Courier New" pitchFamily="49" charset="0"/>
                <a:cs typeface="Courier New" pitchFamily="49" charset="0"/>
              </a:rPr>
              <a:t> //0..99</a:t>
            </a:r>
          </a:p>
          <a:p>
            <a:pPr marL="360363" lvl="0">
              <a:spcBef>
                <a:spcPts val="1200"/>
              </a:spcBef>
            </a:pPr>
            <a:r>
              <a:rPr lang="fr-FR" sz="2000" b="1" dirty="0" smtClean="0">
                <a:latin typeface="Courier New" pitchFamily="49" charset="0"/>
                <a:cs typeface="Courier New" pitchFamily="49" charset="0"/>
              </a:rPr>
              <a:t>...</a:t>
            </a:r>
            <a:r>
              <a:rPr lang="fr-FR" sz="2000" dirty="0" smtClean="0">
                <a:latin typeface="Courier New" pitchFamily="49" charset="0"/>
                <a:cs typeface="Courier New" pitchFamily="49" charset="0"/>
              </a:rPr>
              <a:t> </a:t>
            </a:r>
          </a:p>
          <a:p>
            <a:pPr marL="360363" lvl="0"/>
            <a:r>
              <a:rPr lang="fr-FR" sz="2000" b="1" dirty="0" smtClean="0">
                <a:latin typeface="Courier New" pitchFamily="49" charset="0"/>
                <a:cs typeface="Courier New" pitchFamily="49" charset="0"/>
              </a:rPr>
              <a:t>};</a:t>
            </a:r>
            <a:endParaRPr lang="fr-FR" sz="2000" b="1" dirty="0" smtClean="0">
              <a:solidFill>
                <a:srgbClr val="365F91"/>
              </a:solidFill>
              <a:latin typeface="Courier New" pitchFamily="49" charset="0"/>
              <a:ea typeface="Times New Roman" pitchFamily="18" charset="0"/>
              <a:cs typeface="Courier New" pitchFamily="49" charset="0"/>
            </a:endParaRP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775848"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5355312"/>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Le patch PREMPT-RT</a:t>
            </a:r>
          </a:p>
          <a:p>
            <a:pPr marL="628650" indent="-266700">
              <a:spcBef>
                <a:spcPts val="1800"/>
              </a:spcBef>
              <a:buFont typeface="Arial" pitchFamily="34" charset="0"/>
              <a:buChar char="•"/>
            </a:pPr>
            <a:r>
              <a:rPr lang="fr-FR" sz="2400" b="1" dirty="0" smtClean="0">
                <a:solidFill>
                  <a:srgbClr val="002060"/>
                </a:solidFill>
              </a:rPr>
              <a:t>patch, élaboré par Ingo Molnar</a:t>
            </a:r>
          </a:p>
          <a:p>
            <a:pPr marL="1085850" lvl="1" indent="-266700">
              <a:buFont typeface="Arial" pitchFamily="34" charset="0"/>
              <a:buChar char="•"/>
            </a:pPr>
            <a:r>
              <a:rPr lang="fr-FR" sz="2400" dirty="0" smtClean="0">
                <a:solidFill>
                  <a:srgbClr val="002060"/>
                </a:solidFill>
                <a:hlinkClick r:id="rId3"/>
              </a:rPr>
              <a:t>https://wiki.linuxfoundation.org/realtime/start</a:t>
            </a:r>
            <a:r>
              <a:rPr lang="fr-FR" sz="2400" dirty="0" smtClean="0">
                <a:solidFill>
                  <a:srgbClr val="002060"/>
                </a:solidFill>
              </a:rPr>
              <a:t>  </a:t>
            </a:r>
          </a:p>
          <a:p>
            <a:pPr marL="628650" indent="-266700">
              <a:spcBef>
                <a:spcPts val="1800"/>
              </a:spcBef>
              <a:buFont typeface="Arial" pitchFamily="34" charset="0"/>
              <a:buChar char="•"/>
            </a:pPr>
            <a:r>
              <a:rPr lang="fr-FR" sz="2400" b="1" dirty="0" smtClean="0">
                <a:solidFill>
                  <a:srgbClr val="002060"/>
                </a:solidFill>
              </a:rPr>
              <a:t>Principe : rendre « totalement » </a:t>
            </a:r>
            <a:r>
              <a:rPr lang="fr-FR" sz="2400" b="1" dirty="0" err="1" smtClean="0">
                <a:solidFill>
                  <a:srgbClr val="002060"/>
                </a:solidFill>
              </a:rPr>
              <a:t>préemptible</a:t>
            </a:r>
            <a:r>
              <a:rPr lang="fr-FR" sz="2400" b="1" dirty="0" smtClean="0">
                <a:solidFill>
                  <a:srgbClr val="002060"/>
                </a:solidFill>
              </a:rPr>
              <a:t> le code du noyau</a:t>
            </a:r>
            <a:r>
              <a:rPr lang="fr-FR" sz="2400" dirty="0" smtClean="0">
                <a:solidFill>
                  <a:srgbClr val="002060"/>
                </a:solidFill>
              </a:rPr>
              <a:t> </a:t>
            </a:r>
          </a:p>
          <a:p>
            <a:pPr marL="1085850" lvl="1" indent="-266700">
              <a:buFont typeface="Arial" pitchFamily="34" charset="0"/>
              <a:buChar char="•"/>
            </a:pPr>
            <a:r>
              <a:rPr lang="fr-FR" sz="2400" dirty="0" smtClean="0">
                <a:solidFill>
                  <a:srgbClr val="002060"/>
                </a:solidFill>
              </a:rPr>
              <a:t>Les sections critiques (au nombre de 11 000 !) </a:t>
            </a:r>
          </a:p>
          <a:p>
            <a:pPr marL="1085850" lvl="1" indent="-266700">
              <a:buFont typeface="Arial" pitchFamily="34" charset="0"/>
              <a:buChar char="•"/>
            </a:pPr>
            <a:r>
              <a:rPr lang="fr-FR" sz="2400" dirty="0" smtClean="0">
                <a:solidFill>
                  <a:srgbClr val="002060"/>
                </a:solidFill>
              </a:rPr>
              <a:t>Les </a:t>
            </a:r>
            <a:r>
              <a:rPr lang="fr-FR" sz="2400" dirty="0" err="1" smtClean="0">
                <a:solidFill>
                  <a:srgbClr val="002060"/>
                </a:solidFill>
              </a:rPr>
              <a:t>handlers</a:t>
            </a:r>
            <a:r>
              <a:rPr lang="fr-FR" sz="2400" dirty="0" smtClean="0">
                <a:solidFill>
                  <a:srgbClr val="002060"/>
                </a:solidFill>
              </a:rPr>
              <a:t> d'interruption</a:t>
            </a:r>
          </a:p>
          <a:p>
            <a:pPr marL="1085850" lvl="1" indent="-266700">
              <a:buFont typeface="Arial" pitchFamily="34" charset="0"/>
              <a:buChar char="•"/>
            </a:pPr>
            <a:r>
              <a:rPr lang="fr-FR" sz="2400" dirty="0" smtClean="0">
                <a:solidFill>
                  <a:srgbClr val="002060"/>
                </a:solidFill>
              </a:rPr>
              <a:t>Les sections sont protégées par des spinlock ou des sémaphores et supportent l'héritage de priorité</a:t>
            </a:r>
          </a:p>
          <a:p>
            <a:pPr marL="1085850" lvl="1" indent="-266700">
              <a:buFont typeface="Arial" pitchFamily="34" charset="0"/>
              <a:buChar char="•"/>
            </a:pPr>
            <a:r>
              <a:rPr lang="fr-FR" sz="2400" dirty="0" smtClean="0">
                <a:solidFill>
                  <a:srgbClr val="002060"/>
                </a:solidFill>
              </a:rPr>
              <a:t>Presque les 60 000 lignes : modification profonde du noyau </a:t>
            </a:r>
          </a:p>
          <a:p>
            <a:pPr marL="1085850" lvl="1" indent="-266700">
              <a:buFont typeface="Arial" pitchFamily="34" charset="0"/>
              <a:buChar char="•"/>
            </a:pPr>
            <a:r>
              <a:rPr lang="fr-FR" sz="2400" dirty="0" smtClean="0">
                <a:solidFill>
                  <a:srgbClr val="002060"/>
                </a:solidFill>
              </a:rPr>
              <a:t>Le développement d'applications RT reposent sur l'API POSIX classique</a:t>
            </a:r>
          </a:p>
          <a:p>
            <a:pPr marL="1085850" lvl="1" indent="-266700">
              <a:buFont typeface="Arial" pitchFamily="34" charset="0"/>
              <a:buChar char="•"/>
            </a:pPr>
            <a:r>
              <a:rPr lang="fr-FR" sz="2400" dirty="0" smtClean="0">
                <a:solidFill>
                  <a:srgbClr val="002060"/>
                </a:solidFill>
              </a:rPr>
              <a:t>Temps de latence maximum nettement amélioré</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179388" y="908720"/>
            <a:ext cx="8964612" cy="5616624"/>
          </a:xfrm>
          <a:prstGeom prst="rect">
            <a:avLst/>
          </a:prstGeom>
        </p:spPr>
        <p:txBody>
          <a:bodyPr vert="horz" lIns="91440" tIns="45720" rIns="91440" bIns="45720" rtlCol="0">
            <a:noAutofit/>
          </a:bodyPr>
          <a:lstStyle/>
          <a:p>
            <a:pPr marL="449263" lvl="0" indent="-360363">
              <a:spcBef>
                <a:spcPct val="20000"/>
              </a:spcBef>
            </a:pPr>
            <a:endParaRPr lang="fr-FR" b="1" dirty="0" smtClean="0">
              <a:solidFill>
                <a:srgbClr val="002060"/>
              </a:solidFill>
            </a:endParaRPr>
          </a:p>
        </p:txBody>
      </p:sp>
      <p:sp>
        <p:nvSpPr>
          <p:cNvPr id="8" name="ZoneTexte 7"/>
          <p:cNvSpPr txBox="1"/>
          <p:nvPr/>
        </p:nvSpPr>
        <p:spPr>
          <a:xfrm>
            <a:off x="0" y="0"/>
            <a:ext cx="7452320" cy="369332"/>
          </a:xfrm>
          <a:prstGeom prst="rect">
            <a:avLst/>
          </a:prstGeom>
          <a:solidFill>
            <a:srgbClr val="0070C0"/>
          </a:solidFill>
        </p:spPr>
        <p:txBody>
          <a:bodyPr wrap="square" rtlCol="0">
            <a:spAutoFit/>
          </a:bodyPr>
          <a:lstStyle/>
          <a:p>
            <a:pPr algn="ctr">
              <a:tabLst>
                <a:tab pos="8783638" algn="r"/>
              </a:tabLst>
            </a:pPr>
            <a:r>
              <a:rPr lang="fr-FR" b="1" dirty="0" smtClean="0">
                <a:solidFill>
                  <a:schemeClr val="bg1"/>
                </a:solidFill>
              </a:rPr>
              <a:t>Linux pour l’embarqué</a:t>
            </a:r>
          </a:p>
        </p:txBody>
      </p:sp>
      <p:sp>
        <p:nvSpPr>
          <p:cNvPr id="9" name="ZoneTexte 8"/>
          <p:cNvSpPr txBox="1"/>
          <p:nvPr/>
        </p:nvSpPr>
        <p:spPr>
          <a:xfrm>
            <a:off x="0" y="476672"/>
            <a:ext cx="9144000" cy="4847481"/>
          </a:xfrm>
          <a:prstGeom prst="rect">
            <a:avLst/>
          </a:prstGeom>
          <a:noFill/>
        </p:spPr>
        <p:txBody>
          <a:bodyPr wrap="square" rtlCol="0">
            <a:spAutoFit/>
          </a:bodyPr>
          <a:lstStyle/>
          <a:p>
            <a:pPr lvl="0"/>
            <a:r>
              <a:rPr lang="fr-FR" sz="2400" b="1" dirty="0" smtClean="0">
                <a:solidFill>
                  <a:srgbClr val="365F91"/>
                </a:solidFill>
                <a:ea typeface="Times New Roman" pitchFamily="18" charset="0"/>
                <a:cs typeface="Times New Roman" pitchFamily="18" charset="0"/>
              </a:rPr>
              <a:t>Amélioration des performances du noyau linux </a:t>
            </a:r>
          </a:p>
          <a:p>
            <a:pPr lvl="0"/>
            <a:r>
              <a:rPr lang="fr-FR" sz="2400" b="1" dirty="0" smtClean="0">
                <a:solidFill>
                  <a:srgbClr val="365F91"/>
                </a:solidFill>
                <a:ea typeface="Times New Roman" pitchFamily="18" charset="0"/>
                <a:cs typeface="Times New Roman" pitchFamily="18" charset="0"/>
              </a:rPr>
              <a:t>	Le patch PREMPT-RT</a:t>
            </a:r>
          </a:p>
          <a:p>
            <a:pPr marL="628650" indent="-266700">
              <a:spcBef>
                <a:spcPts val="1800"/>
              </a:spcBef>
              <a:buFont typeface="Arial" pitchFamily="34" charset="0"/>
              <a:buChar char="•"/>
            </a:pPr>
            <a:r>
              <a:rPr lang="fr-FR" sz="2400" b="1" dirty="0" smtClean="0">
                <a:solidFill>
                  <a:srgbClr val="002060"/>
                </a:solidFill>
              </a:rPr>
              <a:t>Le coût de la préemption peut être important si le nombre de tâches TR augmente</a:t>
            </a:r>
          </a:p>
          <a:p>
            <a:pPr marL="628650" indent="-266700">
              <a:spcBef>
                <a:spcPts val="1800"/>
              </a:spcBef>
              <a:buFont typeface="Arial" pitchFamily="34" charset="0"/>
              <a:buChar char="•"/>
            </a:pPr>
            <a:r>
              <a:rPr lang="fr-FR" sz="2400" b="1" dirty="0" smtClean="0">
                <a:solidFill>
                  <a:srgbClr val="002060"/>
                </a:solidFill>
              </a:rPr>
              <a:t>Temps de latence maximum nettement amélioré :</a:t>
            </a:r>
          </a:p>
          <a:p>
            <a:pPr marL="1085850" lvl="1" indent="-266700">
              <a:buFont typeface="Arial" pitchFamily="34" charset="0"/>
              <a:buChar char="•"/>
            </a:pPr>
            <a:r>
              <a:rPr lang="fr-FR" sz="2400" dirty="0" smtClean="0">
                <a:solidFill>
                  <a:srgbClr val="002060"/>
                </a:solidFill>
              </a:rPr>
              <a:t>Dépend largement de la plate-forme matérielle</a:t>
            </a:r>
          </a:p>
          <a:p>
            <a:pPr marL="1085850" lvl="1" indent="-266700">
              <a:buFont typeface="Arial" pitchFamily="34" charset="0"/>
              <a:buChar char="•"/>
            </a:pPr>
            <a:r>
              <a:rPr lang="fr-FR" sz="2400" dirty="0" smtClean="0">
                <a:solidFill>
                  <a:srgbClr val="002060"/>
                </a:solidFill>
              </a:rPr>
              <a:t>Bons résultats sur x86</a:t>
            </a:r>
          </a:p>
          <a:p>
            <a:pPr marL="1085850" lvl="1" indent="-266700">
              <a:buFont typeface="Arial" pitchFamily="34" charset="0"/>
              <a:buChar char="•"/>
            </a:pPr>
            <a:r>
              <a:rPr lang="fr-FR" sz="2400" dirty="0" smtClean="0">
                <a:solidFill>
                  <a:srgbClr val="002060"/>
                </a:solidFill>
              </a:rPr>
              <a:t>Fonctionne aussi sur ARM, </a:t>
            </a:r>
            <a:r>
              <a:rPr lang="fr-FR" sz="2400" dirty="0" err="1" smtClean="0">
                <a:solidFill>
                  <a:srgbClr val="002060"/>
                </a:solidFill>
              </a:rPr>
              <a:t>Nios</a:t>
            </a:r>
            <a:r>
              <a:rPr lang="fr-FR" sz="2400" dirty="0" smtClean="0">
                <a:solidFill>
                  <a:srgbClr val="002060"/>
                </a:solidFill>
              </a:rPr>
              <a:t> II, </a:t>
            </a:r>
            <a:r>
              <a:rPr lang="fr-FR" sz="2400" dirty="0" err="1" smtClean="0">
                <a:solidFill>
                  <a:srgbClr val="002060"/>
                </a:solidFill>
              </a:rPr>
              <a:t>Microblaze</a:t>
            </a:r>
            <a:r>
              <a:rPr lang="fr-FR" sz="2400" dirty="0" smtClean="0">
                <a:solidFill>
                  <a:srgbClr val="002060"/>
                </a:solidFill>
              </a:rPr>
              <a:t>, …</a:t>
            </a:r>
          </a:p>
          <a:p>
            <a:pPr marL="1085850" lvl="1" indent="-266700">
              <a:buFont typeface="Arial" pitchFamily="34" charset="0"/>
              <a:buChar char="•"/>
            </a:pPr>
            <a:r>
              <a:rPr lang="fr-FR" sz="2400" dirty="0" smtClean="0">
                <a:solidFill>
                  <a:srgbClr val="002060"/>
                </a:solidFill>
              </a:rPr>
              <a:t>dépend de la configuration logicielle</a:t>
            </a:r>
          </a:p>
          <a:p>
            <a:pPr marL="628650" lvl="1" indent="-266700">
              <a:spcBef>
                <a:spcPts val="1800"/>
              </a:spcBef>
              <a:buFont typeface="Arial" pitchFamily="34" charset="0"/>
              <a:buChar char="•"/>
            </a:pPr>
            <a:r>
              <a:rPr lang="fr-FR" sz="2400" b="1" dirty="0" smtClean="0">
                <a:solidFill>
                  <a:srgbClr val="002060"/>
                </a:solidFill>
              </a:rPr>
              <a:t>Disponible dans </a:t>
            </a:r>
            <a:r>
              <a:rPr lang="fr-FR" sz="2400" b="1" dirty="0" err="1" smtClean="0">
                <a:solidFill>
                  <a:srgbClr val="002060"/>
                </a:solidFill>
              </a:rPr>
              <a:t>Buildroot</a:t>
            </a:r>
            <a:r>
              <a:rPr lang="fr-FR" sz="2400" b="1" dirty="0" smtClean="0">
                <a:solidFill>
                  <a:srgbClr val="002060"/>
                </a:solidFill>
              </a:rPr>
              <a:t> avec le paquet </a:t>
            </a:r>
            <a:r>
              <a:rPr lang="fr-FR" sz="2400" b="1" dirty="0" err="1" smtClean="0">
                <a:solidFill>
                  <a:srgbClr val="002060"/>
                </a:solidFill>
              </a:rPr>
              <a:t>rt</a:t>
            </a:r>
            <a:r>
              <a:rPr lang="fr-FR" sz="2400" b="1" dirty="0" smtClean="0">
                <a:solidFill>
                  <a:srgbClr val="002060"/>
                </a:solidFill>
              </a:rPr>
              <a:t>-tests </a:t>
            </a:r>
            <a:br>
              <a:rPr lang="fr-FR" sz="2400" b="1" dirty="0" smtClean="0">
                <a:solidFill>
                  <a:srgbClr val="002060"/>
                </a:solidFill>
              </a:rPr>
            </a:br>
            <a:r>
              <a:rPr lang="fr-FR" sz="2400" dirty="0" smtClean="0">
                <a:solidFill>
                  <a:srgbClr val="002060"/>
                </a:solidFill>
              </a:rPr>
              <a:t>(</a:t>
            </a:r>
            <a:r>
              <a:rPr lang="fr-FR" dirty="0" err="1" smtClean="0">
                <a:solidFill>
                  <a:srgbClr val="002060"/>
                </a:solidFill>
                <a:latin typeface="Courier New" pitchFamily="49" charset="0"/>
                <a:cs typeface="Courier New" pitchFamily="49" charset="0"/>
              </a:rPr>
              <a:t>cyclictest</a:t>
            </a:r>
            <a:r>
              <a:rPr lang="fr-FR" dirty="0" smtClean="0">
                <a:solidFill>
                  <a:srgbClr val="002060"/>
                </a:solidFill>
                <a:latin typeface="Courier New" pitchFamily="49" charset="0"/>
                <a:cs typeface="Courier New" pitchFamily="49" charset="0"/>
              </a:rPr>
              <a:t>, </a:t>
            </a:r>
            <a:r>
              <a:rPr lang="fr-FR" dirty="0" err="1" smtClean="0">
                <a:solidFill>
                  <a:srgbClr val="002060"/>
                </a:solidFill>
                <a:latin typeface="Courier New" pitchFamily="49" charset="0"/>
                <a:cs typeface="Courier New" pitchFamily="49" charset="0"/>
              </a:rPr>
              <a:t>hackbench</a:t>
            </a:r>
            <a:r>
              <a:rPr lang="fr-FR" dirty="0" smtClean="0">
                <a:solidFill>
                  <a:srgbClr val="002060"/>
                </a:solidFill>
                <a:latin typeface="Courier New" pitchFamily="49" charset="0"/>
                <a:cs typeface="Courier New" pitchFamily="49" charset="0"/>
              </a:rPr>
              <a:t>, …</a:t>
            </a:r>
            <a:r>
              <a:rPr lang="fr-FR" sz="2400" dirty="0" smtClean="0">
                <a:solidFill>
                  <a:srgbClr val="002060"/>
                </a:solidFill>
                <a:cs typeface="Courier New" pitchFamily="49" charset="0"/>
              </a:rPr>
              <a:t>)</a:t>
            </a:r>
          </a:p>
        </p:txBody>
      </p:sp>
      <p:sp>
        <p:nvSpPr>
          <p:cNvPr id="4" name="ZoneTexte 3"/>
          <p:cNvSpPr txBox="1"/>
          <p:nvPr/>
        </p:nvSpPr>
        <p:spPr>
          <a:xfrm>
            <a:off x="0" y="6577607"/>
            <a:ext cx="2987824"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Marc </a:t>
            </a:r>
            <a:r>
              <a:rPr lang="fr-FR" sz="1400" b="1" dirty="0" err="1" smtClean="0">
                <a:solidFill>
                  <a:schemeClr val="bg1"/>
                </a:solidFill>
              </a:rPr>
              <a:t>Silanus</a:t>
            </a:r>
            <a:r>
              <a:rPr lang="fr-FR" sz="1400" b="1" dirty="0" smtClean="0">
                <a:solidFill>
                  <a:schemeClr val="bg1"/>
                </a:solidFill>
              </a:rPr>
              <a:t> – Université d’Avignon</a:t>
            </a:r>
            <a:endParaRPr lang="fr-FR" sz="1400" b="1" dirty="0">
              <a:solidFill>
                <a:schemeClr val="bg1"/>
              </a:solidFill>
            </a:endParaRPr>
          </a:p>
        </p:txBody>
      </p:sp>
      <p:sp>
        <p:nvSpPr>
          <p:cNvPr id="6" name="ZoneTexte 5"/>
          <p:cNvSpPr txBox="1"/>
          <p:nvPr/>
        </p:nvSpPr>
        <p:spPr>
          <a:xfrm>
            <a:off x="7380312" y="6577607"/>
            <a:ext cx="1763688" cy="307777"/>
          </a:xfrm>
          <a:prstGeom prst="rect">
            <a:avLst/>
          </a:prstGeom>
          <a:solidFill>
            <a:schemeClr val="tx2">
              <a:lumMod val="60000"/>
              <a:lumOff val="40000"/>
            </a:schemeClr>
          </a:solidFill>
        </p:spPr>
        <p:txBody>
          <a:bodyPr wrap="square" rtlCol="0">
            <a:spAutoFit/>
          </a:bodyPr>
          <a:lstStyle/>
          <a:p>
            <a:r>
              <a:rPr lang="fr-FR" sz="1400" b="1" dirty="0" smtClean="0">
                <a:solidFill>
                  <a:schemeClr val="bg1"/>
                </a:solidFill>
              </a:rPr>
              <a:t>Novembre 2016</a:t>
            </a:r>
            <a:endParaRPr lang="fr-FR" sz="1400" b="1" dirty="0">
              <a:solidFill>
                <a:schemeClr val="bg1"/>
              </a:solidFill>
            </a:endParaRPr>
          </a:p>
        </p:txBody>
      </p:sp>
      <p:sp>
        <p:nvSpPr>
          <p:cNvPr id="5" name="ZoneTexte 4"/>
          <p:cNvSpPr txBox="1"/>
          <p:nvPr/>
        </p:nvSpPr>
        <p:spPr>
          <a:xfrm>
            <a:off x="2987824" y="6577607"/>
            <a:ext cx="4392488" cy="307777"/>
          </a:xfrm>
          <a:prstGeom prst="rect">
            <a:avLst/>
          </a:prstGeom>
          <a:solidFill>
            <a:srgbClr val="0070C0"/>
          </a:solidFill>
        </p:spPr>
        <p:txBody>
          <a:bodyPr wrap="square" rtlCol="0">
            <a:spAutoFit/>
          </a:bodyPr>
          <a:lstStyle/>
          <a:p>
            <a:r>
              <a:rPr lang="fr-FR" sz="1400" b="1" dirty="0" smtClean="0">
                <a:solidFill>
                  <a:schemeClr val="bg1"/>
                </a:solidFill>
              </a:rPr>
              <a:t>UCE : Systèmes d’exploitation pour l’embarqué / Linux</a:t>
            </a:r>
            <a:endParaRPr lang="fr-FR" sz="1400" b="1" dirty="0">
              <a:solidFill>
                <a:schemeClr val="bg1"/>
              </a:solidFill>
            </a:endParaRPr>
          </a:p>
        </p:txBody>
      </p:sp>
      <p:sp>
        <p:nvSpPr>
          <p:cNvPr id="3076" name="AutoShape 4" descr="https://www.suse.com/communities/media/u605/menuconfig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2" name="AutoShape 2" descr="https://upload.wikimedia.org/wikipedia/commons/3/31/BusyBoxLogo.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6564" name="AutoShape 4" descr="Logo"/>
          <p:cNvSpPr>
            <a:spLocks noChangeAspect="1" noChangeArrowheads="1"/>
          </p:cNvSpPr>
          <p:nvPr/>
        </p:nvSpPr>
        <p:spPr bwMode="auto">
          <a:xfrm>
            <a:off x="155575" y="-304800"/>
            <a:ext cx="914400" cy="6477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84996" name="AutoShape 4" descr="https://upload.wikimedia.org/wikipedia/en/c/c7/Logo_montavista.png"/>
          <p:cNvSpPr>
            <a:spLocks noChangeAspect="1" noChangeArrowheads="1"/>
          </p:cNvSpPr>
          <p:nvPr/>
        </p:nvSpPr>
        <p:spPr bwMode="auto">
          <a:xfrm>
            <a:off x="155575" y="-258763"/>
            <a:ext cx="2000250" cy="542926"/>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9534</TotalTime>
  <Words>6966</Words>
  <Application>Microsoft Office PowerPoint</Application>
  <PresentationFormat>Affichage à l'écran (4:3)</PresentationFormat>
  <Paragraphs>1842</Paragraphs>
  <Slides>108</Slides>
  <Notes>45</Notes>
  <HiddenSlides>0</HiddenSlides>
  <MMClips>0</MMClips>
  <ScaleCrop>false</ScaleCrop>
  <HeadingPairs>
    <vt:vector size="4" baseType="variant">
      <vt:variant>
        <vt:lpstr>Thème</vt:lpstr>
      </vt:variant>
      <vt:variant>
        <vt:i4>2</vt:i4>
      </vt:variant>
      <vt:variant>
        <vt:lpstr>Titres des diapositives</vt:lpstr>
      </vt:variant>
      <vt:variant>
        <vt:i4>108</vt:i4>
      </vt:variant>
    </vt:vector>
  </HeadingPairs>
  <TitlesOfParts>
    <vt:vector size="110" baseType="lpstr">
      <vt:lpstr>Thème Office</vt:lpstr>
      <vt:lpstr>Conception personnalisée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Marco</dc:creator>
  <cp:lastModifiedBy>Marco</cp:lastModifiedBy>
  <cp:revision>227</cp:revision>
  <dcterms:created xsi:type="dcterms:W3CDTF">2015-09-18T13:28:44Z</dcterms:created>
  <dcterms:modified xsi:type="dcterms:W3CDTF">2017-02-15T20:58:36Z</dcterms:modified>
</cp:coreProperties>
</file>