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5"/>
  </p:handoutMasterIdLst>
  <p:sldIdLst>
    <p:sldId id="257" r:id="rId2"/>
    <p:sldId id="262" r:id="rId3"/>
    <p:sldId id="259" r:id="rId4"/>
    <p:sldId id="261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74" r:id="rId25"/>
    <p:sldId id="284" r:id="rId26"/>
    <p:sldId id="285" r:id="rId27"/>
    <p:sldId id="286" r:id="rId28"/>
    <p:sldId id="310" r:id="rId29"/>
    <p:sldId id="311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7" r:id="rId52"/>
    <p:sldId id="309" r:id="rId53"/>
    <p:sldId id="312" r:id="rId5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 snapToObjects="1">
      <p:cViewPr>
        <p:scale>
          <a:sx n="75" d="100"/>
          <a:sy n="75" d="100"/>
        </p:scale>
        <p:origin x="-99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60781D0-A45B-4CD4-8B76-32738E44DF48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EE9CE35-F303-4EED-9A9A-B46E138B28E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31DD5DC-A6DC-4FE1-9A87-01EC37418081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DAFB424-3EAC-48BB-9EB0-96E9C915107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EC3ACE5-C0E3-46D5-B5B4-771285570F92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A7C3192-6E6B-4E0E-91FA-2737C02A6CF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0CC00BF-C71D-483C-8110-C8EC2274F398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154507E-19F7-4353-8B64-575CF2A84B1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248472"/>
          </a:xfrm>
          <a:prstGeom prst="rect">
            <a:avLst/>
          </a:prstGeom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●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E6134B-6F1F-4B99-952A-C032AC679D68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2ACAE8B-95C6-45BF-9686-8E62442055E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FBBD0CA-79CD-4B85-AAEB-05765E5B97C7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91B39A-9AB9-4254-94E1-5B8DF805C2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250BD78-5C94-4C9D-A7B0-4C36361ADEC2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DA60641-5A1E-446B-8069-58104DDB98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BAD4F1A-E740-4464-B4A9-79FBBDBFD541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91D65EB-37FA-4744-BE98-ACF5088642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FB82008-94D7-41E7-B7D8-70E8D117E6D5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A7CAE1C-CD95-4E52-9B05-40A6796F9F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86FF4D4-8007-45D8-8F87-6861C76DE78E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D430D4B-AEE0-4B8E-A881-2CC8A9CC7B9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C1B949B-8476-4398-B4AC-B889520AB0ED}" type="datetime1">
              <a:rPr lang="fr-FR"/>
              <a:pPr/>
              <a:t>08/03/2011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79B26F7-BCDE-48D5-8104-2A319E9AD2F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banniere copi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64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248400" y="0"/>
            <a:ext cx="2970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1400" b="1" i="1">
                <a:solidFill>
                  <a:srgbClr val="FF0000"/>
                </a:solidFill>
                <a:latin typeface="Verdana" charset="0"/>
              </a:rPr>
              <a:t>Formation des enseignants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cnetfrance.fr/topic/32540-vmware-server-tutoriel/" TargetMode="External"/><Relationship Id="rId7" Type="http://schemas.openxmlformats.org/officeDocument/2006/relationships/hyperlink" Target="http://leschallenges.microtel-clubs.fr/2009/realisations/LA%20VIRTUALISATION.pdf" TargetMode="External"/><Relationship Id="rId2" Type="http://schemas.openxmlformats.org/officeDocument/2006/relationships/hyperlink" Target="http://www.vmware.com/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ri.fr/perso/fleury/courses/SS07/download/lectures/01-Virtualization.pdf" TargetMode="External"/><Relationship Id="rId5" Type="http://schemas.openxmlformats.org/officeDocument/2006/relationships/hyperlink" Target="http://www.ibisc.univ-evry.fr/~petit/Enseignement/AdminSystem/VmWare/vmware-presentation-generale-notes-2pp.pdf" TargetMode="External"/><Relationship Id="rId4" Type="http://schemas.openxmlformats.org/officeDocument/2006/relationships/hyperlink" Target="http://books.google.fr/books?id=4bGMoeYqIrwC&amp;printsec=frontcover&amp;source=gbs_ge_summary_r&amp;cad=0#v=onepage&amp;q&amp;f=fals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068959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La </a:t>
            </a:r>
            <a:r>
              <a:rPr lang="fr-FR" sz="3200" dirty="0" err="1" smtClean="0"/>
              <a:t>virtualisation</a:t>
            </a:r>
            <a:r>
              <a:rPr lang="fr-FR" sz="3200" dirty="0" smtClean="0"/>
              <a:t> avec </a:t>
            </a:r>
            <a:r>
              <a:rPr lang="fr-FR" sz="3200" dirty="0" err="1" smtClean="0"/>
              <a:t>VMware</a:t>
            </a:r>
            <a:r>
              <a:rPr lang="fr-FR" sz="3200" dirty="0" smtClean="0"/>
              <a:t> Workstation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3715"/>
          <a:stretch>
            <a:fillRect/>
          </a:stretch>
        </p:blipFill>
        <p:spPr bwMode="auto">
          <a:xfrm>
            <a:off x="611560" y="3858483"/>
            <a:ext cx="7778384" cy="28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paravirtualisation</a:t>
            </a:r>
            <a:endParaRPr lang="fr-FR" dirty="0" smtClean="0"/>
          </a:p>
          <a:p>
            <a:pPr lvl="2"/>
            <a:endParaRPr lang="fr-FR" dirty="0" smtClean="0"/>
          </a:p>
        </p:txBody>
      </p:sp>
      <p:pic>
        <p:nvPicPr>
          <p:cNvPr id="3" name="Image 2" descr="wmware_hypervi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17032"/>
            <a:ext cx="5301036" cy="31409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80548" y="4149080"/>
            <a:ext cx="381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 Basés sur un </a:t>
            </a:r>
            <a:r>
              <a:rPr lang="fr-FR" dirty="0" err="1" smtClean="0"/>
              <a:t>hyperviseur</a:t>
            </a:r>
            <a:r>
              <a:rPr lang="fr-FR" dirty="0" smtClean="0"/>
              <a:t>  qui </a:t>
            </a:r>
          </a:p>
          <a:p>
            <a:r>
              <a:rPr lang="fr-FR" dirty="0" smtClean="0"/>
              <a:t>   remplace  l’OS hôte.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Destiner au milieu de l’entreprise</a:t>
            </a:r>
            <a:br>
              <a:rPr lang="fr-FR" dirty="0" smtClean="0"/>
            </a:br>
            <a:r>
              <a:rPr lang="fr-FR" dirty="0" smtClean="0"/>
              <a:t>   car très robuste et performant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paravirtualisation</a:t>
            </a:r>
            <a:endParaRPr lang="fr-FR" dirty="0" smtClean="0"/>
          </a:p>
          <a:p>
            <a:pPr lvl="2"/>
            <a:r>
              <a:rPr lang="fr-FR" dirty="0" smtClean="0"/>
              <a:t>Avantages : </a:t>
            </a:r>
          </a:p>
          <a:p>
            <a:pPr lvl="3"/>
            <a:r>
              <a:rPr lang="fr-FR" dirty="0" smtClean="0"/>
              <a:t>meilleures performances que la </a:t>
            </a:r>
            <a:r>
              <a:rPr lang="fr-FR" dirty="0" err="1" smtClean="0"/>
              <a:t>virtualisation</a:t>
            </a:r>
            <a:r>
              <a:rPr lang="fr-FR" dirty="0" smtClean="0"/>
              <a:t>.</a:t>
            </a:r>
          </a:p>
          <a:p>
            <a:pPr lvl="3"/>
            <a:r>
              <a:rPr lang="fr-FR" dirty="0" smtClean="0"/>
              <a:t>les machines </a:t>
            </a:r>
            <a:r>
              <a:rPr lang="fr-FR" dirty="0" err="1" smtClean="0"/>
              <a:t>paravirtualisées</a:t>
            </a:r>
            <a:r>
              <a:rPr lang="fr-FR" dirty="0" smtClean="0"/>
              <a:t> exploitent directement les drivers physiques (pas d’émulation du matériel).</a:t>
            </a:r>
          </a:p>
          <a:p>
            <a:pPr lvl="2"/>
            <a:r>
              <a:rPr lang="fr-FR" dirty="0" smtClean="0"/>
              <a:t>Inconvénients : </a:t>
            </a:r>
          </a:p>
          <a:p>
            <a:pPr lvl="3"/>
            <a:r>
              <a:rPr lang="fr-FR" dirty="0" smtClean="0"/>
              <a:t>les systèmes d’exploitation invités doivent être modifiés afin de tourner avec l’</a:t>
            </a:r>
            <a:r>
              <a:rPr lang="fr-FR" dirty="0" err="1" smtClean="0"/>
              <a:t>hyperviseur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virtualisation</a:t>
            </a:r>
            <a:r>
              <a:rPr lang="fr-FR" dirty="0" smtClean="0"/>
              <a:t> matérielle</a:t>
            </a:r>
          </a:p>
          <a:p>
            <a:pPr lvl="2"/>
            <a:r>
              <a:rPr lang="fr-FR" dirty="0" smtClean="0"/>
              <a:t>Des instructions sont ajoutées au processeur pour qu’il serve d’</a:t>
            </a:r>
            <a:r>
              <a:rPr lang="fr-FR" dirty="0" err="1" smtClean="0"/>
              <a:t>hyperviseur</a:t>
            </a:r>
            <a:r>
              <a:rPr lang="fr-FR" dirty="0" smtClean="0"/>
              <a:t> à l’aide du HAL (Hardware Abstraction Layer). </a:t>
            </a:r>
          </a:p>
          <a:p>
            <a:pPr lvl="2"/>
            <a:r>
              <a:rPr lang="fr-FR" dirty="0" smtClean="0"/>
              <a:t>Les systèmes d’exploitation invités sont au même niveau que ceux hôtes</a:t>
            </a:r>
          </a:p>
          <a:p>
            <a:pPr lvl="2"/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virtualisation</a:t>
            </a:r>
            <a:r>
              <a:rPr lang="fr-FR" dirty="0" smtClean="0"/>
              <a:t> matérielle</a:t>
            </a:r>
          </a:p>
          <a:p>
            <a:pPr lvl="2"/>
            <a:r>
              <a:rPr lang="fr-FR" dirty="0" smtClean="0"/>
              <a:t>Avantages : </a:t>
            </a:r>
          </a:p>
          <a:p>
            <a:pPr lvl="3"/>
            <a:r>
              <a:rPr lang="fr-FR" dirty="0" smtClean="0"/>
              <a:t>processeurs permettant un accès direct à la mémoire des invités. Les performances sont optimales. Les processeurs ne sont pas </a:t>
            </a:r>
            <a:r>
              <a:rPr lang="fr-FR" dirty="0" err="1" smtClean="0"/>
              <a:t>emulés</a:t>
            </a:r>
            <a:r>
              <a:rPr lang="fr-FR" dirty="0" smtClean="0"/>
              <a:t> et les systèmes d’exploitation inchangés.</a:t>
            </a:r>
          </a:p>
          <a:p>
            <a:pPr lvl="2"/>
            <a:r>
              <a:rPr lang="fr-FR" dirty="0" smtClean="0"/>
              <a:t>Inconvénient : </a:t>
            </a:r>
          </a:p>
          <a:p>
            <a:pPr lvl="3"/>
            <a:r>
              <a:rPr lang="fr-FR" dirty="0" smtClean="0"/>
              <a:t>Nécessite des processeurs spécifiques : Intel VT ou AMD-V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Les produits</a:t>
            </a:r>
          </a:p>
          <a:p>
            <a:pPr lvl="1"/>
            <a:r>
              <a:rPr lang="fr-FR" dirty="0" smtClean="0"/>
              <a:t>Virtual Box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559125"/>
            <a:ext cx="3017682" cy="32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364878" y="4221088"/>
            <a:ext cx="55996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logiciel de </a:t>
            </a:r>
            <a:r>
              <a:rPr lang="fr-FR" dirty="0" err="1" smtClean="0"/>
              <a:t>virtualisation</a:t>
            </a:r>
            <a:r>
              <a:rPr lang="fr-FR" dirty="0" smtClean="0"/>
              <a:t> de systèmes d'exploitation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utilisant les ressources matérielles du système hôte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licence GPL ou PUEL (propriétaire ORACLE)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version pour Windows, Linux et Mac 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Les produits</a:t>
            </a:r>
          </a:p>
          <a:p>
            <a:pPr lvl="1"/>
            <a:r>
              <a:rPr lang="fr-FR" dirty="0" smtClean="0"/>
              <a:t>Microsoft Virtual PC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64878" y="4226312"/>
            <a:ext cx="5109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Solution d'ordinateur virtuel de Microsoft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version pour Windows gratuite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version pour Mac OS payante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problèmes dans la </a:t>
            </a:r>
            <a:r>
              <a:rPr lang="fr-FR" dirty="0" err="1" smtClean="0"/>
              <a:t>virtualisation</a:t>
            </a:r>
            <a:r>
              <a:rPr lang="fr-FR" dirty="0" smtClean="0"/>
              <a:t> de linux </a:t>
            </a:r>
            <a:br>
              <a:rPr lang="fr-FR" dirty="0" smtClean="0"/>
            </a:br>
            <a:r>
              <a:rPr lang="fr-FR" dirty="0" smtClean="0"/>
              <a:t>  (gestion de la carte graphique, de la souris, …)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53" y="4059848"/>
            <a:ext cx="3209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Les produits</a:t>
            </a:r>
          </a:p>
          <a:p>
            <a:pPr lvl="1"/>
            <a:r>
              <a:rPr lang="fr-FR" dirty="0" err="1" smtClean="0"/>
              <a:t>Xen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64878" y="4226312"/>
            <a:ext cx="5766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logiciel libre </a:t>
            </a:r>
            <a:r>
              <a:rPr lang="fr-FR" dirty="0" err="1" smtClean="0"/>
              <a:t>hyperviseur</a:t>
            </a:r>
            <a:r>
              <a:rPr lang="fr-FR" dirty="0" smtClean="0"/>
              <a:t> de machine virtuelle.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développé par l'université de Cambridge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systèmes d’exploitations  invités doivent être adaptés</a:t>
            </a:r>
            <a:br>
              <a:rPr lang="fr-FR" dirty="0" smtClean="0"/>
            </a:br>
            <a:r>
              <a:rPr lang="fr-FR" dirty="0" smtClean="0"/>
              <a:t>  pour fonctionner sur </a:t>
            </a:r>
            <a:r>
              <a:rPr lang="fr-FR" dirty="0" err="1" smtClean="0"/>
              <a:t>Xen</a:t>
            </a:r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6312"/>
            <a:ext cx="3275348" cy="159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Les produits</a:t>
            </a:r>
          </a:p>
          <a:p>
            <a:pPr lvl="1"/>
            <a:r>
              <a:rPr lang="fr-FR" dirty="0" err="1" smtClean="0"/>
              <a:t>Bochs</a:t>
            </a:r>
            <a:r>
              <a:rPr lang="fr-FR" dirty="0" smtClean="0"/>
              <a:t> (prononcer « box »)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64878" y="4226312"/>
            <a:ext cx="57406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émulateur de machines x86, de périphériques usuels</a:t>
            </a:r>
            <a:br>
              <a:rPr lang="fr-FR" dirty="0" smtClean="0"/>
            </a:br>
            <a:r>
              <a:rPr lang="fr-FR" dirty="0" smtClean="0"/>
              <a:t>   et de BIOS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émule les processeurs 386, 486, Pentium I, </a:t>
            </a:r>
            <a:br>
              <a:rPr lang="fr-FR" dirty="0" smtClean="0"/>
            </a:br>
            <a:r>
              <a:rPr lang="fr-FR" dirty="0" smtClean="0"/>
              <a:t>  Pentium II, </a:t>
            </a:r>
            <a:r>
              <a:rPr lang="fr-FR" dirty="0" err="1" smtClean="0"/>
              <a:t>PentiumIII</a:t>
            </a:r>
            <a:r>
              <a:rPr lang="fr-FR" dirty="0" smtClean="0"/>
              <a:t>, Pentium4 </a:t>
            </a:r>
            <a:br>
              <a:rPr lang="fr-FR" dirty="0" smtClean="0"/>
            </a:br>
            <a:r>
              <a:rPr lang="fr-FR" dirty="0" smtClean="0"/>
              <a:t>  ou processeur 64 bits (x86-64)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très lent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717032"/>
            <a:ext cx="2376264" cy="259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 smtClean="0"/>
              <a:t>Les produits</a:t>
            </a:r>
          </a:p>
          <a:p>
            <a:pPr lvl="1"/>
            <a:r>
              <a:rPr lang="fr-FR" dirty="0" err="1" smtClean="0"/>
              <a:t>VMware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64878" y="4226312"/>
            <a:ext cx="56124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ensemble de produits propriétaires de </a:t>
            </a:r>
            <a:r>
              <a:rPr lang="fr-FR" dirty="0" err="1" smtClean="0"/>
              <a:t>virtualisation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d'architectures x86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système hôtes </a:t>
            </a:r>
            <a:r>
              <a:rPr lang="fr-FR" dirty="0" err="1" smtClean="0"/>
              <a:t>windows</a:t>
            </a:r>
            <a:r>
              <a:rPr lang="fr-FR" dirty="0" smtClean="0"/>
              <a:t>, linux ou Mac 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possibilité d'émuler une machine multiprocesseur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interface graphique 3D </a:t>
            </a:r>
            <a:r>
              <a:rPr lang="fr-FR" dirty="0" err="1" smtClean="0"/>
              <a:t>virtualisée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4616" b="25460"/>
          <a:stretch>
            <a:fillRect/>
          </a:stretch>
        </p:blipFill>
        <p:spPr bwMode="auto">
          <a:xfrm>
            <a:off x="179512" y="4226312"/>
            <a:ext cx="30289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Quelques produits </a:t>
            </a:r>
            <a:r>
              <a:rPr lang="fr-FR" dirty="0" err="1" smtClean="0"/>
              <a:t>VMware</a:t>
            </a:r>
            <a:endParaRPr lang="fr-FR" dirty="0" smtClean="0"/>
          </a:p>
          <a:p>
            <a:pPr lvl="1"/>
            <a:r>
              <a:rPr lang="fr-FR" dirty="0" err="1" smtClean="0"/>
              <a:t>VMware</a:t>
            </a:r>
            <a:r>
              <a:rPr lang="fr-FR" dirty="0" smtClean="0"/>
              <a:t> Workstation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70782" y="4226312"/>
            <a:ext cx="57534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permet la création de machines virtuelles sur tout 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leader et pionnier de la </a:t>
            </a:r>
            <a:r>
              <a:rPr lang="fr-FR" dirty="0" err="1" smtClean="0"/>
              <a:t>virtualisation</a:t>
            </a:r>
            <a:r>
              <a:rPr lang="fr-FR" dirty="0" smtClean="0"/>
              <a:t> des PC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souple, intuitif et performant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création de réseaux de machines virtuels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développement, test, démonstration </a:t>
            </a:r>
            <a:br>
              <a:rPr lang="fr-FR" dirty="0" smtClean="0"/>
            </a:br>
            <a:r>
              <a:rPr lang="fr-FR" dirty="0" smtClean="0"/>
              <a:t>  et déploiement de logiciels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43789"/>
            <a:ext cx="2903238" cy="292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1656184"/>
          </a:xfrm>
        </p:spPr>
        <p:txBody>
          <a:bodyPr/>
          <a:lstStyle/>
          <a:p>
            <a:r>
              <a:rPr lang="fr-FR" dirty="0" err="1" smtClean="0"/>
              <a:t>Virtualisation</a:t>
            </a:r>
            <a:r>
              <a:rPr lang="fr-FR" dirty="0" smtClean="0"/>
              <a:t> : Définition</a:t>
            </a:r>
          </a:p>
          <a:p>
            <a:pPr lvl="1"/>
            <a:r>
              <a:rPr lang="fr-FR" dirty="0" smtClean="0"/>
              <a:t>Permet de disposer de plusieurs environnements d’exécution sur un seul ordinateur</a:t>
            </a:r>
          </a:p>
          <a:p>
            <a:pPr lvl="1"/>
            <a:endParaRPr lang="fr-F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092893"/>
            <a:ext cx="3456384" cy="27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3" y="4077072"/>
            <a:ext cx="445106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Quelques produits </a:t>
            </a:r>
            <a:r>
              <a:rPr lang="fr-FR" dirty="0" err="1" smtClean="0"/>
              <a:t>VMware</a:t>
            </a:r>
            <a:endParaRPr lang="fr-FR" dirty="0" smtClean="0"/>
          </a:p>
          <a:p>
            <a:pPr lvl="1"/>
            <a:r>
              <a:rPr lang="fr-FR" dirty="0" err="1" smtClean="0"/>
              <a:t>VMware</a:t>
            </a:r>
            <a:r>
              <a:rPr lang="fr-FR" dirty="0" smtClean="0"/>
              <a:t> Player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70782" y="4226312"/>
            <a:ext cx="57022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créer et exécuter facilement des machines virtuelles </a:t>
            </a:r>
            <a:br>
              <a:rPr lang="fr-FR" dirty="0" smtClean="0"/>
            </a:br>
            <a:r>
              <a:rPr lang="fr-FR" dirty="0" smtClean="0"/>
              <a:t>  sur un poste de travail Windows ou Linux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permet de lire les VM créés par d’autres logiciels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réseau privé avec l’hôte ou ouvert sur l’extérieur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gratuit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64235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Quelques produits </a:t>
            </a:r>
            <a:r>
              <a:rPr lang="fr-FR" dirty="0" err="1" smtClean="0"/>
              <a:t>VMware</a:t>
            </a:r>
            <a:endParaRPr lang="fr-FR" dirty="0" smtClean="0"/>
          </a:p>
          <a:p>
            <a:pPr lvl="1"/>
            <a:r>
              <a:rPr lang="fr-FR" dirty="0" err="1" smtClean="0"/>
              <a:t>VMware</a:t>
            </a:r>
            <a:r>
              <a:rPr lang="fr-FR" dirty="0" smtClean="0"/>
              <a:t> Fusion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70782" y="4226312"/>
            <a:ext cx="499854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exécuter Windows sur un Mac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inclut tous les outils logiciels pour transférer </a:t>
            </a:r>
            <a:br>
              <a:rPr lang="fr-FR" dirty="0" smtClean="0"/>
            </a:br>
            <a:r>
              <a:rPr lang="fr-FR" dirty="0" smtClean="0"/>
              <a:t>  l'intégralité d’un PC sur un Mac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permet d’accéder aux applications Windows</a:t>
            </a:r>
            <a:br>
              <a:rPr lang="fr-FR" dirty="0" smtClean="0"/>
            </a:br>
            <a:r>
              <a:rPr lang="fr-FR" dirty="0" smtClean="0"/>
              <a:t>  d'un simple clic dans la barre de menus Apple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717032"/>
            <a:ext cx="2741290" cy="27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Quelques produits </a:t>
            </a:r>
            <a:r>
              <a:rPr lang="fr-FR" dirty="0" err="1" smtClean="0"/>
              <a:t>VMware</a:t>
            </a:r>
            <a:endParaRPr lang="fr-FR" dirty="0" smtClean="0"/>
          </a:p>
          <a:p>
            <a:pPr lvl="1"/>
            <a:r>
              <a:rPr lang="fr-FR" dirty="0" err="1" smtClean="0"/>
              <a:t>VMware</a:t>
            </a:r>
            <a:r>
              <a:rPr lang="fr-FR" dirty="0" smtClean="0"/>
              <a:t> Server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70782" y="4226312"/>
            <a:ext cx="5232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logiciel de </a:t>
            </a:r>
            <a:r>
              <a:rPr lang="fr-FR" dirty="0" err="1" smtClean="0"/>
              <a:t>virtualisation</a:t>
            </a:r>
            <a:r>
              <a:rPr lang="fr-FR" dirty="0" smtClean="0"/>
              <a:t> de serveur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version gratuite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permet d’exécuter simultanément plusieurs </a:t>
            </a:r>
            <a:br>
              <a:rPr lang="fr-FR" dirty="0" smtClean="0"/>
            </a:br>
            <a:r>
              <a:rPr lang="fr-FR" dirty="0" smtClean="0"/>
              <a:t>  machines virtuelles sur un seul serveur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application web qui s’appuie sur WAMP et JAVA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716724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fr-FR" dirty="0" smtClean="0"/>
              <a:t>Quelques produits </a:t>
            </a:r>
            <a:r>
              <a:rPr lang="fr-FR" dirty="0" err="1" smtClean="0"/>
              <a:t>VMware</a:t>
            </a:r>
            <a:endParaRPr lang="fr-FR" dirty="0" smtClean="0"/>
          </a:p>
          <a:p>
            <a:pPr lvl="1"/>
            <a:r>
              <a:rPr lang="fr-FR" dirty="0" err="1" smtClean="0"/>
              <a:t>VMware</a:t>
            </a:r>
            <a:r>
              <a:rPr lang="fr-FR" dirty="0" smtClean="0"/>
              <a:t> ESX / </a:t>
            </a:r>
            <a:r>
              <a:rPr lang="fr-FR" dirty="0" err="1" smtClean="0"/>
              <a:t>ESXi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70782" y="4226312"/>
            <a:ext cx="561243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hyperviseurs</a:t>
            </a:r>
            <a:r>
              <a:rPr lang="fr-FR" dirty="0" smtClean="0"/>
              <a:t>  qui  partitionnent les serveurs </a:t>
            </a:r>
            <a:br>
              <a:rPr lang="fr-FR" dirty="0" smtClean="0"/>
            </a:br>
            <a:r>
              <a:rPr lang="fr-FR" dirty="0" smtClean="0"/>
              <a:t>  physiques en plusieurs machines virtuelles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ESXi</a:t>
            </a:r>
            <a:r>
              <a:rPr lang="fr-FR" dirty="0" smtClean="0"/>
              <a:t> : version gratuite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exécute des systèmes d’exploitation Windows, </a:t>
            </a:r>
            <a:br>
              <a:rPr lang="fr-FR" dirty="0" smtClean="0"/>
            </a:br>
            <a:r>
              <a:rPr lang="fr-FR" dirty="0" smtClean="0"/>
              <a:t>  Linux, Solaris et NetWare non modifiés </a:t>
            </a:r>
            <a:br>
              <a:rPr lang="fr-FR" dirty="0" smtClean="0"/>
            </a:br>
            <a:r>
              <a:rPr lang="fr-FR" dirty="0" smtClean="0"/>
              <a:t>  sur les machines virtuelles.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  basés sur une distribution </a:t>
            </a:r>
            <a:r>
              <a:rPr lang="fr-FR" dirty="0" err="1" smtClean="0"/>
              <a:t>RedHat</a:t>
            </a:r>
            <a:r>
              <a:rPr lang="fr-FR" dirty="0" smtClean="0"/>
              <a:t> Linux 5 modifiée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17031"/>
            <a:ext cx="2736304" cy="29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Utilisations principales</a:t>
            </a:r>
          </a:p>
          <a:p>
            <a:pPr lvl="1"/>
            <a:r>
              <a:rPr lang="fr-FR" dirty="0" smtClean="0"/>
              <a:t>Pédagogique (simulation de réseaux, de pc, ...)</a:t>
            </a:r>
          </a:p>
          <a:p>
            <a:pPr lvl="1"/>
            <a:r>
              <a:rPr lang="fr-FR" dirty="0" smtClean="0"/>
              <a:t>Développement: test et validation de logiciels</a:t>
            </a:r>
            <a:br>
              <a:rPr lang="fr-FR" dirty="0" smtClean="0"/>
            </a:br>
            <a:r>
              <a:rPr lang="fr-FR" dirty="0" smtClean="0"/>
              <a:t>sous des systèmes variés (win9x, </a:t>
            </a:r>
            <a:r>
              <a:rPr lang="fr-FR" dirty="0" err="1" smtClean="0"/>
              <a:t>winXP</a:t>
            </a:r>
            <a:r>
              <a:rPr lang="fr-FR" dirty="0" smtClean="0"/>
              <a:t>, linux,... )</a:t>
            </a:r>
          </a:p>
          <a:p>
            <a:pPr lvl="1"/>
            <a:r>
              <a:rPr lang="fr-FR" dirty="0" smtClean="0"/>
              <a:t>Hébergement web semi-dédié (</a:t>
            </a:r>
            <a:r>
              <a:rPr lang="fr-FR" dirty="0" err="1" smtClean="0"/>
              <a:t>vmware</a:t>
            </a:r>
            <a:r>
              <a:rPr lang="fr-FR" dirty="0" smtClean="0"/>
              <a:t> Server, </a:t>
            </a:r>
            <a:r>
              <a:rPr lang="fr-FR" dirty="0" err="1" smtClean="0"/>
              <a:t>vmware</a:t>
            </a:r>
            <a:r>
              <a:rPr lang="fr-FR" dirty="0" smtClean="0"/>
              <a:t> ESX / </a:t>
            </a:r>
            <a:r>
              <a:rPr lang="fr-FR" dirty="0" err="1" smtClean="0"/>
              <a:t>ESXi</a:t>
            </a:r>
            <a:r>
              <a:rPr lang="fr-FR" dirty="0" smtClean="0"/>
              <a:t>, …)</a:t>
            </a:r>
          </a:p>
          <a:p>
            <a:pPr lvl="1"/>
            <a:r>
              <a:rPr lang="fr-FR" dirty="0" smtClean="0"/>
              <a:t>Alternative au double boot sur un poste de travail: linux et </a:t>
            </a:r>
            <a:r>
              <a:rPr lang="fr-FR" dirty="0" err="1" smtClean="0"/>
              <a:t>windows</a:t>
            </a:r>
            <a:r>
              <a:rPr lang="fr-FR" dirty="0" smtClean="0"/>
              <a:t> s'exécutent en même temps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Utilisation pédagogique</a:t>
            </a:r>
          </a:p>
          <a:p>
            <a:pPr lvl="1"/>
            <a:r>
              <a:rPr lang="fr-FR" b="1" dirty="0" smtClean="0"/>
              <a:t>simulation de réseaux</a:t>
            </a:r>
            <a:r>
              <a:rPr lang="fr-FR" dirty="0" smtClean="0"/>
              <a:t> </a:t>
            </a:r>
            <a:r>
              <a:rPr lang="fr-FR" b="1" dirty="0" smtClean="0"/>
              <a:t>et</a:t>
            </a:r>
            <a:r>
              <a:rPr lang="fr-FR" dirty="0" smtClean="0"/>
              <a:t> </a:t>
            </a:r>
            <a:r>
              <a:rPr lang="fr-FR" b="1" dirty="0" smtClean="0"/>
              <a:t>de PC</a:t>
            </a:r>
            <a:r>
              <a:rPr lang="fr-FR" dirty="0" smtClean="0"/>
              <a:t>, installation de systèmes d’exploitation, développement, déploiement de logiciels, gestion de serveur, étude des réseaux 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491395"/>
            <a:ext cx="2304256" cy="232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635896" y="5229200"/>
            <a:ext cx="43225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sz="3200" b="1" dirty="0" err="1" smtClean="0"/>
              <a:t>VMware</a:t>
            </a:r>
            <a:r>
              <a:rPr lang="fr-FR" sz="3200" b="1" dirty="0" smtClean="0"/>
              <a:t> Workstation 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fr-FR" dirty="0" smtClean="0"/>
              <a:t>Utilisation pédagogique</a:t>
            </a:r>
          </a:p>
          <a:p>
            <a:pPr lvl="1"/>
            <a:r>
              <a:rPr lang="fr-FR" b="1" dirty="0" smtClean="0"/>
              <a:t>simulation de PC</a:t>
            </a:r>
            <a:r>
              <a:rPr lang="fr-FR" dirty="0" smtClean="0"/>
              <a:t>, installation de systèmes d’exploitation, développement, déploiement de logiciels, gestion de serveur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35896" y="5229200"/>
            <a:ext cx="30796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fr-FR" sz="3200" b="1" dirty="0" err="1" smtClean="0"/>
              <a:t>VMware</a:t>
            </a:r>
            <a:r>
              <a:rPr lang="fr-FR" sz="3200" b="1" dirty="0" smtClean="0"/>
              <a:t> Player</a:t>
            </a:r>
          </a:p>
          <a:p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509120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7"/>
            </a:pPr>
            <a:r>
              <a:rPr lang="fr-FR" dirty="0" smtClean="0"/>
              <a:t>Configuration de l’hôte</a:t>
            </a:r>
          </a:p>
          <a:p>
            <a:pPr lvl="1"/>
            <a:r>
              <a:rPr lang="fr-FR" dirty="0" smtClean="0"/>
              <a:t>Système Windows ou Linux</a:t>
            </a:r>
          </a:p>
          <a:p>
            <a:pPr lvl="1"/>
            <a:r>
              <a:rPr lang="fr-FR" dirty="0" smtClean="0"/>
              <a:t>Un processeur double cœur </a:t>
            </a:r>
            <a:r>
              <a:rPr lang="fr-FR" dirty="0" err="1" smtClean="0"/>
              <a:t>recommendé</a:t>
            </a:r>
            <a:endParaRPr lang="fr-FR" dirty="0" smtClean="0"/>
          </a:p>
          <a:p>
            <a:pPr lvl="1"/>
            <a:r>
              <a:rPr lang="fr-FR" dirty="0" smtClean="0"/>
              <a:t> Si Windows XP : 1 Go de ram minimum</a:t>
            </a:r>
          </a:p>
          <a:p>
            <a:pPr lvl="1"/>
            <a:r>
              <a:rPr lang="fr-FR" dirty="0" smtClean="0"/>
              <a:t>Si Windows Vista ou </a:t>
            </a:r>
            <a:r>
              <a:rPr lang="fr-FR" dirty="0" err="1" smtClean="0"/>
              <a:t>Seven</a:t>
            </a:r>
            <a:r>
              <a:rPr lang="fr-FR" dirty="0" smtClean="0"/>
              <a:t> : 2 Go de ram minimum</a:t>
            </a:r>
          </a:p>
          <a:p>
            <a:pPr lvl="1"/>
            <a:r>
              <a:rPr lang="fr-FR" dirty="0" smtClean="0"/>
              <a:t> 10 Go d'espace disque libre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fr-FR" dirty="0" smtClean="0"/>
              <a:t>Configuration des invités</a:t>
            </a:r>
          </a:p>
          <a:p>
            <a:pPr lvl="1"/>
            <a:r>
              <a:rPr lang="fr-FR" dirty="0" smtClean="0"/>
              <a:t>machine virtuelle = véritable pc avec :</a:t>
            </a:r>
          </a:p>
          <a:p>
            <a:pPr lvl="2">
              <a:spcBef>
                <a:spcPts val="600"/>
              </a:spcBef>
            </a:pPr>
            <a:r>
              <a:rPr lang="fr-FR" sz="2000" dirty="0" smtClean="0"/>
              <a:t>des disques dur IDE ou SCSI (réel ou fichier image)</a:t>
            </a:r>
          </a:p>
          <a:p>
            <a:pPr lvl="2">
              <a:spcBef>
                <a:spcPts val="600"/>
              </a:spcBef>
            </a:pPr>
            <a:r>
              <a:rPr lang="fr-FR" sz="2000" dirty="0" smtClean="0"/>
              <a:t>lecteur de CD (réel ou image iso), Lecteur de</a:t>
            </a:r>
          </a:p>
          <a:p>
            <a:pPr lvl="2">
              <a:spcBef>
                <a:spcPts val="600"/>
              </a:spcBef>
            </a:pPr>
            <a:r>
              <a:rPr lang="fr-FR" sz="2000" dirty="0" smtClean="0"/>
              <a:t>disquette (réel ou fichier image)</a:t>
            </a:r>
          </a:p>
          <a:p>
            <a:pPr lvl="2">
              <a:spcBef>
                <a:spcPts val="600"/>
              </a:spcBef>
            </a:pPr>
            <a:r>
              <a:rPr lang="fr-FR" sz="2000" dirty="0" smtClean="0"/>
              <a:t>de 0 à 3 cartes réseau (</a:t>
            </a:r>
            <a:r>
              <a:rPr lang="fr-FR" sz="2000" dirty="0" err="1" smtClean="0"/>
              <a:t>amd</a:t>
            </a:r>
            <a:r>
              <a:rPr lang="fr-FR" sz="2000" dirty="0" smtClean="0"/>
              <a:t> </a:t>
            </a:r>
            <a:r>
              <a:rPr lang="fr-FR" sz="2000" dirty="0" err="1" smtClean="0"/>
              <a:t>pcnet</a:t>
            </a:r>
            <a:r>
              <a:rPr lang="fr-FR" sz="2000" dirty="0" smtClean="0"/>
              <a:t>)</a:t>
            </a:r>
          </a:p>
          <a:p>
            <a:pPr lvl="2">
              <a:spcBef>
                <a:spcPts val="600"/>
              </a:spcBef>
            </a:pPr>
            <a:r>
              <a:rPr lang="fr-FR" sz="2000" dirty="0" smtClean="0"/>
              <a:t>Ports </a:t>
            </a:r>
            <a:r>
              <a:rPr lang="fr-FR" sz="2000" dirty="0" err="1" smtClean="0"/>
              <a:t>usb</a:t>
            </a:r>
            <a:r>
              <a:rPr lang="fr-FR" sz="2000" dirty="0" smtClean="0"/>
              <a:t>, série, parallèle</a:t>
            </a:r>
          </a:p>
          <a:p>
            <a:pPr lvl="2">
              <a:spcBef>
                <a:spcPts val="600"/>
              </a:spcBef>
            </a:pPr>
            <a:r>
              <a:rPr lang="fr-FR" sz="2000" dirty="0" smtClean="0"/>
              <a:t>carte </a:t>
            </a:r>
            <a:r>
              <a:rPr lang="fr-FR" sz="2000" dirty="0" err="1" smtClean="0"/>
              <a:t>video</a:t>
            </a:r>
            <a:r>
              <a:rPr lang="fr-FR" sz="2000" dirty="0" smtClean="0"/>
              <a:t> </a:t>
            </a:r>
            <a:r>
              <a:rPr lang="fr-FR" sz="2000" dirty="0" err="1" smtClean="0"/>
              <a:t>vmware</a:t>
            </a:r>
            <a:endParaRPr lang="fr-FR" sz="2000" dirty="0" smtClean="0"/>
          </a:p>
          <a:p>
            <a:pPr lvl="2">
              <a:spcBef>
                <a:spcPts val="600"/>
              </a:spcBef>
            </a:pPr>
            <a:r>
              <a:rPr lang="fr-FR" sz="2000" dirty="0" smtClean="0"/>
              <a:t> …</a:t>
            </a: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fr-FR" dirty="0" smtClean="0"/>
              <a:t>Configuration des invités</a:t>
            </a:r>
          </a:p>
          <a:p>
            <a:pPr lvl="1"/>
            <a:r>
              <a:rPr lang="fr-FR" dirty="0" smtClean="0"/>
              <a:t>périphériques simulés par </a:t>
            </a:r>
            <a:r>
              <a:rPr lang="fr-FR" dirty="0" err="1" smtClean="0"/>
              <a:t>vmware</a:t>
            </a:r>
            <a:r>
              <a:rPr lang="fr-FR" dirty="0" smtClean="0"/>
              <a:t> indépendant de ceux de l'hôte : </a:t>
            </a:r>
          </a:p>
          <a:p>
            <a:pPr lvl="1"/>
            <a:endParaRPr lang="fr-FR" dirty="0" smtClean="0"/>
          </a:p>
          <a:p>
            <a:pPr lvl="1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transfert possible d'une machine virtuelle d'un hôte à un autre ayant une config matériel très différente.</a:t>
            </a:r>
          </a:p>
          <a:p>
            <a:pPr>
              <a:buAutoNum type="arabicPeriod" startAt="8"/>
            </a:pP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Pourquoi </a:t>
            </a:r>
            <a:r>
              <a:rPr lang="fr-FR" dirty="0" err="1" smtClean="0"/>
              <a:t>virtualiser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Réduire les coût (nombre de machines réelles, consommation d’énergie, infrastructure, …)</a:t>
            </a:r>
          </a:p>
          <a:p>
            <a:pPr lvl="1"/>
            <a:r>
              <a:rPr lang="fr-FR" dirty="0" smtClean="0"/>
              <a:t>Installer plusieurs systèmes d’exploitations sans  gestion de </a:t>
            </a:r>
            <a:r>
              <a:rPr lang="fr-FR" dirty="0" err="1" smtClean="0"/>
              <a:t>multi-boot</a:t>
            </a:r>
            <a:endParaRPr lang="fr-FR" dirty="0" smtClean="0"/>
          </a:p>
          <a:p>
            <a:pPr lvl="1"/>
            <a:r>
              <a:rPr lang="fr-FR" dirty="0" smtClean="0"/>
              <a:t>Machines virtuelles faciles à créer, à gérer, à sauvegarder et à transporter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fr-FR" dirty="0" smtClean="0"/>
              <a:t>Configuration des invités</a:t>
            </a:r>
          </a:p>
          <a:p>
            <a:pPr>
              <a:buAutoNum type="arabicPeriod" startAt="8"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068960"/>
            <a:ext cx="4266233" cy="37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633663"/>
            <a:ext cx="2962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4557713"/>
            <a:ext cx="2971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9"/>
            </a:pPr>
            <a:r>
              <a:rPr lang="fr-FR" dirty="0" smtClean="0"/>
              <a:t>Le réseau</a:t>
            </a:r>
          </a:p>
          <a:p>
            <a:pPr lvl="1"/>
            <a:r>
              <a:rPr lang="fr-FR" dirty="0" smtClean="0"/>
              <a:t>Commun à </a:t>
            </a:r>
            <a:r>
              <a:rPr lang="fr-FR" dirty="0" err="1" smtClean="0"/>
              <a:t>Vmware</a:t>
            </a:r>
            <a:r>
              <a:rPr lang="fr-FR" dirty="0" smtClean="0"/>
              <a:t> Workstation et Player</a:t>
            </a:r>
          </a:p>
          <a:p>
            <a:pPr lvl="2"/>
            <a:r>
              <a:rPr lang="fr-FR" b="1" dirty="0" err="1" smtClean="0"/>
              <a:t>Bridged</a:t>
            </a:r>
            <a:r>
              <a:rPr lang="fr-FR" dirty="0" smtClean="0"/>
              <a:t> : Directement connecté au réseau de l’hôte avec une adresse IP différente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581128"/>
            <a:ext cx="555618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6521722"/>
            <a:ext cx="1800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884" y="3573016"/>
            <a:ext cx="2970555" cy="324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9"/>
            </a:pPr>
            <a:r>
              <a:rPr lang="fr-FR" dirty="0" smtClean="0"/>
              <a:t>Le réseau</a:t>
            </a:r>
          </a:p>
          <a:p>
            <a:pPr lvl="1"/>
            <a:r>
              <a:rPr lang="fr-FR" dirty="0" smtClean="0"/>
              <a:t>Commun à </a:t>
            </a:r>
            <a:r>
              <a:rPr lang="fr-FR" dirty="0" err="1" smtClean="0"/>
              <a:t>Vmware</a:t>
            </a:r>
            <a:r>
              <a:rPr lang="fr-FR" dirty="0" smtClean="0"/>
              <a:t> Workstation et Player</a:t>
            </a:r>
          </a:p>
          <a:p>
            <a:pPr lvl="2"/>
            <a:r>
              <a:rPr lang="fr-FR" b="1" dirty="0" smtClean="0"/>
              <a:t>Host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dirty="0" smtClean="0"/>
              <a:t>: accès unique à l’hôte</a:t>
            </a:r>
            <a:br>
              <a:rPr lang="fr-FR" dirty="0" smtClean="0"/>
            </a:br>
            <a:r>
              <a:rPr lang="fr-FR" dirty="0" smtClean="0"/>
              <a:t>sur un réseau privé virtuel.</a:t>
            </a:r>
            <a:br>
              <a:rPr lang="fr-FR" dirty="0" smtClean="0"/>
            </a:br>
            <a:r>
              <a:rPr lang="fr-FR" dirty="0" smtClean="0"/>
              <a:t>Utilisé pour partager des fichiers</a:t>
            </a:r>
            <a:br>
              <a:rPr lang="fr-FR" dirty="0" smtClean="0"/>
            </a:br>
            <a:r>
              <a:rPr lang="fr-FR" dirty="0" smtClean="0"/>
              <a:t>entre l’hôte et la VM.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6525344"/>
            <a:ext cx="1800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000" y="3639856"/>
            <a:ext cx="2900638" cy="317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9"/>
            </a:pPr>
            <a:r>
              <a:rPr lang="fr-FR" dirty="0" smtClean="0"/>
              <a:t>Le réseau</a:t>
            </a:r>
          </a:p>
          <a:p>
            <a:pPr lvl="1"/>
            <a:r>
              <a:rPr lang="fr-FR" dirty="0" smtClean="0"/>
              <a:t>Commun à </a:t>
            </a:r>
            <a:r>
              <a:rPr lang="fr-FR" dirty="0" err="1" smtClean="0"/>
              <a:t>Vmware</a:t>
            </a:r>
            <a:r>
              <a:rPr lang="fr-FR" dirty="0" smtClean="0"/>
              <a:t> Workstation et Player</a:t>
            </a:r>
          </a:p>
          <a:p>
            <a:pPr lvl="2"/>
            <a:r>
              <a:rPr lang="fr-FR" b="1" dirty="0" smtClean="0"/>
              <a:t>NAT </a:t>
            </a:r>
            <a:r>
              <a:rPr lang="fr-FR" dirty="0" smtClean="0"/>
              <a:t>: accès au réseau par un </a:t>
            </a:r>
            <a:br>
              <a:rPr lang="fr-FR" dirty="0" smtClean="0"/>
            </a:br>
            <a:r>
              <a:rPr lang="fr-FR" dirty="0" smtClean="0"/>
              <a:t>routage de type NAT </a:t>
            </a:r>
            <a:br>
              <a:rPr lang="fr-FR" dirty="0" smtClean="0"/>
            </a:br>
            <a:r>
              <a:rPr lang="fr-FR" dirty="0" smtClean="0"/>
              <a:t>(Translation d’adresse).</a:t>
            </a:r>
            <a:br>
              <a:rPr lang="fr-FR" dirty="0" smtClean="0"/>
            </a:br>
            <a:r>
              <a:rPr lang="fr-FR" dirty="0" smtClean="0"/>
              <a:t>L’hôte et la VM partage la même</a:t>
            </a:r>
            <a:br>
              <a:rPr lang="fr-FR" dirty="0" smtClean="0"/>
            </a:br>
            <a:r>
              <a:rPr lang="fr-FR" dirty="0" smtClean="0"/>
              <a:t>adresse IP sur le réseau LAN.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6525344"/>
            <a:ext cx="1800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Typique ou personnalisée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4221088"/>
            <a:ext cx="1512168" cy="162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645024"/>
            <a:ext cx="345987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Installation de l’OS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3328856"/>
            <a:ext cx="3846934" cy="35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droite 5"/>
          <p:cNvSpPr/>
          <p:nvPr/>
        </p:nvSpPr>
        <p:spPr>
          <a:xfrm>
            <a:off x="3203848" y="4509120"/>
            <a:ext cx="115212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8433" y="4437112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partir d’un CD ou DVD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Installation de l’OS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3328856"/>
            <a:ext cx="3846934" cy="35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3203848" y="5229200"/>
            <a:ext cx="115212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8433" y="5147900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partir d’un fichier image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Installation de l’OS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3328856"/>
            <a:ext cx="3846934" cy="35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203848" y="5949280"/>
            <a:ext cx="115212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62154" y="587727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Installer l’OS plus tard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Choix de l’OS invité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022188"/>
            <a:ext cx="4025652" cy="364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3713886"/>
            <a:ext cx="2736304" cy="29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Nom et localisation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884" y="3068960"/>
            <a:ext cx="39477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176464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Le système de base :</a:t>
            </a:r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4000"/>
          <a:stretch>
            <a:fillRect/>
          </a:stretch>
        </p:blipFill>
        <p:spPr bwMode="auto">
          <a:xfrm>
            <a:off x="2555776" y="3645024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Création du disque dur</a:t>
            </a:r>
          </a:p>
          <a:p>
            <a:pPr lvl="1"/>
            <a:endParaRPr lang="fr-FR" dirty="0" smtClean="0"/>
          </a:p>
          <a:p>
            <a:pPr lvl="3">
              <a:buNone/>
            </a:pPr>
            <a:r>
              <a:rPr lang="fr-FR" sz="2800" dirty="0" smtClean="0"/>
              <a:t>SCSI par défaut</a:t>
            </a:r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068960"/>
            <a:ext cx="39740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Récapitulatif</a:t>
            </a:r>
          </a:p>
          <a:p>
            <a:pPr lvl="1"/>
            <a:endParaRPr lang="fr-F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025797"/>
            <a:ext cx="3974026" cy="3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Personnalisation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Ajout</a:t>
            </a:r>
          </a:p>
          <a:p>
            <a:pPr lvl="2"/>
            <a:r>
              <a:rPr lang="fr-FR" dirty="0" smtClean="0"/>
              <a:t>Modification</a:t>
            </a:r>
          </a:p>
          <a:p>
            <a:pPr lvl="2"/>
            <a:r>
              <a:rPr lang="fr-FR" dirty="0" smtClean="0"/>
              <a:t>Suppression</a:t>
            </a:r>
          </a:p>
          <a:p>
            <a:pPr lvl="1"/>
            <a:endParaRPr 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3086098"/>
            <a:ext cx="4445918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Démarrage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861048"/>
            <a:ext cx="68705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971600" y="5445224"/>
            <a:ext cx="3312368" cy="1224136"/>
          </a:xfrm>
          <a:prstGeom prst="wedgeRoundRectCallout">
            <a:avLst>
              <a:gd name="adj1" fmla="val -18668"/>
              <a:gd name="adj2" fmla="val -760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VMware</a:t>
            </a:r>
            <a:r>
              <a:rPr lang="fr-FR" sz="1400" dirty="0" smtClean="0"/>
              <a:t> ACE permet de prévenir le vol, la falsification et la copie non autorisée des applications, des données, des paramètres système et des fichiers</a:t>
            </a:r>
            <a:endParaRPr lang="fr-FR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Démarrage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818" y="3068960"/>
            <a:ext cx="461212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Insérer le CD de l’OS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13" y="3861048"/>
            <a:ext cx="2390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788" y="4581128"/>
            <a:ext cx="5981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Installation de l’OS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861048"/>
            <a:ext cx="504968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fr-FR" dirty="0" smtClean="0"/>
              <a:t> Création d’une machine virtuelle</a:t>
            </a:r>
          </a:p>
          <a:p>
            <a:pPr lvl="1"/>
            <a:r>
              <a:rPr lang="fr-FR" dirty="0" smtClean="0"/>
              <a:t>Installation des </a:t>
            </a:r>
            <a:r>
              <a:rPr lang="fr-FR" dirty="0" err="1" smtClean="0"/>
              <a:t>VMware</a:t>
            </a:r>
            <a:r>
              <a:rPr lang="fr-FR" dirty="0" smtClean="0"/>
              <a:t> Tools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9646"/>
          <a:stretch>
            <a:fillRect/>
          </a:stretch>
        </p:blipFill>
        <p:spPr bwMode="auto">
          <a:xfrm>
            <a:off x="3957786" y="3709168"/>
            <a:ext cx="5006702" cy="27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5496" y="4365103"/>
            <a:ext cx="399051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Pilote graphique (résolution, performance)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Utilitaires : </a:t>
            </a:r>
          </a:p>
          <a:p>
            <a:pPr>
              <a:buFont typeface="Arial" pitchFamily="34" charset="0"/>
              <a:buChar char="•"/>
            </a:pPr>
            <a:endParaRPr lang="fr-FR" sz="400" dirty="0" smtClean="0"/>
          </a:p>
          <a:p>
            <a:pPr marL="180000" lvl="1">
              <a:buFont typeface="Arial" pitchFamily="34" charset="0"/>
              <a:buChar char="•"/>
            </a:pPr>
            <a:r>
              <a:rPr lang="fr-FR" sz="1400" dirty="0" smtClean="0"/>
              <a:t>gestion de la souris lors du survol hôte/invité</a:t>
            </a:r>
          </a:p>
          <a:p>
            <a:pPr marL="180000" lvl="1">
              <a:buFont typeface="Arial" pitchFamily="34" charset="0"/>
              <a:buChar char="•"/>
            </a:pPr>
            <a:r>
              <a:rPr lang="fr-FR" sz="1400" dirty="0" smtClean="0"/>
              <a:t>copier/coller ou glisser/déposer hôte/invité</a:t>
            </a:r>
          </a:p>
          <a:p>
            <a:pPr marL="180000" lvl="1">
              <a:buFont typeface="Arial" pitchFamily="34" charset="0"/>
              <a:buChar char="•"/>
            </a:pPr>
            <a:r>
              <a:rPr lang="fr-FR" sz="1400" dirty="0" smtClean="0"/>
              <a:t>gestion des ports USB</a:t>
            </a:r>
          </a:p>
          <a:p>
            <a:pPr>
              <a:buFont typeface="Arial" pitchFamily="34" charset="0"/>
              <a:buChar char="•"/>
            </a:pPr>
            <a:endParaRPr lang="fr-FR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1"/>
            </a:pPr>
            <a:r>
              <a:rPr lang="fr-FR" dirty="0" smtClean="0"/>
              <a:t> Interruption/Reprise</a:t>
            </a:r>
          </a:p>
          <a:p>
            <a:pPr lvl="1"/>
            <a:r>
              <a:rPr lang="fr-FR" sz="2400" dirty="0" smtClean="0"/>
              <a:t>VM-&gt;Power-&gt;Suspend: fige l'état d'une machine virtuelle</a:t>
            </a:r>
          </a:p>
          <a:p>
            <a:pPr lvl="1"/>
            <a:r>
              <a:rPr lang="fr-FR" sz="2400" dirty="0" smtClean="0"/>
              <a:t>la machine virtuelle ne consomme alors plus de ressources CPU ni mémoire (RAM)</a:t>
            </a:r>
          </a:p>
          <a:p>
            <a:pPr lvl="1"/>
            <a:r>
              <a:rPr lang="fr-FR" sz="2400" dirty="0" smtClean="0"/>
              <a:t>un démarrage est en fait une reprise dans l'état figé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5229200"/>
            <a:ext cx="5972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20888"/>
            <a:ext cx="8964488" cy="4248472"/>
          </a:xfrm>
        </p:spPr>
        <p:txBody>
          <a:bodyPr/>
          <a:lstStyle/>
          <a:p>
            <a:pPr>
              <a:buFont typeface="+mj-lt"/>
              <a:buAutoNum type="arabicPeriod" startAt="12"/>
            </a:pPr>
            <a:r>
              <a:rPr lang="fr-FR" dirty="0" smtClean="0"/>
              <a:t> </a:t>
            </a:r>
            <a:r>
              <a:rPr lang="fr-FR" dirty="0" err="1" smtClean="0"/>
              <a:t>Snapshots</a:t>
            </a:r>
            <a:r>
              <a:rPr lang="fr-FR" dirty="0" smtClean="0"/>
              <a:t> </a:t>
            </a:r>
            <a:r>
              <a:rPr lang="fr-FR" sz="2400" dirty="0" smtClean="0"/>
              <a:t>(ou instantanés en français) </a:t>
            </a:r>
          </a:p>
          <a:p>
            <a:pPr lvl="1">
              <a:spcAft>
                <a:spcPts val="0"/>
              </a:spcAft>
            </a:pPr>
            <a:r>
              <a:rPr lang="fr-FR" sz="2300" dirty="0" smtClean="0"/>
              <a:t>Mémorisation d'un état d'une machine virtuelle</a:t>
            </a:r>
          </a:p>
          <a:p>
            <a:pPr lvl="1">
              <a:spcAft>
                <a:spcPts val="0"/>
              </a:spcAft>
            </a:pPr>
            <a:r>
              <a:rPr lang="fr-FR" sz="2300" dirty="0" smtClean="0"/>
              <a:t>Retour à cet état en un clic</a:t>
            </a:r>
          </a:p>
          <a:p>
            <a:pPr lvl="1">
              <a:spcAft>
                <a:spcPts val="0"/>
              </a:spcAft>
            </a:pPr>
            <a:r>
              <a:rPr lang="fr-FR" sz="2300" dirty="0" smtClean="0"/>
              <a:t>Utilisation: retour à un état stable après une opération hasardeuse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581128"/>
            <a:ext cx="5895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733503"/>
            <a:ext cx="3362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L’émulation</a:t>
            </a:r>
          </a:p>
          <a:p>
            <a:pPr marL="900000" lvl="2"/>
            <a:r>
              <a:rPr lang="fr-FR" dirty="0" smtClean="0"/>
              <a:t>simule le matériel, y compris le processeur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4198709"/>
            <a:ext cx="4032448" cy="25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72" r="8259"/>
          <a:stretch>
            <a:fillRect/>
          </a:stretch>
        </p:blipFill>
        <p:spPr bwMode="auto">
          <a:xfrm>
            <a:off x="4499992" y="3669357"/>
            <a:ext cx="4644008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3"/>
            </a:pPr>
            <a:r>
              <a:rPr lang="fr-FR" dirty="0" smtClean="0"/>
              <a:t> Clonage de machines virtuelles</a:t>
            </a:r>
          </a:p>
          <a:p>
            <a:pPr lvl="1"/>
            <a:r>
              <a:rPr lang="fr-FR" dirty="0" smtClean="0"/>
              <a:t>Copie exacte d'une machine virtuelle</a:t>
            </a:r>
          </a:p>
          <a:p>
            <a:pPr lvl="2"/>
            <a:r>
              <a:rPr lang="fr-FR" dirty="0" smtClean="0"/>
              <a:t>MAC et UUID</a:t>
            </a:r>
            <a:br>
              <a:rPr lang="fr-FR" dirty="0" smtClean="0"/>
            </a:br>
            <a:r>
              <a:rPr lang="fr-FR" dirty="0" smtClean="0"/>
              <a:t>indépendant du père</a:t>
            </a:r>
          </a:p>
          <a:p>
            <a:pPr lvl="2"/>
            <a:r>
              <a:rPr lang="fr-FR" dirty="0" smtClean="0"/>
              <a:t>peut être lancé en </a:t>
            </a:r>
            <a:br>
              <a:rPr lang="fr-FR" dirty="0" smtClean="0"/>
            </a:br>
            <a:r>
              <a:rPr lang="fr-FR" dirty="0" smtClean="0"/>
              <a:t>même temps que le père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437112"/>
          </a:xfrm>
        </p:spPr>
        <p:txBody>
          <a:bodyPr/>
          <a:lstStyle/>
          <a:p>
            <a:pPr>
              <a:buFont typeface="+mj-lt"/>
              <a:buAutoNum type="arabicPeriod" startAt="13"/>
            </a:pPr>
            <a:r>
              <a:rPr lang="fr-FR" dirty="0" smtClean="0"/>
              <a:t> Clonage de machines virtuelles</a:t>
            </a:r>
          </a:p>
          <a:p>
            <a:pPr lvl="1"/>
            <a:r>
              <a:rPr lang="fr-FR" dirty="0" smtClean="0"/>
              <a:t>Deux types de clones:</a:t>
            </a:r>
          </a:p>
          <a:p>
            <a:pPr lvl="2"/>
            <a:r>
              <a:rPr lang="fr-FR" dirty="0" smtClean="0"/>
              <a:t>clones complets</a:t>
            </a:r>
          </a:p>
          <a:p>
            <a:pPr lvl="3"/>
            <a:r>
              <a:rPr lang="fr-FR" dirty="0" smtClean="0"/>
              <a:t>copie intégrale du parent</a:t>
            </a:r>
          </a:p>
          <a:p>
            <a:pPr lvl="3"/>
            <a:r>
              <a:rPr lang="fr-FR" dirty="0" smtClean="0"/>
              <a:t>la copie prend du temps et de l'espace disque</a:t>
            </a:r>
          </a:p>
          <a:p>
            <a:pPr lvl="3"/>
            <a:r>
              <a:rPr lang="fr-FR" dirty="0" smtClean="0"/>
              <a:t>indépendant du parent</a:t>
            </a:r>
          </a:p>
          <a:p>
            <a:pPr lvl="2"/>
            <a:r>
              <a:rPr lang="fr-FR" dirty="0" smtClean="0"/>
              <a:t>clones liés:</a:t>
            </a:r>
          </a:p>
          <a:p>
            <a:pPr lvl="3"/>
            <a:r>
              <a:rPr lang="fr-FR" dirty="0" smtClean="0"/>
              <a:t>stockage des différences avec le parent</a:t>
            </a:r>
          </a:p>
          <a:p>
            <a:pPr lvl="3"/>
            <a:r>
              <a:rPr lang="fr-FR" dirty="0" smtClean="0"/>
              <a:t>économie d'espace disque</a:t>
            </a:r>
          </a:p>
          <a:p>
            <a:pPr lvl="3"/>
            <a:r>
              <a:rPr lang="fr-FR" dirty="0" smtClean="0"/>
              <a:t>le parent doit rester constamment accessible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437112"/>
          </a:xfrm>
        </p:spPr>
        <p:txBody>
          <a:bodyPr/>
          <a:lstStyle/>
          <a:p>
            <a:pPr>
              <a:buFont typeface="+mj-lt"/>
              <a:buAutoNum type="arabicPeriod" startAt="13"/>
            </a:pPr>
            <a:r>
              <a:rPr lang="fr-FR" dirty="0" smtClean="0"/>
              <a:t> Clonage de machines virtuelles</a:t>
            </a:r>
          </a:p>
          <a:p>
            <a:pPr lvl="1"/>
            <a:r>
              <a:rPr lang="fr-FR" sz="2400" dirty="0" smtClean="0"/>
              <a:t>Une machine virtuelle est un dossier contenant des fichiers :</a:t>
            </a:r>
          </a:p>
          <a:p>
            <a:pPr lvl="2"/>
            <a:r>
              <a:rPr lang="fr-FR" sz="2000" b="1" dirty="0" smtClean="0"/>
              <a:t>*.vmx </a:t>
            </a:r>
            <a:r>
              <a:rPr lang="fr-FR" sz="2000" dirty="0" smtClean="0"/>
              <a:t>: configuration de la machine virtuelle (réseau, disque, ...)</a:t>
            </a:r>
          </a:p>
          <a:p>
            <a:pPr lvl="2"/>
            <a:r>
              <a:rPr lang="fr-FR" sz="2000" dirty="0" smtClean="0"/>
              <a:t> </a:t>
            </a:r>
            <a:r>
              <a:rPr lang="fr-FR" sz="2000" b="1" dirty="0" smtClean="0"/>
              <a:t>*.</a:t>
            </a:r>
            <a:r>
              <a:rPr lang="fr-FR" sz="2000" b="1" dirty="0" err="1" smtClean="0"/>
              <a:t>nvram</a:t>
            </a:r>
            <a:r>
              <a:rPr lang="fr-FR" sz="2000" b="1" dirty="0" smtClean="0"/>
              <a:t>  </a:t>
            </a:r>
            <a:r>
              <a:rPr lang="fr-FR" sz="2000" dirty="0" smtClean="0"/>
              <a:t>: état du Bios</a:t>
            </a:r>
          </a:p>
          <a:p>
            <a:pPr lvl="2"/>
            <a:r>
              <a:rPr lang="fr-FR" sz="2000" b="1" dirty="0" smtClean="0"/>
              <a:t>*.vmk </a:t>
            </a:r>
            <a:r>
              <a:rPr lang="fr-FR" sz="2000" dirty="0" smtClean="0"/>
              <a:t>: le contenu des disques durs</a:t>
            </a:r>
          </a:p>
          <a:p>
            <a:pPr lvl="2"/>
            <a:r>
              <a:rPr lang="fr-FR" sz="2000" b="1" dirty="0" smtClean="0"/>
              <a:t>*.log </a:t>
            </a:r>
            <a:r>
              <a:rPr lang="fr-FR" sz="2000" dirty="0" smtClean="0"/>
              <a:t>: des logs</a:t>
            </a:r>
          </a:p>
          <a:p>
            <a:pPr lvl="2"/>
            <a:r>
              <a:rPr lang="fr-FR" sz="2000" b="1" dirty="0" smtClean="0"/>
              <a:t>*.</a:t>
            </a:r>
            <a:r>
              <a:rPr lang="fr-FR" sz="2000" b="1" dirty="0" err="1" smtClean="0"/>
              <a:t>vmss</a:t>
            </a:r>
            <a:r>
              <a:rPr lang="fr-FR" sz="2000" b="1" dirty="0" smtClean="0"/>
              <a:t> </a:t>
            </a:r>
            <a:r>
              <a:rPr lang="fr-FR" sz="2000" dirty="0" smtClean="0"/>
              <a:t>: état d'une machine suspendue</a:t>
            </a:r>
          </a:p>
          <a:p>
            <a:pPr lvl="2"/>
            <a:r>
              <a:rPr lang="fr-FR" sz="2000" b="1" dirty="0" smtClean="0"/>
              <a:t>* .</a:t>
            </a:r>
            <a:r>
              <a:rPr lang="fr-FR" sz="2000" b="1" dirty="0" err="1" smtClean="0"/>
              <a:t>vmdk.REDO</a:t>
            </a:r>
            <a:r>
              <a:rPr lang="fr-FR" sz="2000" dirty="0" smtClean="0"/>
              <a:t>, </a:t>
            </a:r>
            <a:r>
              <a:rPr lang="fr-FR" sz="2000" b="1" dirty="0" smtClean="0"/>
              <a:t>*.</a:t>
            </a:r>
            <a:r>
              <a:rPr lang="fr-FR" sz="2000" b="1" dirty="0" err="1" smtClean="0"/>
              <a:t>vmsn</a:t>
            </a:r>
            <a:r>
              <a:rPr lang="fr-FR" sz="2000" dirty="0" smtClean="0"/>
              <a:t>, </a:t>
            </a:r>
            <a:r>
              <a:rPr lang="fr-FR" sz="2000" b="1" dirty="0" smtClean="0"/>
              <a:t>*.</a:t>
            </a:r>
            <a:r>
              <a:rPr lang="fr-FR" sz="2000" b="1" dirty="0" err="1" smtClean="0"/>
              <a:t>vmx.sav</a:t>
            </a:r>
            <a:r>
              <a:rPr lang="fr-FR" sz="2000" b="1" dirty="0" smtClean="0"/>
              <a:t> </a:t>
            </a:r>
            <a:r>
              <a:rPr lang="fr-FR" sz="2000" dirty="0" smtClean="0"/>
              <a:t>: </a:t>
            </a:r>
            <a:r>
              <a:rPr lang="fr-FR" sz="2000" dirty="0" err="1" smtClean="0"/>
              <a:t>snapshot</a:t>
            </a:r>
            <a:endParaRPr lang="fr-FR" sz="2000" dirty="0" smtClean="0"/>
          </a:p>
          <a:p>
            <a:pPr lvl="7"/>
            <a:r>
              <a:rPr lang="fr-FR" sz="1600" dirty="0" smtClean="0"/>
              <a:t>Conséquence : </a:t>
            </a:r>
          </a:p>
          <a:p>
            <a:pPr lvl="8"/>
            <a:r>
              <a:rPr lang="fr-FR" sz="1400" b="1" dirty="0" smtClean="0">
                <a:solidFill>
                  <a:srgbClr val="FF0000"/>
                </a:solidFill>
              </a:rPr>
              <a:t>il est possible de cloner une machine virtuelle en dupliquant son dossier.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437112"/>
          </a:xfrm>
        </p:spPr>
        <p:txBody>
          <a:bodyPr/>
          <a:lstStyle/>
          <a:p>
            <a:pPr>
              <a:buFont typeface="+mj-lt"/>
              <a:buAutoNum type="arabicPeriod" startAt="14"/>
            </a:pPr>
            <a:r>
              <a:rPr lang="fr-FR" dirty="0" smtClean="0"/>
              <a:t> En savoir plus…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2"/>
              </a:rPr>
              <a:t>http://www.presence-pc.com/tests/virtualisation-Intel-AMD-512/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2"/>
              </a:rPr>
              <a:t>http://www.zdnet.fr/dossier/virtualisation.htm</a:t>
            </a:r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2"/>
              </a:rPr>
              <a:t>http://www.vmware.com/fr/</a:t>
            </a:r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3"/>
              </a:rPr>
              <a:t>http://forums.cnetfrance.fr/topic/32540-vmware-server-tutoriel/</a:t>
            </a:r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4"/>
              </a:rPr>
              <a:t>http://books.google.fr/books?id=4bGMoeYqIrwC&amp;printsec=frontcover&amp;source=gbs_ge_summary_r&amp;cad=0#v=onepage&amp;q&amp;f=false</a:t>
            </a:r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5"/>
              </a:rPr>
              <a:t>http://www.ibisc.univ-evry.fr/~petit/Enseignement/AdminSystem/VmWare/vmware-presentation-generale-notes-2pp.pdf</a:t>
            </a:r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6"/>
              </a:rPr>
              <a:t>http://www.labri.fr/perso/fleury/courses/SS07/download/lectures/01-Virtualization.pdf</a:t>
            </a:r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dirty="0" smtClean="0">
                <a:hlinkClick r:id="rId7"/>
              </a:rPr>
              <a:t>http://leschallenges.microtel-clubs.fr/2009/realisations/LA%20VIRTUALISATION.pdf</a:t>
            </a:r>
            <a:endParaRPr lang="fr-FR" sz="1400" dirty="0" smtClean="0"/>
          </a:p>
          <a:p>
            <a:pPr lvl="1">
              <a:buFont typeface="Arial" pitchFamily="34" charset="0"/>
              <a:buChar char="•"/>
            </a:pPr>
            <a:r>
              <a:rPr lang="fr-FR" sz="1400" dirty="0" smtClean="0"/>
              <a:t>…</a:t>
            </a:r>
          </a:p>
          <a:p>
            <a:pPr lvl="1">
              <a:buFont typeface="Arial" pitchFamily="34" charset="0"/>
              <a:buChar char="•"/>
            </a:pPr>
            <a:endParaRPr lang="fr-FR" sz="1800" dirty="0" smtClean="0"/>
          </a:p>
          <a:p>
            <a:pPr lvl="1">
              <a:buFont typeface="Arial" pitchFamily="34" charset="0"/>
              <a:buChar char="•"/>
            </a:pPr>
            <a:endParaRPr lang="fr-FR" sz="1800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</a:t>
            </a:r>
            <a:r>
              <a:rPr lang="fr-FR" dirty="0" err="1" smtClean="0"/>
              <a:t>zazzzzzzzzzzaaaa</a:t>
            </a:r>
            <a:r>
              <a:rPr lang="fr-FR" dirty="0" smtClean="0"/>
              <a:t>&amp;</a:t>
            </a:r>
            <a:r>
              <a:rPr lang="fr-FR" dirty="0" err="1" smtClean="0"/>
              <a:t>aaa</a:t>
            </a:r>
            <a:r>
              <a:rPr lang="fr-FR" dirty="0" smtClean="0"/>
              <a:t>		a&amp;	</a:t>
            </a:r>
            <a:r>
              <a:rPr lang="fr-FR" dirty="0" err="1" smtClean="0"/>
              <a:t>aqpm</a:t>
            </a:r>
            <a:r>
              <a:rPr lang="fr-FR" dirty="0" smtClean="0"/>
              <a:t>^)</a:t>
            </a:r>
            <a:r>
              <a:rPr lang="fr-FR" smtClean="0"/>
              <a:t>ézedc,vokjxc</a:t>
            </a:r>
            <a:endParaRPr lang="fr-FR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L’émulation</a:t>
            </a:r>
          </a:p>
          <a:p>
            <a:pPr marL="900000" lvl="2"/>
            <a:r>
              <a:rPr lang="fr-FR" dirty="0" smtClean="0"/>
              <a:t>Avantage : </a:t>
            </a:r>
          </a:p>
          <a:p>
            <a:pPr marL="1357200" lvl="3"/>
            <a:r>
              <a:rPr lang="fr-FR" dirty="0" smtClean="0"/>
              <a:t>Travailler avec des systèmes prévus  pour un matériel totalement  différent que celui sur lequel  il tourne. (Emulation d’un ZX80, …)</a:t>
            </a:r>
          </a:p>
          <a:p>
            <a:pPr marL="900000" lvl="2"/>
            <a:r>
              <a:rPr lang="fr-FR" dirty="0" smtClean="0"/>
              <a:t>Inconvénient :</a:t>
            </a:r>
          </a:p>
          <a:p>
            <a:pPr marL="1357200" lvl="3"/>
            <a:r>
              <a:rPr lang="fr-FR" dirty="0" smtClean="0"/>
              <a:t>Grosse perte de performance du fait du nombre de couches traversées et de la conversion nécessaire pour passer d’un langage correspondant à un matériel à l’autre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virtualisation</a:t>
            </a:r>
            <a:endParaRPr lang="fr-FR" dirty="0" smtClean="0"/>
          </a:p>
          <a:p>
            <a:pPr lvl="2"/>
            <a:r>
              <a:rPr lang="fr-FR" dirty="0" smtClean="0"/>
              <a:t>Logiciel de </a:t>
            </a:r>
            <a:r>
              <a:rPr lang="fr-FR" dirty="0" err="1" smtClean="0"/>
              <a:t>virtualisation</a:t>
            </a:r>
            <a:r>
              <a:rPr lang="fr-FR" dirty="0" smtClean="0"/>
              <a:t> entre le système d’exploitation et les machines virtuelles. Hôtes et  clients basés sur la même architecture.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virtualisation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3" name="Image 2" descr="wmware_hos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50888"/>
            <a:ext cx="3168352" cy="33071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95936" y="3933056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 Les instructions sont exécutées</a:t>
            </a:r>
            <a:br>
              <a:rPr lang="fr-FR" dirty="0" smtClean="0"/>
            </a:br>
            <a:r>
              <a:rPr lang="fr-FR" dirty="0" smtClean="0"/>
              <a:t>    nativement par le processeur de l'hôte</a:t>
            </a:r>
          </a:p>
          <a:p>
            <a:pPr marL="72000" indent="-504000">
              <a:buFontTx/>
              <a:buChar char="-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 Les performances sont souvent proches</a:t>
            </a:r>
            <a:br>
              <a:rPr lang="fr-FR" dirty="0" smtClean="0"/>
            </a:br>
            <a:r>
              <a:rPr lang="fr-FR" dirty="0" smtClean="0"/>
              <a:t>     d'une machine réelle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 Perte de performances lors d’appels au</a:t>
            </a:r>
            <a:br>
              <a:rPr lang="fr-FR" dirty="0" smtClean="0"/>
            </a:br>
            <a:r>
              <a:rPr lang="fr-FR" dirty="0" smtClean="0"/>
              <a:t>    matériel (comme une carte graphique)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ça marche ?</a:t>
            </a:r>
          </a:p>
          <a:p>
            <a:pPr lvl="1"/>
            <a:r>
              <a:rPr lang="fr-FR" dirty="0" smtClean="0"/>
              <a:t>La </a:t>
            </a:r>
            <a:r>
              <a:rPr lang="fr-FR" dirty="0" err="1" smtClean="0"/>
              <a:t>virtualisation</a:t>
            </a:r>
            <a:endParaRPr lang="fr-FR" dirty="0" smtClean="0"/>
          </a:p>
          <a:p>
            <a:pPr lvl="2"/>
            <a:r>
              <a:rPr lang="fr-FR" dirty="0" smtClean="0"/>
              <a:t>Avantages : </a:t>
            </a:r>
          </a:p>
          <a:p>
            <a:pPr lvl="3"/>
            <a:r>
              <a:rPr lang="fr-FR" dirty="0" smtClean="0"/>
              <a:t>meilleures performances que l’émulation du fait de l’accès plus rapide au matériel.</a:t>
            </a:r>
          </a:p>
          <a:p>
            <a:pPr lvl="2"/>
            <a:r>
              <a:rPr lang="fr-FR" dirty="0" smtClean="0"/>
              <a:t>Inconvénients : </a:t>
            </a:r>
          </a:p>
          <a:p>
            <a:pPr lvl="3"/>
            <a:r>
              <a:rPr lang="fr-FR" dirty="0" smtClean="0"/>
              <a:t>les performances ne sont pas optimales dans l’usage de certains périphériques comme les cartes accélératrices 3D.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I2D_form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STI2D_formation</Template>
  <TotalTime>3089</TotalTime>
  <Words>1253</Words>
  <Application>Microsoft Office PowerPoint</Application>
  <PresentationFormat>Affichage à l'écran (4:3)</PresentationFormat>
  <Paragraphs>245</Paragraphs>
  <Slides>53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STI2D_formation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</vt:vector>
  </TitlesOfParts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Marco</dc:creator>
  <cp:lastModifiedBy>Marco</cp:lastModifiedBy>
  <cp:revision>129</cp:revision>
  <dcterms:created xsi:type="dcterms:W3CDTF">2010-11-06T21:18:45Z</dcterms:created>
  <dcterms:modified xsi:type="dcterms:W3CDTF">2011-03-08T15:16:41Z</dcterms:modified>
</cp:coreProperties>
</file>