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1"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4EEC9-A497-4349-A89D-0DD02314F7B1}" type="datetimeFigureOut">
              <a:rPr lang="fr-FR" smtClean="0"/>
              <a:pPr/>
              <a:t>02/05/2013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FA055E-64DB-4F45-A65C-3CC171C7BD1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14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3C8574A-E6D2-44C1-8173-E4A02C75E7FE}" type="slidenum">
              <a:rPr lang="fr-FR" smtClean="0"/>
              <a:pPr>
                <a:defRPr/>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42B49B3-EEAF-4CF7-808C-895ED68B7654}" type="datetimeFigureOut">
              <a:rPr lang="fr-FR" smtClean="0"/>
              <a:pPr/>
              <a:t>02/05/2013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2B49B3-EEAF-4CF7-808C-895ED68B7654}" type="datetimeFigureOut">
              <a:rPr lang="fr-FR" smtClean="0"/>
              <a:pPr/>
              <a:t>02/05/2013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2B49B3-EEAF-4CF7-808C-895ED68B7654}" type="datetimeFigureOut">
              <a:rPr lang="fr-FR" smtClean="0"/>
              <a:pPr/>
              <a:t>02/05/2013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2B49B3-EEAF-4CF7-808C-895ED68B7654}" type="datetimeFigureOut">
              <a:rPr lang="fr-FR" smtClean="0"/>
              <a:pPr/>
              <a:t>02/05/2013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42B49B3-EEAF-4CF7-808C-895ED68B7654}" type="datetimeFigureOut">
              <a:rPr lang="fr-FR" smtClean="0"/>
              <a:pPr/>
              <a:t>02/05/2013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42B49B3-EEAF-4CF7-808C-895ED68B7654}" type="datetimeFigureOut">
              <a:rPr lang="fr-FR" smtClean="0"/>
              <a:pPr/>
              <a:t>02/05/2013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42B49B3-EEAF-4CF7-808C-895ED68B7654}" type="datetimeFigureOut">
              <a:rPr lang="fr-FR" smtClean="0"/>
              <a:pPr/>
              <a:t>02/05/2013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42B49B3-EEAF-4CF7-808C-895ED68B7654}" type="datetimeFigureOut">
              <a:rPr lang="fr-FR" smtClean="0"/>
              <a:pPr/>
              <a:t>02/05/2013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42B49B3-EEAF-4CF7-808C-895ED68B7654}" type="datetimeFigureOut">
              <a:rPr lang="fr-FR" smtClean="0"/>
              <a:pPr/>
              <a:t>02/05/2013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42B49B3-EEAF-4CF7-808C-895ED68B7654}" type="datetimeFigureOut">
              <a:rPr lang="fr-FR" smtClean="0"/>
              <a:pPr/>
              <a:t>02/05/2013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42B49B3-EEAF-4CF7-808C-895ED68B7654}" type="datetimeFigureOut">
              <a:rPr lang="fr-FR" smtClean="0"/>
              <a:pPr/>
              <a:t>02/05/2013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BC4766-0658-4285-BB04-2244F79613E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B49B3-EEAF-4CF7-808C-895ED68B7654}" type="datetimeFigureOut">
              <a:rPr lang="fr-FR" smtClean="0"/>
              <a:pPr/>
              <a:t>02/05/2013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C4766-0658-4285-BB04-2244F79613E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lanus.fr/sin" TargetMode="External"/><Relationship Id="rId2" Type="http://schemas.openxmlformats.org/officeDocument/2006/relationships/hyperlink" Target="mailto:marc.silanus@ac-aix-marseille.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
        <p:nvSpPr>
          <p:cNvPr id="5" name="Rectangle 4"/>
          <p:cNvSpPr/>
          <p:nvPr/>
        </p:nvSpPr>
        <p:spPr>
          <a:xfrm>
            <a:off x="905340" y="2132856"/>
            <a:ext cx="7213898" cy="2739211"/>
          </a:xfrm>
          <a:prstGeom prst="rect">
            <a:avLst/>
          </a:prstGeom>
        </p:spPr>
        <p:txBody>
          <a:bodyPr wrap="none">
            <a:spAutoFit/>
          </a:bodyPr>
          <a:lstStyle/>
          <a:p>
            <a:pPr algn="ctr"/>
            <a:r>
              <a:rPr lang="fr-FR" sz="3200" dirty="0" smtClean="0"/>
              <a:t>Formation des enseignants</a:t>
            </a:r>
          </a:p>
          <a:p>
            <a:pPr algn="ctr"/>
            <a:endParaRPr lang="fr-FR" sz="3200" dirty="0" smtClean="0"/>
          </a:p>
          <a:p>
            <a:pPr algn="ctr"/>
            <a:r>
              <a:rPr lang="fr-FR" sz="5400" dirty="0" smtClean="0"/>
              <a:t>Projet de mise en œuvre</a:t>
            </a:r>
          </a:p>
          <a:p>
            <a:pPr algn="ctr"/>
            <a:r>
              <a:rPr lang="fr-FR" sz="5400" dirty="0" smtClean="0"/>
              <a:t>d’un réseau étendu</a:t>
            </a:r>
            <a:endParaRPr lang="fr-FR" sz="5400" dirty="0"/>
          </a:p>
        </p:txBody>
      </p:sp>
      <p:sp>
        <p:nvSpPr>
          <p:cNvPr id="6" name="ZoneTexte 5"/>
          <p:cNvSpPr txBox="1"/>
          <p:nvPr/>
        </p:nvSpPr>
        <p:spPr>
          <a:xfrm>
            <a:off x="323528" y="6021288"/>
            <a:ext cx="8415445" cy="646331"/>
          </a:xfrm>
          <a:prstGeom prst="rect">
            <a:avLst/>
          </a:prstGeom>
          <a:noFill/>
        </p:spPr>
        <p:txBody>
          <a:bodyPr wrap="none" rtlCol="0">
            <a:spAutoFit/>
          </a:bodyPr>
          <a:lstStyle/>
          <a:p>
            <a:r>
              <a:rPr lang="fr-FR" dirty="0" smtClean="0"/>
              <a:t>Marc </a:t>
            </a:r>
            <a:r>
              <a:rPr lang="fr-FR" dirty="0" err="1" smtClean="0"/>
              <a:t>Silanus</a:t>
            </a:r>
            <a:r>
              <a:rPr lang="fr-FR" dirty="0" smtClean="0"/>
              <a:t> – </a:t>
            </a:r>
            <a:r>
              <a:rPr lang="fr-FR" dirty="0" smtClean="0">
                <a:hlinkClick r:id="rId2"/>
              </a:rPr>
              <a:t>marc.silanus@ac-aix-marseille.fr</a:t>
            </a:r>
            <a:r>
              <a:rPr lang="fr-FR" dirty="0" smtClean="0"/>
              <a:t> – </a:t>
            </a:r>
            <a:r>
              <a:rPr lang="fr-FR" dirty="0" smtClean="0">
                <a:hlinkClick r:id="rId3"/>
              </a:rPr>
              <a:t>http://www.silanus.fr/sin</a:t>
            </a:r>
            <a:r>
              <a:rPr lang="fr-FR" dirty="0" smtClean="0"/>
              <a:t> </a:t>
            </a:r>
          </a:p>
          <a:p>
            <a:r>
              <a:rPr lang="fr-FR" dirty="0" smtClean="0"/>
              <a:t>Génie Electronique – Lycée A. Benoit – Cours Victor Hugo – 84803 L’ISLE SUR LA SORGUE</a:t>
            </a:r>
            <a:endParaRPr lang="fr-F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5570756"/>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Définition du plan d’adressage</a:t>
            </a:r>
          </a:p>
          <a:p>
            <a:endPar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endParaRPr>
          </a:p>
          <a:p>
            <a:r>
              <a:rPr lang="fr-FR" sz="2000" b="1" dirty="0" smtClean="0">
                <a:solidFill>
                  <a:srgbClr val="1F497D"/>
                </a:solidFill>
                <a:latin typeface="Cambria" pitchFamily="18" charset="0"/>
                <a:cs typeface="Arial" pitchFamily="34" charset="0"/>
              </a:rPr>
              <a:t>La définition de la problématique nous impose les contraintes suivantes :</a:t>
            </a:r>
          </a:p>
          <a:p>
            <a:endParaRPr lang="fr-FR" sz="2000" b="1" dirty="0" smtClean="0">
              <a:solidFill>
                <a:srgbClr val="1F497D"/>
              </a:solidFill>
              <a:latin typeface="Cambria" pitchFamily="18" charset="0"/>
              <a:cs typeface="Arial" pitchFamily="34" charset="0"/>
            </a:endParaRPr>
          </a:p>
          <a:p>
            <a:pPr marL="720725" indent="-360363">
              <a:buFont typeface="Arial" pitchFamily="34" charset="0"/>
              <a:buChar char="•"/>
            </a:pPr>
            <a:r>
              <a:rPr lang="fr-FR" sz="2000" b="1" dirty="0" smtClean="0">
                <a:solidFill>
                  <a:srgbClr val="1F497D"/>
                </a:solidFill>
                <a:latin typeface="Cambria" pitchFamily="18" charset="0"/>
                <a:cs typeface="Arial" pitchFamily="34" charset="0"/>
              </a:rPr>
              <a:t>Le réseau de l’entreprise </a:t>
            </a:r>
            <a:r>
              <a:rPr lang="fr-FR" sz="2000" b="1" dirty="0" err="1" smtClean="0">
                <a:solidFill>
                  <a:srgbClr val="1F497D"/>
                </a:solidFill>
                <a:latin typeface="Cambria" pitchFamily="18" charset="0"/>
                <a:cs typeface="Arial" pitchFamily="34" charset="0"/>
              </a:rPr>
              <a:t>Polymousse</a:t>
            </a:r>
            <a:r>
              <a:rPr lang="fr-FR" sz="2000" b="1" dirty="0" smtClean="0">
                <a:solidFill>
                  <a:srgbClr val="1F497D"/>
                </a:solidFill>
                <a:latin typeface="Cambria" pitchFamily="18" charset="0"/>
                <a:cs typeface="Arial" pitchFamily="34" charset="0"/>
              </a:rPr>
              <a:t> est construit autours de l’adresse IP 172.16.0.0/16.</a:t>
            </a:r>
          </a:p>
          <a:p>
            <a:pPr marL="720725" indent="-360363">
              <a:buFont typeface="Arial" pitchFamily="34" charset="0"/>
              <a:buChar char="•"/>
            </a:pPr>
            <a:endParaRPr lang="fr-FR" sz="2000" b="1" dirty="0" smtClean="0">
              <a:solidFill>
                <a:srgbClr val="1F497D"/>
              </a:solidFill>
              <a:latin typeface="Cambria" pitchFamily="18" charset="0"/>
              <a:cs typeface="Arial" pitchFamily="34" charset="0"/>
            </a:endParaRPr>
          </a:p>
          <a:p>
            <a:pPr marL="720725" indent="-360363">
              <a:buFont typeface="Arial" pitchFamily="34" charset="0"/>
              <a:buChar char="•"/>
            </a:pPr>
            <a:r>
              <a:rPr lang="fr-FR" sz="2000" b="1" dirty="0" smtClean="0">
                <a:solidFill>
                  <a:srgbClr val="1F497D"/>
                </a:solidFill>
                <a:latin typeface="Cambria" pitchFamily="18" charset="0"/>
                <a:cs typeface="Arial" pitchFamily="34" charset="0"/>
              </a:rPr>
              <a:t>La liaison NORD-SUD est matérialisée par une liaison Serial à 8 000 </a:t>
            </a:r>
            <a:r>
              <a:rPr lang="fr-FR" sz="2000" b="1" dirty="0" err="1" smtClean="0">
                <a:solidFill>
                  <a:srgbClr val="1F497D"/>
                </a:solidFill>
                <a:latin typeface="Cambria" pitchFamily="18" charset="0"/>
                <a:cs typeface="Arial" pitchFamily="34" charset="0"/>
              </a:rPr>
              <a:t>000</a:t>
            </a:r>
            <a:r>
              <a:rPr lang="fr-FR" sz="2000" b="1" dirty="0" smtClean="0">
                <a:solidFill>
                  <a:srgbClr val="1F497D"/>
                </a:solidFill>
                <a:latin typeface="Cambria" pitchFamily="18" charset="0"/>
                <a:cs typeface="Arial" pitchFamily="34" charset="0"/>
              </a:rPr>
              <a:t> baud (bits/sec). Ce réseau inter-routeur à pour adresse IP 10.10.10.0/30.</a:t>
            </a:r>
          </a:p>
          <a:p>
            <a:pPr marL="720725" indent="-360363">
              <a:buFont typeface="Arial" pitchFamily="34" charset="0"/>
              <a:buChar char="•"/>
            </a:pPr>
            <a:endParaRPr lang="fr-FR" sz="2000" b="1" dirty="0" smtClean="0">
              <a:solidFill>
                <a:srgbClr val="1F497D"/>
              </a:solidFill>
              <a:latin typeface="Cambria" pitchFamily="18" charset="0"/>
              <a:cs typeface="Arial" pitchFamily="34" charset="0"/>
            </a:endParaRPr>
          </a:p>
          <a:p>
            <a:pPr marL="720725" indent="-360363">
              <a:buFont typeface="Arial" pitchFamily="34" charset="0"/>
              <a:buChar char="•"/>
            </a:pPr>
            <a:r>
              <a:rPr lang="fr-FR" sz="2000" b="1" dirty="0" smtClean="0">
                <a:solidFill>
                  <a:srgbClr val="1F497D"/>
                </a:solidFill>
                <a:latin typeface="Cambria" pitchFamily="18" charset="0"/>
                <a:cs typeface="Arial" pitchFamily="34" charset="0"/>
              </a:rPr>
              <a:t>Le réseau dans la DMZ est construit autours de l’adresse 10.10.10.128/29.</a:t>
            </a:r>
          </a:p>
          <a:p>
            <a:pPr marL="720725" indent="-360363">
              <a:buFont typeface="Arial" pitchFamily="34" charset="0"/>
              <a:buChar char="•"/>
            </a:pPr>
            <a:endParaRPr lang="fr-FR" sz="2000" b="1" dirty="0" smtClean="0">
              <a:solidFill>
                <a:srgbClr val="1F497D"/>
              </a:solidFill>
              <a:latin typeface="Cambria" pitchFamily="18" charset="0"/>
              <a:cs typeface="Arial" pitchFamily="34" charset="0"/>
            </a:endParaRPr>
          </a:p>
          <a:p>
            <a:r>
              <a:rPr lang="fr-FR" sz="2000" b="1" dirty="0" smtClean="0">
                <a:solidFill>
                  <a:srgbClr val="1F497D"/>
                </a:solidFill>
                <a:latin typeface="Cambria" pitchFamily="18" charset="0"/>
                <a:cs typeface="Arial" pitchFamily="34" charset="0"/>
              </a:rPr>
              <a:t>Les réseaux des succursales seront pris dans l’ordre d’importance dans la plage attribuée à l’entreprise.</a:t>
            </a:r>
          </a:p>
        </p:txBody>
      </p:sp>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954107"/>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Définition du plan d’adressage</a:t>
            </a:r>
          </a:p>
          <a:p>
            <a:endPar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endParaRPr>
          </a:p>
        </p:txBody>
      </p:sp>
      <p:graphicFrame>
        <p:nvGraphicFramePr>
          <p:cNvPr id="6" name="Tableau 5"/>
          <p:cNvGraphicFramePr>
            <a:graphicFrameLocks noGrp="1"/>
          </p:cNvGraphicFramePr>
          <p:nvPr/>
        </p:nvGraphicFramePr>
        <p:xfrm>
          <a:off x="683568" y="1700808"/>
          <a:ext cx="8280919" cy="1656185"/>
        </p:xfrm>
        <a:graphic>
          <a:graphicData uri="http://schemas.openxmlformats.org/drawingml/2006/table">
            <a:tbl>
              <a:tblPr/>
              <a:tblGrid>
                <a:gridCol w="1972093"/>
                <a:gridCol w="2102942"/>
                <a:gridCol w="2102942"/>
                <a:gridCol w="2102942"/>
              </a:tblGrid>
              <a:tr h="331237">
                <a:tc>
                  <a:txBody>
                    <a:bodyPr/>
                    <a:lstStyle/>
                    <a:p>
                      <a:pPr algn="ctr">
                        <a:lnSpc>
                          <a:spcPct val="115000"/>
                        </a:lnSpc>
                        <a:spcAft>
                          <a:spcPts val="0"/>
                        </a:spcAft>
                      </a:pPr>
                      <a:r>
                        <a:rPr lang="fr-FR" sz="1400" b="1" dirty="0">
                          <a:solidFill>
                            <a:srgbClr val="FFFFFF"/>
                          </a:solidFill>
                          <a:latin typeface="Calibri"/>
                          <a:ea typeface="Calibri"/>
                          <a:cs typeface="Times New Roman"/>
                        </a:rPr>
                        <a:t>Périphérique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dirty="0">
                          <a:solidFill>
                            <a:srgbClr val="FFFFFF"/>
                          </a:solidFill>
                          <a:latin typeface="Calibri"/>
                          <a:ea typeface="Calibri"/>
                          <a:cs typeface="Times New Roman"/>
                        </a:rPr>
                        <a:t>Adresse IP</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Masque de sous-réseau</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Passerelle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31237">
                <a:tc>
                  <a:txBody>
                    <a:bodyPr/>
                    <a:lstStyle/>
                    <a:p>
                      <a:pPr>
                        <a:lnSpc>
                          <a:spcPct val="115000"/>
                        </a:lnSpc>
                        <a:spcAft>
                          <a:spcPts val="0"/>
                        </a:spcAft>
                      </a:pPr>
                      <a:r>
                        <a:rPr lang="fr-FR" sz="1400" b="1">
                          <a:latin typeface="Calibri"/>
                          <a:ea typeface="Calibri"/>
                          <a:cs typeface="Times New Roman"/>
                        </a:rPr>
                        <a:t>PC-FR1</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PC-FR2</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SRV-FRANCE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Eth0 routeur FRANCE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bl>
          </a:graphicData>
        </a:graphic>
      </p:graphicFrame>
      <p:graphicFrame>
        <p:nvGraphicFramePr>
          <p:cNvPr id="7" name="Tableau 6"/>
          <p:cNvGraphicFramePr>
            <a:graphicFrameLocks noGrp="1"/>
          </p:cNvGraphicFramePr>
          <p:nvPr/>
        </p:nvGraphicFramePr>
        <p:xfrm>
          <a:off x="611560" y="3573016"/>
          <a:ext cx="8280919" cy="1728190"/>
        </p:xfrm>
        <a:graphic>
          <a:graphicData uri="http://schemas.openxmlformats.org/drawingml/2006/table">
            <a:tbl>
              <a:tblPr/>
              <a:tblGrid>
                <a:gridCol w="1972093"/>
                <a:gridCol w="2102942"/>
                <a:gridCol w="2102942"/>
                <a:gridCol w="2102942"/>
              </a:tblGrid>
              <a:tr h="345638">
                <a:tc>
                  <a:txBody>
                    <a:bodyPr/>
                    <a:lstStyle/>
                    <a:p>
                      <a:pPr algn="ctr">
                        <a:lnSpc>
                          <a:spcPct val="115000"/>
                        </a:lnSpc>
                        <a:spcAft>
                          <a:spcPts val="0"/>
                        </a:spcAft>
                      </a:pPr>
                      <a:r>
                        <a:rPr lang="fr-FR" sz="1400" b="1" dirty="0">
                          <a:solidFill>
                            <a:srgbClr val="FFFFFF"/>
                          </a:solidFill>
                          <a:latin typeface="Calibri"/>
                          <a:ea typeface="Calibri"/>
                          <a:cs typeface="Times New Roman"/>
                        </a:rPr>
                        <a:t>Périphérique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Adresse IP</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Masque de sous-réseau</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Passerelle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45638">
                <a:tc>
                  <a:txBody>
                    <a:bodyPr/>
                    <a:lstStyle/>
                    <a:p>
                      <a:pPr>
                        <a:lnSpc>
                          <a:spcPct val="115000"/>
                        </a:lnSpc>
                        <a:spcAft>
                          <a:spcPts val="0"/>
                        </a:spcAft>
                      </a:pPr>
                      <a:r>
                        <a:rPr lang="fr-FR" sz="1400" b="1" dirty="0">
                          <a:latin typeface="Calibri"/>
                          <a:ea typeface="Calibri"/>
                          <a:cs typeface="Times New Roman"/>
                        </a:rPr>
                        <a:t>PC-ES1</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45638">
                <a:tc>
                  <a:txBody>
                    <a:bodyPr/>
                    <a:lstStyle/>
                    <a:p>
                      <a:pPr>
                        <a:lnSpc>
                          <a:spcPct val="115000"/>
                        </a:lnSpc>
                        <a:spcAft>
                          <a:spcPts val="0"/>
                        </a:spcAft>
                      </a:pPr>
                      <a:r>
                        <a:rPr lang="fr-FR" sz="1400" b="1">
                          <a:latin typeface="Calibri"/>
                          <a:ea typeface="Calibri"/>
                          <a:cs typeface="Times New Roman"/>
                        </a:rPr>
                        <a:t>PC-ES2</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45638">
                <a:tc>
                  <a:txBody>
                    <a:bodyPr/>
                    <a:lstStyle/>
                    <a:p>
                      <a:pPr>
                        <a:lnSpc>
                          <a:spcPct val="115000"/>
                        </a:lnSpc>
                        <a:spcAft>
                          <a:spcPts val="0"/>
                        </a:spcAft>
                      </a:pPr>
                      <a:r>
                        <a:rPr lang="fr-FR" sz="1400" b="1">
                          <a:latin typeface="Calibri"/>
                          <a:ea typeface="Calibri"/>
                          <a:cs typeface="Times New Roman"/>
                        </a:rPr>
                        <a:t>SRV-ESPAGNE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45638">
                <a:tc>
                  <a:txBody>
                    <a:bodyPr/>
                    <a:lstStyle/>
                    <a:p>
                      <a:pPr>
                        <a:lnSpc>
                          <a:spcPct val="115000"/>
                        </a:lnSpc>
                        <a:spcAft>
                          <a:spcPts val="0"/>
                        </a:spcAft>
                      </a:pPr>
                      <a:r>
                        <a:rPr lang="fr-FR" sz="1400" b="1">
                          <a:latin typeface="Calibri"/>
                          <a:ea typeface="Calibri"/>
                          <a:cs typeface="Times New Roman"/>
                        </a:rPr>
                        <a:t>Eth0 routeur SUD</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bl>
          </a:graphicData>
        </a:graphic>
      </p:graphicFrame>
      <p:sp>
        <p:nvSpPr>
          <p:cNvPr id="8" name="ZoneTexte 7"/>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954107"/>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Définition du plan d’adressage</a:t>
            </a:r>
          </a:p>
          <a:p>
            <a:endPar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endParaRPr>
          </a:p>
        </p:txBody>
      </p:sp>
      <p:graphicFrame>
        <p:nvGraphicFramePr>
          <p:cNvPr id="8" name="Tableau 7"/>
          <p:cNvGraphicFramePr>
            <a:graphicFrameLocks noGrp="1"/>
          </p:cNvGraphicFramePr>
          <p:nvPr/>
        </p:nvGraphicFramePr>
        <p:xfrm>
          <a:off x="683568" y="1556792"/>
          <a:ext cx="8280919" cy="1656185"/>
        </p:xfrm>
        <a:graphic>
          <a:graphicData uri="http://schemas.openxmlformats.org/drawingml/2006/table">
            <a:tbl>
              <a:tblPr/>
              <a:tblGrid>
                <a:gridCol w="1972093"/>
                <a:gridCol w="2102942"/>
                <a:gridCol w="2102942"/>
                <a:gridCol w="2102942"/>
              </a:tblGrid>
              <a:tr h="331237">
                <a:tc>
                  <a:txBody>
                    <a:bodyPr/>
                    <a:lstStyle/>
                    <a:p>
                      <a:pPr algn="ctr">
                        <a:lnSpc>
                          <a:spcPct val="115000"/>
                        </a:lnSpc>
                        <a:spcAft>
                          <a:spcPts val="0"/>
                        </a:spcAft>
                      </a:pPr>
                      <a:r>
                        <a:rPr lang="fr-FR" sz="1400" b="1" dirty="0">
                          <a:solidFill>
                            <a:srgbClr val="FFFFFF"/>
                          </a:solidFill>
                          <a:latin typeface="Calibri"/>
                          <a:ea typeface="Calibri"/>
                          <a:cs typeface="Times New Roman"/>
                        </a:rPr>
                        <a:t>Périphérique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Adresse IP</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Masque de sous-réseau</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Passerelle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31237">
                <a:tc>
                  <a:txBody>
                    <a:bodyPr/>
                    <a:lstStyle/>
                    <a:p>
                      <a:pPr>
                        <a:lnSpc>
                          <a:spcPct val="115000"/>
                        </a:lnSpc>
                        <a:spcAft>
                          <a:spcPts val="0"/>
                        </a:spcAft>
                      </a:pPr>
                      <a:r>
                        <a:rPr lang="fr-FR" sz="1400" b="1" dirty="0">
                          <a:latin typeface="Calibri"/>
                          <a:ea typeface="Calibri"/>
                          <a:cs typeface="Times New Roman"/>
                        </a:rPr>
                        <a:t>PC-PO1</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PC-PO2</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SRV-PORTUGAL</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Fa0 routeur SUD</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bl>
          </a:graphicData>
        </a:graphic>
      </p:graphicFrame>
      <p:graphicFrame>
        <p:nvGraphicFramePr>
          <p:cNvPr id="9" name="Tableau 8"/>
          <p:cNvGraphicFramePr>
            <a:graphicFrameLocks noGrp="1"/>
          </p:cNvGraphicFramePr>
          <p:nvPr/>
        </p:nvGraphicFramePr>
        <p:xfrm>
          <a:off x="683568" y="3501007"/>
          <a:ext cx="8280919" cy="1656185"/>
        </p:xfrm>
        <a:graphic>
          <a:graphicData uri="http://schemas.openxmlformats.org/drawingml/2006/table">
            <a:tbl>
              <a:tblPr/>
              <a:tblGrid>
                <a:gridCol w="1972093"/>
                <a:gridCol w="2102942"/>
                <a:gridCol w="2102942"/>
                <a:gridCol w="2102942"/>
              </a:tblGrid>
              <a:tr h="331237">
                <a:tc>
                  <a:txBody>
                    <a:bodyPr/>
                    <a:lstStyle/>
                    <a:p>
                      <a:pPr algn="ctr">
                        <a:lnSpc>
                          <a:spcPct val="115000"/>
                        </a:lnSpc>
                        <a:spcAft>
                          <a:spcPts val="0"/>
                        </a:spcAft>
                      </a:pPr>
                      <a:r>
                        <a:rPr lang="fr-FR" sz="1400" b="1" dirty="0">
                          <a:solidFill>
                            <a:srgbClr val="FFFFFF"/>
                          </a:solidFill>
                          <a:latin typeface="Calibri"/>
                          <a:ea typeface="Calibri"/>
                          <a:cs typeface="Times New Roman"/>
                        </a:rPr>
                        <a:t>Périphérique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Adresse IP</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Masque de sous-réseau</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Passerelle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31237">
                <a:tc>
                  <a:txBody>
                    <a:bodyPr/>
                    <a:lstStyle/>
                    <a:p>
                      <a:pPr>
                        <a:lnSpc>
                          <a:spcPct val="115000"/>
                        </a:lnSpc>
                        <a:spcAft>
                          <a:spcPts val="0"/>
                        </a:spcAft>
                      </a:pPr>
                      <a:r>
                        <a:rPr lang="fr-FR" sz="1400" b="1">
                          <a:latin typeface="Calibri"/>
                          <a:ea typeface="Calibri"/>
                          <a:cs typeface="Times New Roman"/>
                        </a:rPr>
                        <a:t>PC-BE1</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PC-BE2</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SRV-BELGIQUE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Eht0 routeur NORD</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bl>
          </a:graphicData>
        </a:graphic>
      </p:graphicFrame>
      <p:sp>
        <p:nvSpPr>
          <p:cNvPr id="7" name="ZoneTexte 6"/>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954107"/>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Définition du plan d’adressage</a:t>
            </a:r>
          </a:p>
          <a:p>
            <a:endPar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endParaRPr>
          </a:p>
        </p:txBody>
      </p:sp>
      <p:graphicFrame>
        <p:nvGraphicFramePr>
          <p:cNvPr id="7" name="Tableau 6"/>
          <p:cNvGraphicFramePr>
            <a:graphicFrameLocks noGrp="1"/>
          </p:cNvGraphicFramePr>
          <p:nvPr/>
        </p:nvGraphicFramePr>
        <p:xfrm>
          <a:off x="683569" y="1556792"/>
          <a:ext cx="8208910" cy="1656185"/>
        </p:xfrm>
        <a:graphic>
          <a:graphicData uri="http://schemas.openxmlformats.org/drawingml/2006/table">
            <a:tbl>
              <a:tblPr/>
              <a:tblGrid>
                <a:gridCol w="1954945"/>
                <a:gridCol w="2084655"/>
                <a:gridCol w="2084655"/>
                <a:gridCol w="2084655"/>
              </a:tblGrid>
              <a:tr h="331237">
                <a:tc>
                  <a:txBody>
                    <a:bodyPr/>
                    <a:lstStyle/>
                    <a:p>
                      <a:pPr algn="ctr">
                        <a:lnSpc>
                          <a:spcPct val="115000"/>
                        </a:lnSpc>
                        <a:spcAft>
                          <a:spcPts val="0"/>
                        </a:spcAft>
                      </a:pPr>
                      <a:r>
                        <a:rPr lang="fr-FR" sz="1400" b="1" dirty="0">
                          <a:solidFill>
                            <a:srgbClr val="FFFFFF"/>
                          </a:solidFill>
                          <a:latin typeface="Calibri"/>
                          <a:ea typeface="Calibri"/>
                          <a:cs typeface="Times New Roman"/>
                        </a:rPr>
                        <a:t>Périphérique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dirty="0">
                          <a:solidFill>
                            <a:srgbClr val="FFFFFF"/>
                          </a:solidFill>
                          <a:latin typeface="Calibri"/>
                          <a:ea typeface="Calibri"/>
                          <a:cs typeface="Times New Roman"/>
                        </a:rPr>
                        <a:t>Adresse IP</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Masque de sous-réseau</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Passerelle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31237">
                <a:tc>
                  <a:txBody>
                    <a:bodyPr/>
                    <a:lstStyle/>
                    <a:p>
                      <a:pPr>
                        <a:lnSpc>
                          <a:spcPct val="115000"/>
                        </a:lnSpc>
                        <a:spcAft>
                          <a:spcPts val="0"/>
                        </a:spcAft>
                      </a:pPr>
                      <a:r>
                        <a:rPr lang="fr-FR" sz="1400" b="1" dirty="0">
                          <a:latin typeface="Calibri"/>
                          <a:ea typeface="Calibri"/>
                          <a:cs typeface="Times New Roman"/>
                        </a:rPr>
                        <a:t>PC-DMZ (optionnel)</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dirty="0">
                          <a:latin typeface="Calibri"/>
                          <a:ea typeface="Calibri"/>
                          <a:cs typeface="Times New Roman"/>
                        </a:rPr>
                        <a:t>SRV-POLYMOUSSE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1237">
                <a:tc>
                  <a:txBody>
                    <a:bodyPr/>
                    <a:lstStyle/>
                    <a:p>
                      <a:pPr>
                        <a:lnSpc>
                          <a:spcPct val="115000"/>
                        </a:lnSpc>
                        <a:spcAft>
                          <a:spcPts val="0"/>
                        </a:spcAft>
                      </a:pPr>
                      <a:r>
                        <a:rPr lang="fr-FR" sz="1400" b="1">
                          <a:latin typeface="Calibri"/>
                          <a:ea typeface="Calibri"/>
                          <a:cs typeface="Times New Roman"/>
                        </a:rPr>
                        <a:t>Fa0 routeur NORD</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r h="331237">
                <a:tc>
                  <a:txBody>
                    <a:bodyPr/>
                    <a:lstStyle/>
                    <a:p>
                      <a:pPr>
                        <a:lnSpc>
                          <a:spcPct val="115000"/>
                        </a:lnSpc>
                        <a:spcAft>
                          <a:spcPts val="0"/>
                        </a:spcAft>
                      </a:pPr>
                      <a:r>
                        <a:rPr lang="fr-FR" sz="1400" b="1">
                          <a:latin typeface="Calibri"/>
                          <a:ea typeface="Calibri"/>
                          <a:cs typeface="Times New Roman"/>
                        </a:rPr>
                        <a:t>Fa0 routeur FRANCE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bl>
          </a:graphicData>
        </a:graphic>
      </p:graphicFrame>
      <p:graphicFrame>
        <p:nvGraphicFramePr>
          <p:cNvPr id="10" name="Tableau 9"/>
          <p:cNvGraphicFramePr>
            <a:graphicFrameLocks noGrp="1"/>
          </p:cNvGraphicFramePr>
          <p:nvPr/>
        </p:nvGraphicFramePr>
        <p:xfrm>
          <a:off x="683568" y="3645023"/>
          <a:ext cx="8208912" cy="1080120"/>
        </p:xfrm>
        <a:graphic>
          <a:graphicData uri="http://schemas.openxmlformats.org/drawingml/2006/table">
            <a:tbl>
              <a:tblPr/>
              <a:tblGrid>
                <a:gridCol w="1954944"/>
                <a:gridCol w="2084656"/>
                <a:gridCol w="2084656"/>
                <a:gridCol w="2084656"/>
              </a:tblGrid>
              <a:tr h="360040">
                <a:tc>
                  <a:txBody>
                    <a:bodyPr/>
                    <a:lstStyle/>
                    <a:p>
                      <a:pPr algn="ctr">
                        <a:lnSpc>
                          <a:spcPct val="115000"/>
                        </a:lnSpc>
                        <a:spcAft>
                          <a:spcPts val="0"/>
                        </a:spcAft>
                      </a:pPr>
                      <a:r>
                        <a:rPr lang="fr-FR" sz="1400" b="1" dirty="0">
                          <a:solidFill>
                            <a:srgbClr val="FFFFFF"/>
                          </a:solidFill>
                          <a:latin typeface="Calibri"/>
                          <a:ea typeface="Calibri"/>
                          <a:cs typeface="Times New Roman"/>
                        </a:rPr>
                        <a:t>Périphérique</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dirty="0">
                          <a:solidFill>
                            <a:srgbClr val="FFFFFF"/>
                          </a:solidFill>
                          <a:latin typeface="Calibri"/>
                          <a:ea typeface="Calibri"/>
                          <a:cs typeface="Times New Roman"/>
                        </a:rPr>
                        <a:t>Adresse IP</a:t>
                      </a: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Masque de sous-réseau</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Passerelle</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60040">
                <a:tc>
                  <a:txBody>
                    <a:bodyPr/>
                    <a:lstStyle/>
                    <a:p>
                      <a:pPr>
                        <a:lnSpc>
                          <a:spcPct val="115000"/>
                        </a:lnSpc>
                        <a:spcAft>
                          <a:spcPts val="0"/>
                        </a:spcAft>
                      </a:pPr>
                      <a:r>
                        <a:rPr lang="fr-FR" sz="1400" b="1">
                          <a:latin typeface="Calibri"/>
                          <a:ea typeface="Calibri"/>
                          <a:cs typeface="Times New Roman"/>
                        </a:rPr>
                        <a:t>Serial0 routeur NORD</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r h="360040">
                <a:tc>
                  <a:txBody>
                    <a:bodyPr/>
                    <a:lstStyle/>
                    <a:p>
                      <a:pPr>
                        <a:lnSpc>
                          <a:spcPct val="115000"/>
                        </a:lnSpc>
                        <a:spcAft>
                          <a:spcPts val="0"/>
                        </a:spcAft>
                      </a:pPr>
                      <a:r>
                        <a:rPr lang="fr-FR" sz="1400" b="1">
                          <a:latin typeface="Calibri"/>
                          <a:ea typeface="Calibri"/>
                          <a:cs typeface="Times New Roman"/>
                        </a:rPr>
                        <a:t>Serial0 routeur SUD</a:t>
                      </a: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67553" marR="67553"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0070C0"/>
                    </a:solidFill>
                  </a:tcPr>
                </a:tc>
              </a:tr>
            </a:tbl>
          </a:graphicData>
        </a:graphic>
      </p:graphicFrame>
      <p:sp>
        <p:nvSpPr>
          <p:cNvPr id="8" name="ZoneTexte 7"/>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954107"/>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Fiche de réalisation</a:t>
            </a:r>
          </a:p>
          <a:p>
            <a:endPar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endParaRPr>
          </a:p>
        </p:txBody>
      </p:sp>
      <p:graphicFrame>
        <p:nvGraphicFramePr>
          <p:cNvPr id="8" name="Tableau 7"/>
          <p:cNvGraphicFramePr>
            <a:graphicFrameLocks noGrp="1"/>
          </p:cNvGraphicFramePr>
          <p:nvPr/>
        </p:nvGraphicFramePr>
        <p:xfrm>
          <a:off x="1259632" y="1503464"/>
          <a:ext cx="7056783" cy="5368950"/>
        </p:xfrm>
        <a:graphic>
          <a:graphicData uri="http://schemas.openxmlformats.org/drawingml/2006/table">
            <a:tbl>
              <a:tblPr/>
              <a:tblGrid>
                <a:gridCol w="1477182"/>
                <a:gridCol w="539042"/>
                <a:gridCol w="864096"/>
                <a:gridCol w="1775985"/>
                <a:gridCol w="2400478"/>
              </a:tblGrid>
              <a:tr h="223079">
                <a:tc rowSpan="2">
                  <a:txBody>
                    <a:bodyPr/>
                    <a:lstStyle/>
                    <a:p>
                      <a:pPr algn="ctr">
                        <a:lnSpc>
                          <a:spcPct val="115000"/>
                        </a:lnSpc>
                        <a:spcAft>
                          <a:spcPts val="0"/>
                        </a:spcAft>
                      </a:pPr>
                      <a:r>
                        <a:rPr lang="fr-FR" sz="1400" b="1">
                          <a:solidFill>
                            <a:srgbClr val="FFFFFF"/>
                          </a:solidFill>
                          <a:latin typeface="Calibri"/>
                          <a:ea typeface="Calibri"/>
                          <a:cs typeface="Times New Roman"/>
                        </a:rPr>
                        <a:t>Tâches élémentaires</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gridSpan="3">
                  <a:txBody>
                    <a:bodyPr/>
                    <a:lstStyle/>
                    <a:p>
                      <a:pPr algn="ctr">
                        <a:lnSpc>
                          <a:spcPct val="115000"/>
                        </a:lnSpc>
                        <a:spcAft>
                          <a:spcPts val="0"/>
                        </a:spcAft>
                      </a:pPr>
                      <a:r>
                        <a:rPr lang="fr-FR" sz="1400" b="1">
                          <a:solidFill>
                            <a:srgbClr val="FFFFFF"/>
                          </a:solidFill>
                          <a:latin typeface="Calibri"/>
                          <a:ea typeface="Calibri"/>
                          <a:cs typeface="Times New Roman"/>
                        </a:rPr>
                        <a:t>Réussite</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fr-FR"/>
                    </a:p>
                  </a:txBody>
                  <a:tcPr/>
                </a:tc>
                <a:tc hMerge="1">
                  <a:txBody>
                    <a:bodyPr/>
                    <a:lstStyle/>
                    <a:p>
                      <a:endParaRPr lang="fr-FR"/>
                    </a:p>
                  </a:txBody>
                  <a:tcPr/>
                </a:tc>
                <a:tc>
                  <a:txBody>
                    <a:bodyPr/>
                    <a:lstStyle/>
                    <a:p>
                      <a:pPr algn="ctr">
                        <a:lnSpc>
                          <a:spcPct val="115000"/>
                        </a:lnSpc>
                        <a:spcAft>
                          <a:spcPts val="0"/>
                        </a:spcAft>
                      </a:pPr>
                      <a:r>
                        <a:rPr lang="fr-FR" sz="1400" b="1">
                          <a:solidFill>
                            <a:srgbClr val="FFFFFF"/>
                          </a:solidFill>
                          <a:latin typeface="Calibri"/>
                          <a:ea typeface="Calibri"/>
                          <a:cs typeface="Times New Roman"/>
                        </a:rPr>
                        <a:t>Echec</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272136">
                <a:tc vMerge="1">
                  <a:txBody>
                    <a:bodyPr/>
                    <a:lstStyle/>
                    <a:p>
                      <a:endParaRPr lang="fr-FR"/>
                    </a:p>
                  </a:txBody>
                  <a:tcPr/>
                </a:tc>
                <a:tc>
                  <a:txBody>
                    <a:bodyPr/>
                    <a:lstStyle/>
                    <a:p>
                      <a:pPr algn="ctr">
                        <a:lnSpc>
                          <a:spcPct val="115000"/>
                        </a:lnSpc>
                        <a:spcAft>
                          <a:spcPts val="0"/>
                        </a:spcAft>
                      </a:pPr>
                      <a:r>
                        <a:rPr lang="fr-FR" sz="1400" b="1">
                          <a:solidFill>
                            <a:srgbClr val="FFFFFF"/>
                          </a:solidFill>
                          <a:latin typeface="Calibri"/>
                          <a:ea typeface="Calibri"/>
                          <a:cs typeface="Times New Roman"/>
                        </a:rPr>
                        <a:t>Seul</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en équipe</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Avec le prof</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400" b="1">
                          <a:solidFill>
                            <a:srgbClr val="FFFFFF"/>
                          </a:solidFill>
                          <a:latin typeface="Calibri"/>
                          <a:ea typeface="Calibri"/>
                          <a:cs typeface="Times New Roman"/>
                        </a:rPr>
                        <a:t>Diagnostic</a:t>
                      </a: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r>
              <a:tr h="4851450">
                <a:tc>
                  <a:txBody>
                    <a:bodyPr/>
                    <a:lstStyle/>
                    <a:p>
                      <a:pPr algn="ctr">
                        <a:lnSpc>
                          <a:spcPct val="115000"/>
                        </a:lnSpc>
                        <a:spcAft>
                          <a:spcPts val="0"/>
                        </a:spcAft>
                      </a:pP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40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fr-FR" sz="1400" dirty="0">
                        <a:latin typeface="Calibri"/>
                        <a:ea typeface="Calibri"/>
                        <a:cs typeface="Times New Roman"/>
                      </a:endParaRPr>
                    </a:p>
                  </a:txBody>
                  <a:tcPr marL="37317" marR="3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7"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5" name="Rectangle 4"/>
          <p:cNvSpPr/>
          <p:nvPr/>
        </p:nvSpPr>
        <p:spPr>
          <a:xfrm>
            <a:off x="611560" y="1124744"/>
            <a:ext cx="8532440" cy="5078313"/>
          </a:xfrm>
          <a:prstGeom prst="rect">
            <a:avLst/>
          </a:prstGeom>
        </p:spPr>
        <p:txBody>
          <a:bodyPr wrap="square">
            <a:spAutoFit/>
          </a:bodyPr>
          <a:lstStyle/>
          <a:p>
            <a:r>
              <a:rPr lang="fr-FR" dirty="0" smtClean="0">
                <a:solidFill>
                  <a:srgbClr val="1F497D"/>
                </a:solidFill>
                <a:latin typeface="Cambria" pitchFamily="18" charset="0"/>
                <a:cs typeface="Arial" pitchFamily="34" charset="0"/>
              </a:rPr>
              <a:t>Le groupe POLYMOUSSE est spécialisé dans la fabrication et la transformation de mousse de polyuréthanne. Il exerce son activité dans trois secteurs principaux : la literie, l’automobile et l’isolation.</a:t>
            </a:r>
          </a:p>
          <a:p>
            <a:endParaRPr lang="fr-FR" dirty="0" smtClean="0">
              <a:solidFill>
                <a:srgbClr val="1F497D"/>
              </a:solidFill>
              <a:latin typeface="Cambria" pitchFamily="18" charset="0"/>
              <a:cs typeface="Arial" pitchFamily="34" charset="0"/>
            </a:endParaRPr>
          </a:p>
          <a:p>
            <a:r>
              <a:rPr lang="fr-FR" dirty="0" smtClean="0">
                <a:solidFill>
                  <a:srgbClr val="1F497D"/>
                </a:solidFill>
                <a:latin typeface="Cambria" pitchFamily="18" charset="0"/>
                <a:cs typeface="Arial" pitchFamily="34" charset="0"/>
              </a:rPr>
              <a:t>Employant quelque 3 000 collaborateurs, le groupe POLYMOUSSE est principalement présent sur le marché français mais il a récemment racheté dans différents pays plusieurs sociétés qui sont devenues des succursales. Par cette action, il a triplé son chiffre d’affaires, doublé ses effectifs et est devenu leader sur le marché européen.</a:t>
            </a:r>
          </a:p>
          <a:p>
            <a:endParaRPr lang="fr-FR" dirty="0" smtClean="0">
              <a:solidFill>
                <a:srgbClr val="1F497D"/>
              </a:solidFill>
              <a:latin typeface="Cambria" pitchFamily="18" charset="0"/>
              <a:cs typeface="Arial" pitchFamily="34" charset="0"/>
            </a:endParaRPr>
          </a:p>
          <a:p>
            <a:r>
              <a:rPr lang="fr-FR" dirty="0" smtClean="0">
                <a:solidFill>
                  <a:srgbClr val="1F497D"/>
                </a:solidFill>
                <a:latin typeface="Cambria" pitchFamily="18" charset="0"/>
                <a:cs typeface="Arial" pitchFamily="34" charset="0"/>
              </a:rPr>
              <a:t>La répartition de l’effectif des collaborateurs du groupe est désormais la suivante :</a:t>
            </a:r>
          </a:p>
          <a:p>
            <a:pPr marL="1703388" lvl="0" indent="-360363">
              <a:buFont typeface="Arial" pitchFamily="34" charset="0"/>
              <a:buChar char="•"/>
            </a:pPr>
            <a:endParaRPr lang="fr-FR" dirty="0" smtClean="0">
              <a:solidFill>
                <a:srgbClr val="1F497D"/>
              </a:solidFill>
              <a:latin typeface="Cambria" pitchFamily="18" charset="0"/>
              <a:cs typeface="Arial" pitchFamily="34" charset="0"/>
            </a:endParaRPr>
          </a:p>
          <a:p>
            <a:pPr marL="1703388" lvl="0" indent="-360363">
              <a:buFont typeface="Arial" pitchFamily="34" charset="0"/>
              <a:buChar char="•"/>
            </a:pPr>
            <a:r>
              <a:rPr lang="fr-FR" dirty="0" smtClean="0">
                <a:solidFill>
                  <a:srgbClr val="1F497D"/>
                </a:solidFill>
                <a:latin typeface="Cambria" pitchFamily="18" charset="0"/>
                <a:cs typeface="Arial" pitchFamily="34" charset="0"/>
              </a:rPr>
              <a:t>France 	: 1 500</a:t>
            </a:r>
          </a:p>
          <a:p>
            <a:pPr marL="1703388" lvl="0" indent="-360363">
              <a:buFont typeface="Arial" pitchFamily="34" charset="0"/>
              <a:buChar char="•"/>
            </a:pPr>
            <a:r>
              <a:rPr lang="fr-FR" dirty="0" smtClean="0">
                <a:solidFill>
                  <a:srgbClr val="1F497D"/>
                </a:solidFill>
                <a:latin typeface="Cambria" pitchFamily="18" charset="0"/>
                <a:cs typeface="Arial" pitchFamily="34" charset="0"/>
              </a:rPr>
              <a:t>Espagne	:    800</a:t>
            </a:r>
          </a:p>
          <a:p>
            <a:pPr marL="1703388" lvl="0" indent="-360363">
              <a:buFont typeface="Arial" pitchFamily="34" charset="0"/>
              <a:buChar char="•"/>
            </a:pPr>
            <a:r>
              <a:rPr lang="fr-FR" dirty="0" smtClean="0">
                <a:solidFill>
                  <a:srgbClr val="1F497D"/>
                </a:solidFill>
                <a:latin typeface="Cambria" pitchFamily="18" charset="0"/>
                <a:cs typeface="Arial" pitchFamily="34" charset="0"/>
              </a:rPr>
              <a:t>Portugal	:    400</a:t>
            </a:r>
          </a:p>
          <a:p>
            <a:pPr marL="1703388" lvl="0" indent="-360363">
              <a:buFont typeface="Arial" pitchFamily="34" charset="0"/>
              <a:buChar char="•"/>
            </a:pPr>
            <a:r>
              <a:rPr lang="fr-FR" dirty="0" smtClean="0">
                <a:solidFill>
                  <a:srgbClr val="1F497D"/>
                </a:solidFill>
                <a:latin typeface="Cambria" pitchFamily="18" charset="0"/>
                <a:cs typeface="Arial" pitchFamily="34" charset="0"/>
              </a:rPr>
              <a:t>Belgique 	:    300</a:t>
            </a:r>
          </a:p>
          <a:p>
            <a:endParaRPr lang="fr-FR" dirty="0" smtClean="0">
              <a:solidFill>
                <a:srgbClr val="1F497D"/>
              </a:solidFill>
              <a:latin typeface="Cambria" pitchFamily="18" charset="0"/>
              <a:cs typeface="Arial" pitchFamily="34" charset="0"/>
            </a:endParaRPr>
          </a:p>
          <a:p>
            <a:r>
              <a:rPr lang="fr-FR" dirty="0" smtClean="0">
                <a:solidFill>
                  <a:srgbClr val="1F497D"/>
                </a:solidFill>
                <a:latin typeface="Cambria" pitchFamily="18" charset="0"/>
                <a:cs typeface="Arial" pitchFamily="34" charset="0"/>
              </a:rPr>
              <a:t>Chaque collaborateur pourra disposer d’un accès personnel au système d’information.</a:t>
            </a:r>
          </a:p>
        </p:txBody>
      </p:sp>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1124744"/>
            <a:ext cx="8532440" cy="4093428"/>
          </a:xfrm>
          <a:prstGeom prst="rect">
            <a:avLst/>
          </a:prstGeom>
        </p:spPr>
        <p:txBody>
          <a:bodyPr wrap="square">
            <a:spAutoFit/>
          </a:bodyPr>
          <a:lstStyle/>
          <a:p>
            <a:r>
              <a:rPr lang="fr-FR" sz="2000" dirty="0" smtClean="0">
                <a:solidFill>
                  <a:srgbClr val="1F497D"/>
                </a:solidFill>
                <a:latin typeface="Cambria" pitchFamily="18" charset="0"/>
                <a:cs typeface="Arial" pitchFamily="34" charset="0"/>
              </a:rPr>
              <a:t>Cette évolution majeure nécessite de réaliser l’intégration des différents systèmes d’information présents au sein du groupe. Le système d’information (SI) ainsi obtenu doit garantir la disponibilité des applications informatiques dans l’ensemble du groupe.</a:t>
            </a:r>
          </a:p>
          <a:p>
            <a:endParaRPr lang="fr-FR" sz="2000" dirty="0" smtClean="0">
              <a:solidFill>
                <a:srgbClr val="1F497D"/>
              </a:solidFill>
              <a:latin typeface="Cambria" pitchFamily="18" charset="0"/>
              <a:cs typeface="Arial" pitchFamily="34" charset="0"/>
            </a:endParaRPr>
          </a:p>
          <a:p>
            <a:r>
              <a:rPr lang="fr-FR" sz="2000" b="1" dirty="0" smtClean="0">
                <a:solidFill>
                  <a:srgbClr val="1F497D"/>
                </a:solidFill>
                <a:latin typeface="Cambria" pitchFamily="18" charset="0"/>
                <a:cs typeface="Arial" pitchFamily="34" charset="0"/>
              </a:rPr>
              <a:t>Chaque succursale dispose de :</a:t>
            </a:r>
          </a:p>
          <a:p>
            <a:endParaRPr lang="fr-FR" sz="2000" b="1" dirty="0" smtClean="0">
              <a:solidFill>
                <a:srgbClr val="1F497D"/>
              </a:solidFill>
              <a:latin typeface="Cambria" pitchFamily="18" charset="0"/>
              <a:cs typeface="Arial" pitchFamily="34" charset="0"/>
            </a:endParaRPr>
          </a:p>
          <a:p>
            <a:pPr marL="1081088" lvl="0" indent="-360363">
              <a:buFont typeface="Arial" pitchFamily="34" charset="0"/>
              <a:buChar char="•"/>
            </a:pPr>
            <a:r>
              <a:rPr lang="fr-FR" sz="2000" b="1" dirty="0" smtClean="0">
                <a:solidFill>
                  <a:srgbClr val="1F497D"/>
                </a:solidFill>
                <a:latin typeface="Cambria" pitchFamily="18" charset="0"/>
                <a:cs typeface="Arial" pitchFamily="34" charset="0"/>
              </a:rPr>
              <a:t>Un serveur web</a:t>
            </a:r>
          </a:p>
          <a:p>
            <a:pPr marL="1081088" lvl="0" indent="-360363">
              <a:buFont typeface="Arial" pitchFamily="34" charset="0"/>
              <a:buChar char="•"/>
            </a:pPr>
            <a:r>
              <a:rPr lang="fr-FR" sz="2000" b="1" dirty="0" smtClean="0">
                <a:solidFill>
                  <a:srgbClr val="1F497D"/>
                </a:solidFill>
                <a:latin typeface="Cambria" pitchFamily="18" charset="0"/>
                <a:cs typeface="Arial" pitchFamily="34" charset="0"/>
              </a:rPr>
              <a:t>Un serveur DHCP</a:t>
            </a:r>
          </a:p>
          <a:p>
            <a:pPr marL="1081088" lvl="0" indent="-360363">
              <a:buFont typeface="Arial" pitchFamily="34" charset="0"/>
              <a:buChar char="•"/>
            </a:pPr>
            <a:r>
              <a:rPr lang="fr-FR" sz="2000" b="1" dirty="0" smtClean="0">
                <a:solidFill>
                  <a:srgbClr val="1F497D"/>
                </a:solidFill>
                <a:latin typeface="Cambria" pitchFamily="18" charset="0"/>
                <a:cs typeface="Arial" pitchFamily="34" charset="0"/>
              </a:rPr>
              <a:t>Un serveur de fichier contenant un dossier partagé en lecture.</a:t>
            </a:r>
          </a:p>
          <a:p>
            <a:r>
              <a:rPr lang="fr-FR" sz="2000" b="1" dirty="0" smtClean="0">
                <a:solidFill>
                  <a:srgbClr val="1F497D"/>
                </a:solidFill>
                <a:latin typeface="Cambria" pitchFamily="18" charset="0"/>
                <a:cs typeface="Arial" pitchFamily="34" charset="0"/>
              </a:rPr>
              <a:t> </a:t>
            </a:r>
          </a:p>
          <a:p>
            <a:r>
              <a:rPr lang="fr-FR" sz="2000" b="1" dirty="0" smtClean="0">
                <a:solidFill>
                  <a:srgbClr val="1F497D"/>
                </a:solidFill>
                <a:latin typeface="Cambria" pitchFamily="18" charset="0"/>
                <a:cs typeface="Arial" pitchFamily="34" charset="0"/>
              </a:rPr>
              <a:t> L’entreprise dispose d’un serveur web et d’un serveur FTP accessible depuis internet et situé dans la DMZ </a:t>
            </a:r>
          </a:p>
        </p:txBody>
      </p:sp>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3" cstate="print"/>
          <a:srcRect/>
          <a:stretch>
            <a:fillRect/>
          </a:stretch>
        </p:blipFill>
        <p:spPr bwMode="auto">
          <a:xfrm>
            <a:off x="539552" y="1253372"/>
            <a:ext cx="8604448" cy="5068971"/>
          </a:xfrm>
          <a:prstGeom prst="rect">
            <a:avLst/>
          </a:prstGeom>
          <a:noFill/>
          <a:ln w="9525">
            <a:noFill/>
            <a:miter lim="800000"/>
            <a:headEnd/>
            <a:tailEnd/>
          </a:ln>
        </p:spPr>
      </p:pic>
      <p:sp>
        <p:nvSpPr>
          <p:cNvPr id="5" name="ZoneTexte 4"/>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6170920"/>
          </a:xfrm>
          <a:prstGeom prst="rect">
            <a:avLst/>
          </a:prstGeom>
        </p:spPr>
        <p:txBody>
          <a:bodyPr wrap="square">
            <a:spAutoFit/>
          </a:bodyPr>
          <a:lstStyle/>
          <a:p>
            <a:r>
              <a:rPr lang="fr-FR" sz="32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Analyse</a:t>
            </a:r>
          </a:p>
          <a:p>
            <a:endParaRPr lang="fr-FR" b="1" dirty="0" smtClean="0"/>
          </a:p>
          <a:p>
            <a:r>
              <a:rPr lang="fr-FR" sz="2400" dirty="0" smtClean="0">
                <a:solidFill>
                  <a:srgbClr val="1F497D"/>
                </a:solidFill>
                <a:latin typeface="Cambria" pitchFamily="18" charset="0"/>
                <a:cs typeface="Arial" pitchFamily="34" charset="0"/>
              </a:rPr>
              <a:t>Le projet consiste à réaliser un prototype du réseau de l’entreprise </a:t>
            </a:r>
            <a:r>
              <a:rPr lang="fr-FR" sz="2400" dirty="0" err="1" smtClean="0">
                <a:solidFill>
                  <a:srgbClr val="1F497D"/>
                </a:solidFill>
                <a:latin typeface="Cambria" pitchFamily="18" charset="0"/>
                <a:cs typeface="Arial" pitchFamily="34" charset="0"/>
              </a:rPr>
              <a:t>Polymousse</a:t>
            </a:r>
            <a:r>
              <a:rPr lang="fr-FR" sz="2400" dirty="0" smtClean="0">
                <a:solidFill>
                  <a:srgbClr val="1F497D"/>
                </a:solidFill>
                <a:latin typeface="Cambria" pitchFamily="18" charset="0"/>
                <a:cs typeface="Arial" pitchFamily="34" charset="0"/>
              </a:rPr>
              <a:t>. Chaque succursale sera réduite à 2 PC clients et un serveur configurés conformément au plan d’adressage.</a:t>
            </a:r>
          </a:p>
          <a:p>
            <a:endParaRPr lang="fr-FR" sz="2400" dirty="0" smtClean="0">
              <a:solidFill>
                <a:srgbClr val="1F497D"/>
              </a:solidFill>
              <a:latin typeface="Cambria" pitchFamily="18" charset="0"/>
              <a:cs typeface="Arial" pitchFamily="34" charset="0"/>
            </a:endParaRPr>
          </a:p>
          <a:p>
            <a:pPr marL="442913" indent="-360363">
              <a:buFont typeface="Arial" pitchFamily="34" charset="0"/>
              <a:buChar char="•"/>
            </a:pPr>
            <a:r>
              <a:rPr lang="fr-FR" sz="2400" dirty="0" smtClean="0">
                <a:solidFill>
                  <a:srgbClr val="1F497D"/>
                </a:solidFill>
                <a:latin typeface="Cambria" pitchFamily="18" charset="0"/>
                <a:cs typeface="Arial" pitchFamily="34" charset="0"/>
              </a:rPr>
              <a:t>Le réseau de l’entreprise </a:t>
            </a:r>
            <a:r>
              <a:rPr lang="fr-FR" sz="2400" dirty="0" err="1" smtClean="0">
                <a:solidFill>
                  <a:srgbClr val="1F497D"/>
                </a:solidFill>
                <a:latin typeface="Cambria" pitchFamily="18" charset="0"/>
                <a:cs typeface="Arial" pitchFamily="34" charset="0"/>
              </a:rPr>
              <a:t>Polymousse</a:t>
            </a:r>
            <a:r>
              <a:rPr lang="fr-FR" sz="2400" dirty="0" smtClean="0">
                <a:solidFill>
                  <a:srgbClr val="1F497D"/>
                </a:solidFill>
                <a:latin typeface="Cambria" pitchFamily="18" charset="0"/>
                <a:cs typeface="Arial" pitchFamily="34" charset="0"/>
              </a:rPr>
              <a:t> est </a:t>
            </a:r>
            <a:r>
              <a:rPr lang="fr-FR" sz="2400" smtClean="0">
                <a:solidFill>
                  <a:srgbClr val="1F497D"/>
                </a:solidFill>
                <a:latin typeface="Cambria" pitchFamily="18" charset="0"/>
                <a:cs typeface="Arial" pitchFamily="34" charset="0"/>
              </a:rPr>
              <a:t>construit </a:t>
            </a:r>
            <a:r>
              <a:rPr lang="fr-FR" sz="2400" smtClean="0">
                <a:solidFill>
                  <a:srgbClr val="1F497D"/>
                </a:solidFill>
                <a:latin typeface="Cambria" pitchFamily="18" charset="0"/>
                <a:cs typeface="Arial" pitchFamily="34" charset="0"/>
              </a:rPr>
              <a:t>autour </a:t>
            </a:r>
            <a:r>
              <a:rPr lang="fr-FR" sz="2400" dirty="0" smtClean="0">
                <a:solidFill>
                  <a:srgbClr val="1F497D"/>
                </a:solidFill>
                <a:latin typeface="Cambria" pitchFamily="18" charset="0"/>
                <a:cs typeface="Arial" pitchFamily="34" charset="0"/>
              </a:rPr>
              <a:t>de l’adresse IP 172.16.0.0/16.</a:t>
            </a:r>
          </a:p>
          <a:p>
            <a:pPr marL="442913" indent="-360363">
              <a:buFont typeface="Arial" pitchFamily="34" charset="0"/>
              <a:buChar char="•"/>
            </a:pPr>
            <a:endParaRPr lang="fr-FR" sz="900" dirty="0" smtClean="0">
              <a:solidFill>
                <a:srgbClr val="1F497D"/>
              </a:solidFill>
              <a:latin typeface="Cambria" pitchFamily="18" charset="0"/>
              <a:cs typeface="Arial" pitchFamily="34" charset="0"/>
            </a:endParaRPr>
          </a:p>
          <a:p>
            <a:pPr marL="442913" indent="-360363">
              <a:buFont typeface="Arial" pitchFamily="34" charset="0"/>
              <a:buChar char="•"/>
            </a:pPr>
            <a:r>
              <a:rPr lang="fr-FR" sz="2400" dirty="0" smtClean="0">
                <a:solidFill>
                  <a:srgbClr val="1F497D"/>
                </a:solidFill>
                <a:latin typeface="Cambria" pitchFamily="18" charset="0"/>
                <a:cs typeface="Arial" pitchFamily="34" charset="0"/>
              </a:rPr>
              <a:t>La liaison NORD-SUD est matérialisée par une liaison Serial à 8 000 </a:t>
            </a:r>
            <a:r>
              <a:rPr lang="fr-FR" sz="2400" dirty="0" err="1" smtClean="0">
                <a:solidFill>
                  <a:srgbClr val="1F497D"/>
                </a:solidFill>
                <a:latin typeface="Cambria" pitchFamily="18" charset="0"/>
                <a:cs typeface="Arial" pitchFamily="34" charset="0"/>
              </a:rPr>
              <a:t>000</a:t>
            </a:r>
            <a:r>
              <a:rPr lang="fr-FR" sz="2400" dirty="0" smtClean="0">
                <a:solidFill>
                  <a:srgbClr val="1F497D"/>
                </a:solidFill>
                <a:latin typeface="Cambria" pitchFamily="18" charset="0"/>
                <a:cs typeface="Arial" pitchFamily="34" charset="0"/>
              </a:rPr>
              <a:t> baud (bits/sec). Ce réseau inter-routeur à pour adresse IP 10.10.10.0/30.</a:t>
            </a:r>
          </a:p>
          <a:p>
            <a:pPr marL="442913" indent="-360363">
              <a:buFont typeface="Arial" pitchFamily="34" charset="0"/>
              <a:buChar char="•"/>
            </a:pPr>
            <a:endParaRPr lang="fr-FR" sz="900" dirty="0" smtClean="0">
              <a:solidFill>
                <a:srgbClr val="1F497D"/>
              </a:solidFill>
              <a:latin typeface="Cambria" pitchFamily="18" charset="0"/>
              <a:cs typeface="Arial" pitchFamily="34" charset="0"/>
            </a:endParaRPr>
          </a:p>
          <a:p>
            <a:pPr marL="442913" indent="-360363">
              <a:buFont typeface="Arial" pitchFamily="34" charset="0"/>
              <a:buChar char="•"/>
            </a:pPr>
            <a:r>
              <a:rPr lang="fr-FR" sz="2400" dirty="0" smtClean="0">
                <a:solidFill>
                  <a:srgbClr val="1F497D"/>
                </a:solidFill>
                <a:latin typeface="Cambria" pitchFamily="18" charset="0"/>
                <a:cs typeface="Arial" pitchFamily="34" charset="0"/>
              </a:rPr>
              <a:t>Le réseau dans la DMZ est construit autours de l’adresse 10.10.10.128/29.</a:t>
            </a:r>
          </a:p>
          <a:p>
            <a:endParaRPr lang="fr-FR" sz="2400" dirty="0" smtClean="0">
              <a:solidFill>
                <a:srgbClr val="1F497D"/>
              </a:solidFill>
              <a:latin typeface="Cambria" pitchFamily="18" charset="0"/>
              <a:cs typeface="Arial" pitchFamily="34" charset="0"/>
            </a:endParaRPr>
          </a:p>
        </p:txBody>
      </p:sp>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2000548"/>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Inventaire du matériel nécessaire. </a:t>
            </a:r>
          </a:p>
          <a:p>
            <a:endParaRPr lang="fr-FR" sz="2400" dirty="0" smtClean="0">
              <a:solidFill>
                <a:srgbClr val="1F497D"/>
              </a:solidFill>
              <a:latin typeface="Cambria" pitchFamily="18" charset="0"/>
              <a:cs typeface="Arial" pitchFamily="34" charset="0"/>
            </a:endParaRPr>
          </a:p>
          <a:p>
            <a:r>
              <a:rPr lang="fr-FR" sz="2400" dirty="0" smtClean="0">
                <a:solidFill>
                  <a:srgbClr val="1F497D"/>
                </a:solidFill>
                <a:latin typeface="Cambria" pitchFamily="18" charset="0"/>
                <a:cs typeface="Arial" pitchFamily="34" charset="0"/>
              </a:rPr>
              <a:t>Les PC clients sont des stations sous Windows, les serveurs sont des stations sous linux Suse.</a:t>
            </a:r>
          </a:p>
          <a:p>
            <a:endParaRPr lang="fr-FR" sz="2400" dirty="0" smtClean="0">
              <a:solidFill>
                <a:srgbClr val="1F497D"/>
              </a:solidFill>
              <a:latin typeface="Cambria" pitchFamily="18" charset="0"/>
              <a:cs typeface="Arial" pitchFamily="34" charset="0"/>
            </a:endParaRPr>
          </a:p>
        </p:txBody>
      </p:sp>
      <p:sp>
        <p:nvSpPr>
          <p:cNvPr id="7" name="ZoneTexte 6"/>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graphicFrame>
        <p:nvGraphicFramePr>
          <p:cNvPr id="8" name="Tableau 7"/>
          <p:cNvGraphicFramePr>
            <a:graphicFrameLocks noGrp="1"/>
          </p:cNvGraphicFramePr>
          <p:nvPr/>
        </p:nvGraphicFramePr>
        <p:xfrm>
          <a:off x="683568" y="2708920"/>
          <a:ext cx="7776863" cy="2510612"/>
        </p:xfrm>
        <a:graphic>
          <a:graphicData uri="http://schemas.openxmlformats.org/drawingml/2006/table">
            <a:tbl>
              <a:tblPr/>
              <a:tblGrid>
                <a:gridCol w="2060266"/>
                <a:gridCol w="1449025"/>
                <a:gridCol w="4267572"/>
              </a:tblGrid>
              <a:tr h="475253">
                <a:tc>
                  <a:txBody>
                    <a:bodyPr/>
                    <a:lstStyle/>
                    <a:p>
                      <a:pPr algn="ctr">
                        <a:spcAft>
                          <a:spcPts val="0"/>
                        </a:spcAft>
                      </a:pPr>
                      <a:r>
                        <a:rPr lang="fr-FR" sz="2000" b="1" dirty="0">
                          <a:solidFill>
                            <a:srgbClr val="FFFFFF"/>
                          </a:solidFill>
                          <a:latin typeface="+mn-lt"/>
                          <a:ea typeface="Calibri"/>
                          <a:cs typeface="Times New Roman"/>
                        </a:rPr>
                        <a:t>Matériel</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spcAft>
                          <a:spcPts val="0"/>
                        </a:spcAft>
                      </a:pPr>
                      <a:r>
                        <a:rPr lang="fr-FR" sz="2000" b="1" dirty="0">
                          <a:solidFill>
                            <a:srgbClr val="FFFFFF"/>
                          </a:solidFill>
                          <a:latin typeface="+mn-lt"/>
                          <a:ea typeface="Calibri"/>
                          <a:cs typeface="Times New Roman"/>
                        </a:rPr>
                        <a:t>Nombre</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spcAft>
                          <a:spcPts val="0"/>
                        </a:spcAft>
                      </a:pPr>
                      <a:r>
                        <a:rPr lang="fr-FR" sz="2000" b="1" dirty="0">
                          <a:solidFill>
                            <a:srgbClr val="FFFFFF"/>
                          </a:solidFill>
                          <a:latin typeface="+mn-lt"/>
                          <a:ea typeface="Calibri"/>
                          <a:cs typeface="Times New Roman"/>
                        </a:rPr>
                        <a:t>Caractéristiques</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475253">
                <a:tc>
                  <a:txBody>
                    <a:bodyPr/>
                    <a:lstStyle/>
                    <a:p>
                      <a:pPr>
                        <a:spcAft>
                          <a:spcPts val="600"/>
                        </a:spcAft>
                      </a:pPr>
                      <a:r>
                        <a:rPr lang="fr-FR" sz="2000" b="1">
                          <a:latin typeface="+mn-lt"/>
                          <a:ea typeface="Calibri"/>
                          <a:cs typeface="Times New Roman"/>
                        </a:rPr>
                        <a:t>PC Clients</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600"/>
                        </a:spcAft>
                      </a:pPr>
                      <a:r>
                        <a:rPr lang="fr-FR" sz="2000" dirty="0">
                          <a:latin typeface="+mn-lt"/>
                          <a:ea typeface="Calibri"/>
                          <a:cs typeface="Times New Roman"/>
                        </a:rPr>
                        <a:t>8</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600"/>
                        </a:spcAft>
                      </a:pPr>
                      <a:r>
                        <a:rPr lang="fr-FR" sz="2000">
                          <a:latin typeface="+mn-lt"/>
                          <a:ea typeface="Calibri"/>
                          <a:cs typeface="Times New Roman"/>
                        </a:rPr>
                        <a:t>OS Windows XP</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75253">
                <a:tc>
                  <a:txBody>
                    <a:bodyPr/>
                    <a:lstStyle/>
                    <a:p>
                      <a:pPr>
                        <a:spcAft>
                          <a:spcPts val="600"/>
                        </a:spcAft>
                      </a:pPr>
                      <a:r>
                        <a:rPr lang="fr-FR" sz="2000" b="1">
                          <a:latin typeface="+mn-lt"/>
                          <a:ea typeface="Calibri"/>
                          <a:cs typeface="Times New Roman"/>
                        </a:rPr>
                        <a:t>Serveurs</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600"/>
                        </a:spcAft>
                      </a:pPr>
                      <a:r>
                        <a:rPr lang="fr-FR" sz="2000" dirty="0">
                          <a:latin typeface="+mn-lt"/>
                          <a:ea typeface="Calibri"/>
                          <a:cs typeface="Times New Roman"/>
                        </a:rPr>
                        <a:t>5</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600"/>
                        </a:spcAft>
                      </a:pPr>
                      <a:r>
                        <a:rPr lang="fr-FR" sz="2000" dirty="0">
                          <a:latin typeface="+mn-lt"/>
                          <a:ea typeface="Calibri"/>
                          <a:cs typeface="Times New Roman"/>
                        </a:rPr>
                        <a:t>OS Linux </a:t>
                      </a:r>
                      <a:r>
                        <a:rPr lang="fr-FR" sz="2000" dirty="0" err="1" smtClean="0">
                          <a:latin typeface="+mn-lt"/>
                          <a:ea typeface="Calibri"/>
                          <a:cs typeface="Times New Roman"/>
                        </a:rPr>
                        <a:t>OpenSuse</a:t>
                      </a:r>
                      <a:r>
                        <a:rPr lang="fr-FR" sz="2000" dirty="0" smtClean="0">
                          <a:latin typeface="+mn-lt"/>
                          <a:ea typeface="Calibri"/>
                          <a:cs typeface="Times New Roman"/>
                        </a:rPr>
                        <a:t> 11.2</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75253">
                <a:tc>
                  <a:txBody>
                    <a:bodyPr/>
                    <a:lstStyle/>
                    <a:p>
                      <a:pPr>
                        <a:spcAft>
                          <a:spcPts val="600"/>
                        </a:spcAft>
                      </a:pPr>
                      <a:r>
                        <a:rPr lang="fr-FR" sz="2000" b="1">
                          <a:latin typeface="+mn-lt"/>
                          <a:ea typeface="Calibri"/>
                          <a:cs typeface="Times New Roman"/>
                        </a:rPr>
                        <a:t>Routeurs</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600"/>
                        </a:spcAft>
                      </a:pPr>
                      <a:r>
                        <a:rPr lang="fr-FR" sz="2000" dirty="0">
                          <a:latin typeface="+mn-lt"/>
                          <a:ea typeface="Calibri"/>
                          <a:cs typeface="Times New Roman"/>
                        </a:rPr>
                        <a:t>3</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600"/>
                        </a:spcAft>
                      </a:pPr>
                      <a:r>
                        <a:rPr lang="fr-FR" sz="2000">
                          <a:latin typeface="+mn-lt"/>
                          <a:ea typeface="Calibri"/>
                          <a:cs typeface="Times New Roman"/>
                        </a:rPr>
                        <a:t>2 routeurs Eth+Fa+Serial 1 routeur Eth+Fa</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75253">
                <a:tc>
                  <a:txBody>
                    <a:bodyPr/>
                    <a:lstStyle/>
                    <a:p>
                      <a:pPr>
                        <a:spcAft>
                          <a:spcPts val="600"/>
                        </a:spcAft>
                      </a:pPr>
                      <a:r>
                        <a:rPr lang="fr-FR" sz="2000" b="1">
                          <a:latin typeface="+mn-lt"/>
                          <a:ea typeface="Calibri"/>
                          <a:cs typeface="Times New Roman"/>
                        </a:rPr>
                        <a:t>Switchs</a:t>
                      </a:r>
                      <a:endParaRPr lang="fr-FR" sz="200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600"/>
                        </a:spcAft>
                      </a:pPr>
                      <a:r>
                        <a:rPr lang="fr-FR" sz="2000" dirty="0">
                          <a:latin typeface="+mn-lt"/>
                          <a:ea typeface="Calibri"/>
                          <a:cs typeface="Times New Roman"/>
                        </a:rPr>
                        <a:t>5</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600"/>
                        </a:spcAft>
                      </a:pPr>
                      <a:r>
                        <a:rPr lang="fr-FR" sz="2000" dirty="0">
                          <a:latin typeface="+mn-lt"/>
                          <a:ea typeface="Calibri"/>
                          <a:cs typeface="Times New Roman"/>
                        </a:rPr>
                        <a:t>-</a:t>
                      </a:r>
                      <a:endParaRPr lang="fr-FR" sz="2000" dirty="0">
                        <a:latin typeface="+mn-lt"/>
                        <a:ea typeface="Cambria"/>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2000548"/>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Inventaire des tâches à accomplir</a:t>
            </a:r>
            <a:endParaRPr lang="fr-FR" sz="2400" dirty="0" smtClean="0">
              <a:solidFill>
                <a:srgbClr val="1F497D"/>
              </a:solidFill>
              <a:latin typeface="Cambria" pitchFamily="18" charset="0"/>
              <a:cs typeface="Arial" pitchFamily="34" charset="0"/>
            </a:endParaRPr>
          </a:p>
          <a:p>
            <a:endParaRPr lang="fr-FR" sz="2400" dirty="0" smtClean="0">
              <a:solidFill>
                <a:srgbClr val="1F497D"/>
              </a:solidFill>
              <a:latin typeface="Cambria" pitchFamily="18" charset="0"/>
              <a:cs typeface="Arial" pitchFamily="34" charset="0"/>
            </a:endParaRPr>
          </a:p>
          <a:p>
            <a:r>
              <a:rPr lang="fr-FR" sz="2400" b="1" dirty="0" smtClean="0">
                <a:solidFill>
                  <a:srgbClr val="1F497D"/>
                </a:solidFill>
                <a:latin typeface="Cambria" pitchFamily="18" charset="0"/>
                <a:cs typeface="Arial" pitchFamily="34" charset="0"/>
              </a:rPr>
              <a:t>Tâche 1 </a:t>
            </a:r>
            <a:r>
              <a:rPr lang="fr-FR" sz="2400" dirty="0" smtClean="0">
                <a:solidFill>
                  <a:srgbClr val="1F497D"/>
                </a:solidFill>
                <a:latin typeface="Cambria" pitchFamily="18" charset="0"/>
                <a:cs typeface="Arial" pitchFamily="34" charset="0"/>
              </a:rPr>
              <a:t>: Définition du plan d’adressage : Tâche collective</a:t>
            </a:r>
          </a:p>
          <a:p>
            <a:endParaRPr lang="fr-FR" sz="2400" dirty="0" smtClean="0">
              <a:solidFill>
                <a:srgbClr val="1F497D"/>
              </a:solidFill>
              <a:latin typeface="Cambria" pitchFamily="18" charset="0"/>
              <a:cs typeface="Arial" pitchFamily="34" charset="0"/>
            </a:endParaRPr>
          </a:p>
          <a:p>
            <a:r>
              <a:rPr lang="fr-FR" sz="2400" b="1" dirty="0" smtClean="0">
                <a:solidFill>
                  <a:srgbClr val="1F497D"/>
                </a:solidFill>
                <a:latin typeface="Cambria" pitchFamily="18" charset="0"/>
                <a:cs typeface="Arial" pitchFamily="34" charset="0"/>
              </a:rPr>
              <a:t>Tâche 2 </a:t>
            </a:r>
            <a:r>
              <a:rPr lang="fr-FR" sz="2400" dirty="0" smtClean="0">
                <a:solidFill>
                  <a:srgbClr val="1F497D"/>
                </a:solidFill>
                <a:latin typeface="Cambria" pitchFamily="18" charset="0"/>
                <a:cs typeface="Arial" pitchFamily="34" charset="0"/>
              </a:rPr>
              <a:t>: Configuration du réseau France :</a:t>
            </a:r>
          </a:p>
        </p:txBody>
      </p:sp>
      <p:graphicFrame>
        <p:nvGraphicFramePr>
          <p:cNvPr id="7" name="Tableau 6"/>
          <p:cNvGraphicFramePr>
            <a:graphicFrameLocks noGrp="1"/>
          </p:cNvGraphicFramePr>
          <p:nvPr/>
        </p:nvGraphicFramePr>
        <p:xfrm>
          <a:off x="683568" y="2924944"/>
          <a:ext cx="8208912" cy="3096344"/>
        </p:xfrm>
        <a:graphic>
          <a:graphicData uri="http://schemas.openxmlformats.org/drawingml/2006/table">
            <a:tbl>
              <a:tblPr/>
              <a:tblGrid>
                <a:gridCol w="2309209"/>
                <a:gridCol w="5899703"/>
              </a:tblGrid>
              <a:tr h="309634">
                <a:tc>
                  <a:txBody>
                    <a:bodyPr/>
                    <a:lstStyle/>
                    <a:p>
                      <a:pPr algn="ctr">
                        <a:lnSpc>
                          <a:spcPct val="115000"/>
                        </a:lnSpc>
                        <a:spcAft>
                          <a:spcPts val="0"/>
                        </a:spcAft>
                      </a:pPr>
                      <a:r>
                        <a:rPr lang="fr-FR" sz="1600" b="1" dirty="0">
                          <a:solidFill>
                            <a:srgbClr val="FFFFFF"/>
                          </a:solidFill>
                          <a:latin typeface="Calibri"/>
                          <a:ea typeface="Calibri"/>
                          <a:cs typeface="Times New Roman"/>
                        </a:rPr>
                        <a:t>Tâches élémentaires</a:t>
                      </a:r>
                      <a:endParaRPr lang="fr-FR" sz="16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600" b="1">
                          <a:solidFill>
                            <a:srgbClr val="FFFFFF"/>
                          </a:solidFill>
                          <a:latin typeface="Calibri"/>
                          <a:ea typeface="Calibri"/>
                          <a:cs typeface="Times New Roman"/>
                        </a:rPr>
                        <a:t>Description</a:t>
                      </a:r>
                      <a:endParaRPr lang="fr-FR" sz="16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619269">
                <a:tc>
                  <a:txBody>
                    <a:bodyPr/>
                    <a:lstStyle/>
                    <a:p>
                      <a:pPr algn="ctr">
                        <a:lnSpc>
                          <a:spcPct val="115000"/>
                        </a:lnSpc>
                        <a:spcAft>
                          <a:spcPts val="0"/>
                        </a:spcAft>
                      </a:pPr>
                      <a:r>
                        <a:rPr lang="fr-FR" sz="1600" b="1" dirty="0">
                          <a:latin typeface="Calibri"/>
                          <a:ea typeface="Calibri"/>
                          <a:cs typeface="Times New Roman"/>
                        </a:rPr>
                        <a:t>Interconnexion des périphériques du réseau</a:t>
                      </a:r>
                      <a:endParaRPr lang="fr-FR" sz="16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600" dirty="0">
                          <a:latin typeface="Calibri"/>
                          <a:ea typeface="Calibri"/>
                          <a:cs typeface="Times New Roman"/>
                        </a:rPr>
                        <a:t>Connexion SRV-France, PC-FR1, PC-FR2, Switch-FR, routeur FRANCE</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167441">
                <a:tc>
                  <a:txBody>
                    <a:bodyPr/>
                    <a:lstStyle/>
                    <a:p>
                      <a:pPr algn="ctr">
                        <a:lnSpc>
                          <a:spcPct val="115000"/>
                        </a:lnSpc>
                        <a:spcAft>
                          <a:spcPts val="0"/>
                        </a:spcAft>
                      </a:pPr>
                      <a:r>
                        <a:rPr lang="fr-FR" sz="1600" b="1" dirty="0">
                          <a:latin typeface="Calibri"/>
                          <a:ea typeface="Calibri"/>
                          <a:cs typeface="Times New Roman"/>
                        </a:rPr>
                        <a:t>Configuration du serveur SRV-FRANCE</a:t>
                      </a:r>
                      <a:endParaRPr lang="fr-FR" sz="16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600" dirty="0">
                          <a:latin typeface="Calibri"/>
                          <a:ea typeface="Calibri"/>
                          <a:cs typeface="Times New Roman"/>
                        </a:rPr>
                        <a:t>Configuration de l’interface réseau (adresse IP/masque/passerelle)</a:t>
                      </a:r>
                    </a:p>
                    <a:p>
                      <a:pPr>
                        <a:lnSpc>
                          <a:spcPct val="115000"/>
                        </a:lnSpc>
                        <a:spcAft>
                          <a:spcPts val="0"/>
                        </a:spcAft>
                      </a:pPr>
                      <a:r>
                        <a:rPr lang="fr-FR" sz="1600" dirty="0">
                          <a:latin typeface="Calibri"/>
                          <a:ea typeface="Calibri"/>
                          <a:cs typeface="Times New Roman"/>
                        </a:rPr>
                        <a:t>Installation et configuration du service DHCP</a:t>
                      </a:r>
                    </a:p>
                    <a:p>
                      <a:pPr>
                        <a:lnSpc>
                          <a:spcPct val="115000"/>
                        </a:lnSpc>
                        <a:spcAft>
                          <a:spcPts val="0"/>
                        </a:spcAft>
                      </a:pPr>
                      <a:r>
                        <a:rPr lang="fr-FR" sz="1600" dirty="0">
                          <a:latin typeface="Calibri"/>
                          <a:ea typeface="Calibri"/>
                          <a:cs typeface="Times New Roman"/>
                        </a:rPr>
                        <a:t>Test du service DHCP</a:t>
                      </a:r>
                    </a:p>
                    <a:p>
                      <a:pPr>
                        <a:lnSpc>
                          <a:spcPct val="115000"/>
                        </a:lnSpc>
                        <a:spcAft>
                          <a:spcPts val="0"/>
                        </a:spcAft>
                      </a:pPr>
                      <a:r>
                        <a:rPr lang="fr-FR" sz="1600" dirty="0">
                          <a:latin typeface="Calibri"/>
                          <a:ea typeface="Calibri"/>
                          <a:cs typeface="Times New Roman"/>
                        </a:rPr>
                        <a:t>Installation et configuration du service http (Apache2)</a:t>
                      </a:r>
                    </a:p>
                    <a:p>
                      <a:pPr>
                        <a:lnSpc>
                          <a:spcPct val="115000"/>
                        </a:lnSpc>
                        <a:spcAft>
                          <a:spcPts val="0"/>
                        </a:spcAft>
                      </a:pPr>
                      <a:r>
                        <a:rPr lang="fr-FR" sz="1600" dirty="0">
                          <a:latin typeface="Calibri"/>
                          <a:ea typeface="Calibri"/>
                          <a:cs typeface="Times New Roman"/>
                        </a:rPr>
                        <a:t>Test accès au serveur web</a:t>
                      </a:r>
                    </a:p>
                    <a:p>
                      <a:pPr>
                        <a:lnSpc>
                          <a:spcPct val="115000"/>
                        </a:lnSpc>
                        <a:spcAft>
                          <a:spcPts val="0"/>
                        </a:spcAft>
                      </a:pPr>
                      <a:r>
                        <a:rPr lang="fr-FR" sz="1600" dirty="0">
                          <a:latin typeface="Calibri"/>
                          <a:ea typeface="Calibri"/>
                          <a:cs typeface="Times New Roman"/>
                        </a:rPr>
                        <a:t>Installation et configuration du service Samba (partage de fichiers)</a:t>
                      </a:r>
                    </a:p>
                    <a:p>
                      <a:pPr>
                        <a:lnSpc>
                          <a:spcPct val="115000"/>
                        </a:lnSpc>
                        <a:spcAft>
                          <a:spcPts val="0"/>
                        </a:spcAft>
                      </a:pPr>
                      <a:r>
                        <a:rPr lang="fr-FR" sz="1600" dirty="0">
                          <a:latin typeface="Calibri"/>
                          <a:ea typeface="Calibri"/>
                          <a:cs typeface="Times New Roman"/>
                        </a:rPr>
                        <a:t>Test d’accès en lecture seule au contenu du dossier FRANCE</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1261884"/>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Inventaire des tâches à accomplir</a:t>
            </a:r>
            <a:endParaRPr lang="fr-FR" sz="2400" dirty="0" smtClean="0">
              <a:solidFill>
                <a:srgbClr val="1F497D"/>
              </a:solidFill>
              <a:latin typeface="Cambria" pitchFamily="18" charset="0"/>
              <a:cs typeface="Arial" pitchFamily="34" charset="0"/>
            </a:endParaRPr>
          </a:p>
          <a:p>
            <a:endParaRPr lang="fr-FR" sz="2400" dirty="0" smtClean="0">
              <a:solidFill>
                <a:srgbClr val="1F497D"/>
              </a:solidFill>
              <a:latin typeface="Cambria" pitchFamily="18" charset="0"/>
              <a:cs typeface="Arial" pitchFamily="34" charset="0"/>
            </a:endParaRPr>
          </a:p>
          <a:p>
            <a:r>
              <a:rPr lang="fr-FR" sz="2400" b="1" dirty="0" smtClean="0">
                <a:solidFill>
                  <a:srgbClr val="1F497D"/>
                </a:solidFill>
                <a:latin typeface="Cambria" pitchFamily="18" charset="0"/>
                <a:cs typeface="Arial" pitchFamily="34" charset="0"/>
              </a:rPr>
              <a:t>Tâche 3 </a:t>
            </a:r>
            <a:r>
              <a:rPr lang="fr-FR" sz="2400" dirty="0" smtClean="0">
                <a:solidFill>
                  <a:srgbClr val="1F497D"/>
                </a:solidFill>
                <a:latin typeface="Cambria" pitchFamily="18" charset="0"/>
                <a:cs typeface="Arial" pitchFamily="34" charset="0"/>
              </a:rPr>
              <a:t>: Configuration du routeur FRANCE :</a:t>
            </a:r>
          </a:p>
        </p:txBody>
      </p:sp>
      <p:graphicFrame>
        <p:nvGraphicFramePr>
          <p:cNvPr id="6" name="Tableau 5"/>
          <p:cNvGraphicFramePr>
            <a:graphicFrameLocks noGrp="1"/>
          </p:cNvGraphicFramePr>
          <p:nvPr/>
        </p:nvGraphicFramePr>
        <p:xfrm>
          <a:off x="683568" y="2348880"/>
          <a:ext cx="8208912" cy="3505719"/>
        </p:xfrm>
        <a:graphic>
          <a:graphicData uri="http://schemas.openxmlformats.org/drawingml/2006/table">
            <a:tbl>
              <a:tblPr/>
              <a:tblGrid>
                <a:gridCol w="2309209"/>
                <a:gridCol w="5899703"/>
              </a:tblGrid>
              <a:tr h="351039">
                <a:tc>
                  <a:txBody>
                    <a:bodyPr/>
                    <a:lstStyle/>
                    <a:p>
                      <a:pPr algn="ctr">
                        <a:lnSpc>
                          <a:spcPct val="115000"/>
                        </a:lnSpc>
                        <a:spcAft>
                          <a:spcPts val="0"/>
                        </a:spcAft>
                      </a:pPr>
                      <a:r>
                        <a:rPr lang="fr-FR" sz="2000" b="1" dirty="0">
                          <a:solidFill>
                            <a:srgbClr val="FFFFFF"/>
                          </a:solidFill>
                          <a:latin typeface="Calibri"/>
                          <a:ea typeface="Calibri"/>
                          <a:cs typeface="Times New Roman"/>
                        </a:rPr>
                        <a:t>Titre</a:t>
                      </a:r>
                      <a:endParaRPr lang="fr-FR" sz="20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2000" b="1">
                          <a:solidFill>
                            <a:srgbClr val="FFFFFF"/>
                          </a:solidFill>
                          <a:latin typeface="Calibri"/>
                          <a:ea typeface="Calibri"/>
                          <a:cs typeface="Times New Roman"/>
                        </a:rPr>
                        <a:t>Description</a:t>
                      </a:r>
                      <a:endParaRPr lang="fr-FR" sz="20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702078">
                <a:tc>
                  <a:txBody>
                    <a:bodyPr/>
                    <a:lstStyle/>
                    <a:p>
                      <a:pPr algn="ctr">
                        <a:lnSpc>
                          <a:spcPct val="115000"/>
                        </a:lnSpc>
                        <a:spcAft>
                          <a:spcPts val="0"/>
                        </a:spcAft>
                      </a:pPr>
                      <a:r>
                        <a:rPr lang="fr-FR" sz="2000" b="1" dirty="0">
                          <a:latin typeface="Calibri"/>
                          <a:ea typeface="Calibri"/>
                          <a:cs typeface="Times New Roman"/>
                        </a:rPr>
                        <a:t>Connexion au routeur</a:t>
                      </a:r>
                      <a:endParaRPr lang="fr-FR" sz="20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Connexion PC-FR1 à routeur France par câble console</a:t>
                      </a:r>
                    </a:p>
                    <a:p>
                      <a:pPr>
                        <a:lnSpc>
                          <a:spcPct val="115000"/>
                        </a:lnSpc>
                        <a:spcAft>
                          <a:spcPts val="0"/>
                        </a:spcAft>
                      </a:pPr>
                      <a:r>
                        <a:rPr lang="fr-FR" sz="2000" dirty="0">
                          <a:latin typeface="Calibri"/>
                          <a:ea typeface="Calibri"/>
                          <a:cs typeface="Times New Roman"/>
                        </a:rPr>
                        <a:t>Configuration d’</a:t>
                      </a:r>
                      <a:r>
                        <a:rPr lang="fr-FR" sz="2000" dirty="0" err="1">
                          <a:latin typeface="Calibri"/>
                          <a:ea typeface="Calibri"/>
                          <a:cs typeface="Times New Roman"/>
                        </a:rPr>
                        <a:t>Hyperterminal</a:t>
                      </a:r>
                      <a:r>
                        <a:rPr lang="fr-FR" sz="2000" dirty="0">
                          <a:latin typeface="Calibri"/>
                          <a:ea typeface="Calibri"/>
                          <a:cs typeface="Times New Roman"/>
                        </a:rPr>
                        <a:t> pour accéder à l’IOS du routeur</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755195">
                <a:tc>
                  <a:txBody>
                    <a:bodyPr/>
                    <a:lstStyle/>
                    <a:p>
                      <a:pPr algn="ctr">
                        <a:lnSpc>
                          <a:spcPct val="115000"/>
                        </a:lnSpc>
                        <a:spcAft>
                          <a:spcPts val="0"/>
                        </a:spcAft>
                      </a:pPr>
                      <a:r>
                        <a:rPr lang="fr-FR" sz="2000" b="1">
                          <a:latin typeface="Calibri"/>
                          <a:ea typeface="Calibri"/>
                          <a:cs typeface="Times New Roman"/>
                        </a:rPr>
                        <a:t>Configuration du routeur FRANCE</a:t>
                      </a:r>
                      <a:endParaRPr lang="fr-FR" sz="200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2000" dirty="0">
                          <a:latin typeface="Calibri"/>
                          <a:ea typeface="Calibri"/>
                          <a:cs typeface="Times New Roman"/>
                        </a:rPr>
                        <a:t>Configuration du nom du routeur (France)</a:t>
                      </a:r>
                    </a:p>
                    <a:p>
                      <a:pPr>
                        <a:lnSpc>
                          <a:spcPct val="115000"/>
                        </a:lnSpc>
                        <a:spcAft>
                          <a:spcPts val="0"/>
                        </a:spcAft>
                      </a:pPr>
                      <a:r>
                        <a:rPr lang="fr-FR" sz="2000" dirty="0">
                          <a:latin typeface="Calibri"/>
                          <a:ea typeface="Calibri"/>
                          <a:cs typeface="Times New Roman"/>
                        </a:rPr>
                        <a:t>Configuration des interfaces réseau Ethernet0 et FastEthernet0</a:t>
                      </a:r>
                    </a:p>
                    <a:p>
                      <a:pPr>
                        <a:lnSpc>
                          <a:spcPct val="115000"/>
                        </a:lnSpc>
                        <a:spcAft>
                          <a:spcPts val="0"/>
                        </a:spcAft>
                      </a:pPr>
                      <a:r>
                        <a:rPr lang="fr-FR" sz="2000" dirty="0">
                          <a:latin typeface="Calibri"/>
                          <a:ea typeface="Calibri"/>
                          <a:cs typeface="Times New Roman"/>
                        </a:rPr>
                        <a:t>Configuration des routes statiques vers les réseaux Belgique, Espagne, Portugal et liaison NORD-SUD</a:t>
                      </a:r>
                    </a:p>
                    <a:p>
                      <a:pPr>
                        <a:lnSpc>
                          <a:spcPct val="115000"/>
                        </a:lnSpc>
                        <a:spcAft>
                          <a:spcPts val="0"/>
                        </a:spcAft>
                      </a:pPr>
                      <a:r>
                        <a:rPr lang="fr-FR" sz="2000" dirty="0">
                          <a:latin typeface="Calibri"/>
                          <a:ea typeface="Calibri"/>
                          <a:cs typeface="Times New Roman"/>
                        </a:rPr>
                        <a:t>Test de connectivité vers tous les réseaux</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7" name="ZoneTexte 6"/>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908720"/>
            <a:ext cx="8352928" cy="523220"/>
          </a:xfrm>
          <a:prstGeom prst="rect">
            <a:avLst/>
          </a:prstGeom>
        </p:spPr>
        <p:txBody>
          <a:bodyPr wrap="square">
            <a:spAutoFit/>
          </a:bodyPr>
          <a:lstStyle/>
          <a:p>
            <a:r>
              <a:rPr lang="fr-FR" sz="2800" b="1" dirty="0" smtClean="0">
                <a:solidFill>
                  <a:srgbClr val="1F497D"/>
                </a:solidFill>
                <a:effectLst>
                  <a:outerShdw blurRad="38100" dist="38100" dir="2700000" algn="tl">
                    <a:srgbClr val="000000">
                      <a:alpha val="43137"/>
                    </a:srgbClr>
                  </a:outerShdw>
                </a:effectLst>
                <a:latin typeface="Cambria" pitchFamily="18" charset="0"/>
                <a:cs typeface="Arial" pitchFamily="34" charset="0"/>
              </a:rPr>
              <a:t>Répartition des tâches</a:t>
            </a:r>
            <a:endParaRPr lang="fr-FR" sz="2400" dirty="0" smtClean="0">
              <a:solidFill>
                <a:srgbClr val="1F497D"/>
              </a:solidFill>
              <a:latin typeface="Cambria" pitchFamily="18" charset="0"/>
              <a:cs typeface="Arial" pitchFamily="34" charset="0"/>
            </a:endParaRPr>
          </a:p>
        </p:txBody>
      </p:sp>
      <p:graphicFrame>
        <p:nvGraphicFramePr>
          <p:cNvPr id="7" name="Tableau 6"/>
          <p:cNvGraphicFramePr>
            <a:graphicFrameLocks noGrp="1"/>
          </p:cNvGraphicFramePr>
          <p:nvPr/>
        </p:nvGraphicFramePr>
        <p:xfrm>
          <a:off x="755576" y="1347248"/>
          <a:ext cx="8208912" cy="5547836"/>
        </p:xfrm>
        <a:graphic>
          <a:graphicData uri="http://schemas.openxmlformats.org/drawingml/2006/table">
            <a:tbl>
              <a:tblPr/>
              <a:tblGrid>
                <a:gridCol w="1030861"/>
                <a:gridCol w="3845837"/>
                <a:gridCol w="3332214"/>
              </a:tblGrid>
              <a:tr h="196604">
                <a:tc>
                  <a:txBody>
                    <a:bodyPr/>
                    <a:lstStyle/>
                    <a:p>
                      <a:pPr algn="ctr">
                        <a:lnSpc>
                          <a:spcPct val="115000"/>
                        </a:lnSpc>
                        <a:spcAft>
                          <a:spcPts val="0"/>
                        </a:spcAft>
                      </a:pPr>
                      <a:r>
                        <a:rPr lang="fr-FR" sz="1800" b="1" dirty="0">
                          <a:solidFill>
                            <a:srgbClr val="FFFFFF"/>
                          </a:solidFill>
                          <a:latin typeface="Calibri"/>
                          <a:ea typeface="Calibri"/>
                          <a:cs typeface="Times New Roman"/>
                        </a:rPr>
                        <a:t>Tâche n°</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800" b="1">
                          <a:solidFill>
                            <a:srgbClr val="FFFFFF"/>
                          </a:solidFill>
                          <a:latin typeface="Calibri"/>
                          <a:ea typeface="Calibri"/>
                          <a:cs typeface="Times New Roman"/>
                        </a:rPr>
                        <a:t>Nom de la tâche</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fr-FR" sz="1800" b="1">
                          <a:solidFill>
                            <a:srgbClr val="FFFFFF"/>
                          </a:solidFill>
                          <a:latin typeface="Calibri"/>
                          <a:ea typeface="Calibri"/>
                          <a:cs typeface="Times New Roman"/>
                        </a:rPr>
                        <a:t>Attribuée à :</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575179">
                <a:tc>
                  <a:txBody>
                    <a:bodyPr/>
                    <a:lstStyle/>
                    <a:p>
                      <a:pPr algn="ctr">
                        <a:lnSpc>
                          <a:spcPct val="115000"/>
                        </a:lnSpc>
                        <a:spcAft>
                          <a:spcPts val="0"/>
                        </a:spcAft>
                      </a:pPr>
                      <a:r>
                        <a:rPr lang="fr-FR" sz="1800" b="1">
                          <a:latin typeface="Calibri"/>
                          <a:ea typeface="Calibri"/>
                          <a:cs typeface="Times New Roman"/>
                        </a:rPr>
                        <a:t>1</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dirty="0">
                          <a:latin typeface="Calibri"/>
                          <a:ea typeface="Calibri"/>
                          <a:cs typeface="Times New Roman"/>
                        </a:rPr>
                        <a:t>Définition du plan d’adressage</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a:latin typeface="Calibri"/>
                          <a:ea typeface="Calibri"/>
                          <a:cs typeface="Times New Roman"/>
                        </a:rPr>
                        <a:t>Tous</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2</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dirty="0">
                          <a:latin typeface="Calibri"/>
                          <a:ea typeface="Calibri"/>
                          <a:cs typeface="Times New Roman"/>
                        </a:rPr>
                        <a:t>Configuration du réseau France</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3</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routeur FRANCE</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4</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réseau Belgique</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5</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routeur NORD</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6</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serveur SRV-POLYMOUSSE</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7</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réseau Portugal</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8</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routeur SUD</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75179">
                <a:tc>
                  <a:txBody>
                    <a:bodyPr/>
                    <a:lstStyle/>
                    <a:p>
                      <a:pPr algn="ctr">
                        <a:lnSpc>
                          <a:spcPct val="115000"/>
                        </a:lnSpc>
                        <a:spcAft>
                          <a:spcPts val="0"/>
                        </a:spcAft>
                      </a:pPr>
                      <a:r>
                        <a:rPr lang="fr-FR" sz="1800" b="1">
                          <a:latin typeface="Calibri"/>
                          <a:ea typeface="Calibri"/>
                          <a:cs typeface="Times New Roman"/>
                        </a:rPr>
                        <a:t>9</a:t>
                      </a:r>
                      <a:endParaRPr lang="fr-FR" sz="180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fr-FR" sz="1800">
                          <a:latin typeface="Calibri"/>
                          <a:ea typeface="Calibri"/>
                          <a:cs typeface="Times New Roman"/>
                        </a:rPr>
                        <a:t>Configuration du réseau Espagne</a:t>
                      </a: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fr-FR" sz="1800" i="1" dirty="0">
                          <a:latin typeface="Times New Roman"/>
                          <a:ea typeface="Calibri"/>
                          <a:cs typeface="Times New Roman"/>
                        </a:rPr>
                        <a:t>(2 élèves)</a:t>
                      </a:r>
                      <a:endParaRPr lang="fr-FR" sz="1800" dirty="0">
                        <a:latin typeface="Calibri"/>
                        <a:ea typeface="Calibri"/>
                        <a:cs typeface="Times New Roman"/>
                      </a:endParaRPr>
                    </a:p>
                  </a:txBody>
                  <a:tcPr marL="55122" marR="55122"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6" name="ZoneTexte 5"/>
          <p:cNvSpPr txBox="1"/>
          <p:nvPr/>
        </p:nvSpPr>
        <p:spPr>
          <a:xfrm>
            <a:off x="0" y="0"/>
            <a:ext cx="9144000" cy="830997"/>
          </a:xfrm>
          <a:prstGeom prst="rect">
            <a:avLst/>
          </a:prstGeom>
          <a:solidFill>
            <a:schemeClr val="tx2">
              <a:lumMod val="40000"/>
              <a:lumOff val="60000"/>
            </a:schemeClr>
          </a:solidFill>
        </p:spPr>
        <p:txBody>
          <a:bodyPr wrap="square" rtlCol="0">
            <a:spAutoFit/>
          </a:bodyPr>
          <a:lstStyle/>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ISN</a:t>
            </a:r>
          </a:p>
          <a:p>
            <a:r>
              <a:rPr lang="fr-F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Informatique et Sciences du Numérique</a:t>
            </a:r>
            <a:endParaRPr lang="fr-FR"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861</Words>
  <Application>Microsoft Office PowerPoint</Application>
  <PresentationFormat>Affichage à l'écran (4:3)</PresentationFormat>
  <Paragraphs>224</Paragraphs>
  <Slides>14</Slides>
  <Notes>13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Marco</dc:creator>
  <cp:lastModifiedBy>Marco</cp:lastModifiedBy>
  <cp:revision>5</cp:revision>
  <dcterms:created xsi:type="dcterms:W3CDTF">2013-04-09T14:45:49Z</dcterms:created>
  <dcterms:modified xsi:type="dcterms:W3CDTF">2013-05-02T17:16:12Z</dcterms:modified>
</cp:coreProperties>
</file>