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485" r:id="rId3"/>
    <p:sldId id="486" r:id="rId4"/>
    <p:sldId id="517" r:id="rId5"/>
    <p:sldId id="518" r:id="rId6"/>
    <p:sldId id="519" r:id="rId7"/>
    <p:sldId id="520" r:id="rId8"/>
    <p:sldId id="521" r:id="rId9"/>
    <p:sldId id="522" r:id="rId10"/>
    <p:sldId id="523" r:id="rId11"/>
    <p:sldId id="524" r:id="rId12"/>
    <p:sldId id="525" r:id="rId13"/>
    <p:sldId id="526" r:id="rId14"/>
    <p:sldId id="487" r:id="rId15"/>
    <p:sldId id="489" r:id="rId16"/>
    <p:sldId id="488" r:id="rId17"/>
    <p:sldId id="490" r:id="rId18"/>
    <p:sldId id="491" r:id="rId19"/>
    <p:sldId id="492" r:id="rId20"/>
    <p:sldId id="494" r:id="rId21"/>
    <p:sldId id="493" r:id="rId22"/>
    <p:sldId id="495" r:id="rId23"/>
    <p:sldId id="496" r:id="rId24"/>
    <p:sldId id="497" r:id="rId25"/>
    <p:sldId id="498" r:id="rId26"/>
    <p:sldId id="499" r:id="rId27"/>
    <p:sldId id="500" r:id="rId28"/>
    <p:sldId id="501" r:id="rId29"/>
    <p:sldId id="506" r:id="rId30"/>
    <p:sldId id="507" r:id="rId31"/>
    <p:sldId id="502" r:id="rId32"/>
    <p:sldId id="508" r:id="rId33"/>
    <p:sldId id="509" r:id="rId34"/>
    <p:sldId id="503" r:id="rId35"/>
    <p:sldId id="511" r:id="rId36"/>
    <p:sldId id="512" r:id="rId37"/>
    <p:sldId id="504" r:id="rId38"/>
    <p:sldId id="510" r:id="rId39"/>
    <p:sldId id="513" r:id="rId40"/>
    <p:sldId id="505" r:id="rId41"/>
    <p:sldId id="514" r:id="rId42"/>
    <p:sldId id="515" r:id="rId43"/>
    <p:sldId id="516"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00FF"/>
    <a:srgbClr val="FF0000"/>
    <a:srgbClr val="0070C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00" autoAdjust="0"/>
    <p:restoredTop sz="89964" autoAdjust="0"/>
  </p:normalViewPr>
  <p:slideViewPr>
    <p:cSldViewPr>
      <p:cViewPr varScale="1">
        <p:scale>
          <a:sx n="76" d="100"/>
          <a:sy n="76" d="100"/>
        </p:scale>
        <p:origin x="-1406" y="-72"/>
      </p:cViewPr>
      <p:guideLst>
        <p:guide orient="horz" pos="2160"/>
        <p:guide pos="2880"/>
      </p:guideLst>
    </p:cSldViewPr>
  </p:slideViewPr>
  <p:outlineViewPr>
    <p:cViewPr>
      <p:scale>
        <a:sx n="33" d="100"/>
        <a:sy n="33" d="100"/>
      </p:scale>
      <p:origin x="0" y="3342"/>
    </p:cViewPr>
  </p:outlineViewPr>
  <p:notesTextViewPr>
    <p:cViewPr>
      <p:scale>
        <a:sx n="100" d="100"/>
        <a:sy n="100" d="100"/>
      </p:scale>
      <p:origin x="0" y="0"/>
    </p:cViewPr>
  </p:notesTextViewPr>
  <p:sorterViewPr>
    <p:cViewPr>
      <p:scale>
        <a:sx n="66" d="100"/>
        <a:sy n="66" d="100"/>
      </p:scale>
      <p:origin x="0" y="6954"/>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BC25A-5D69-4E8B-8AA3-FE2793F0D3FC}" type="datetimeFigureOut">
              <a:rPr lang="fr-FR" smtClean="0"/>
              <a:pPr/>
              <a:t>03/12/2016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432DA-68DB-4C5C-A716-A63B4850BA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03/12/2016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174EA-2EDC-4F3C-85A6-44B270D9A66C}" type="datetimeFigureOut">
              <a:rPr lang="fr-FR" smtClean="0"/>
              <a:pPr/>
              <a:t>03/12/2016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E9E8-81FB-4130-BC7A-69B54E61206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433253" y="2132856"/>
            <a:ext cx="8158067" cy="1908215"/>
          </a:xfrm>
          <a:prstGeom prst="rect">
            <a:avLst/>
          </a:prstGeom>
        </p:spPr>
        <p:txBody>
          <a:bodyPr wrap="none">
            <a:spAutoFit/>
          </a:bodyPr>
          <a:lstStyle/>
          <a:p>
            <a:pPr algn="ctr"/>
            <a:r>
              <a:rPr lang="fr-FR" sz="3200" dirty="0" smtClean="0"/>
              <a:t>Formation des enseignants</a:t>
            </a:r>
          </a:p>
          <a:p>
            <a:pPr algn="ctr"/>
            <a:endParaRPr lang="fr-FR" sz="3200" dirty="0" smtClean="0"/>
          </a:p>
          <a:p>
            <a:pPr algn="ctr"/>
            <a:r>
              <a:rPr lang="fr-FR" sz="5400" dirty="0" smtClean="0"/>
              <a:t>Projet terminal d’évaluation </a:t>
            </a:r>
            <a:endParaRPr lang="fr-FR" sz="5400" dirty="0"/>
          </a:p>
        </p:txBody>
      </p:sp>
      <p:sp>
        <p:nvSpPr>
          <p:cNvPr id="6" name="ZoneTexte 5"/>
          <p:cNvSpPr txBox="1"/>
          <p:nvPr/>
        </p:nvSpPr>
        <p:spPr>
          <a:xfrm>
            <a:off x="323528" y="6021288"/>
            <a:ext cx="8415445" cy="646331"/>
          </a:xfrm>
          <a:prstGeom prst="rect">
            <a:avLst/>
          </a:prstGeom>
          <a:noFill/>
        </p:spPr>
        <p:txBody>
          <a:bodyPr wrap="none" rtlCol="0">
            <a:spAutoFit/>
          </a:bodyPr>
          <a:lstStyle/>
          <a:p>
            <a:r>
              <a:rPr lang="fr-FR" dirty="0" smtClean="0"/>
              <a:t>Marc </a:t>
            </a:r>
            <a:r>
              <a:rPr lang="fr-FR" dirty="0" err="1" smtClean="0"/>
              <a:t>Silanus</a:t>
            </a:r>
            <a:r>
              <a:rPr lang="fr-FR" dirty="0" smtClean="0"/>
              <a:t> – marc.silanus@ac-aix-marseille.fr</a:t>
            </a:r>
          </a:p>
          <a:p>
            <a:r>
              <a:rPr lang="fr-FR" dirty="0" smtClean="0"/>
              <a:t>Génie Electronique – Lycée A. Benoit – Cours Victor Hugo – 84803 L’ISLE SUR LA SORGUE</a:t>
            </a:r>
            <a:endParaRPr lang="fr-FR"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3554" name="Picture 2"/>
          <p:cNvPicPr>
            <a:picLocks noChangeAspect="1" noChangeArrowheads="1"/>
          </p:cNvPicPr>
          <p:nvPr/>
        </p:nvPicPr>
        <p:blipFill>
          <a:blip r:embed="rId2" cstate="print"/>
          <a:srcRect/>
          <a:stretch>
            <a:fillRect/>
          </a:stretch>
        </p:blipFill>
        <p:spPr bwMode="auto">
          <a:xfrm>
            <a:off x="503548" y="1304764"/>
            <a:ext cx="7858125" cy="5286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4578" name="Picture 2"/>
          <p:cNvPicPr>
            <a:picLocks noChangeAspect="1" noChangeArrowheads="1"/>
          </p:cNvPicPr>
          <p:nvPr/>
        </p:nvPicPr>
        <p:blipFill>
          <a:blip r:embed="rId2" cstate="print"/>
          <a:srcRect/>
          <a:stretch>
            <a:fillRect/>
          </a:stretch>
        </p:blipFill>
        <p:spPr bwMode="auto">
          <a:xfrm>
            <a:off x="827584" y="929776"/>
            <a:ext cx="7812868" cy="592822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5602" name="Picture 2"/>
          <p:cNvPicPr>
            <a:picLocks noChangeAspect="1" noChangeArrowheads="1"/>
          </p:cNvPicPr>
          <p:nvPr/>
        </p:nvPicPr>
        <p:blipFill>
          <a:blip r:embed="rId2" cstate="print"/>
          <a:srcRect/>
          <a:stretch>
            <a:fillRect/>
          </a:stretch>
        </p:blipFill>
        <p:spPr bwMode="auto">
          <a:xfrm>
            <a:off x="359532" y="1028700"/>
            <a:ext cx="8210550" cy="5829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26" name="Picture 2"/>
          <p:cNvPicPr>
            <a:picLocks noChangeAspect="1" noChangeArrowheads="1"/>
          </p:cNvPicPr>
          <p:nvPr/>
        </p:nvPicPr>
        <p:blipFill>
          <a:blip r:embed="rId2" cstate="print"/>
          <a:srcRect/>
          <a:stretch>
            <a:fillRect/>
          </a:stretch>
        </p:blipFill>
        <p:spPr bwMode="auto">
          <a:xfrm>
            <a:off x="1979712" y="1196752"/>
            <a:ext cx="5181600" cy="5000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7201972"/>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263525" indent="-263525">
              <a:buFont typeface="Arial" pitchFamily="34" charset="0"/>
              <a:buChar char="•"/>
            </a:pPr>
            <a:endParaRPr lang="fr-FR" dirty="0" smtClean="0"/>
          </a:p>
          <a:p>
            <a:pPr marL="720725" lvl="1" indent="-263525">
              <a:buFont typeface="Arial" pitchFamily="34" charset="0"/>
              <a:buChar char="•"/>
            </a:pPr>
            <a:r>
              <a:rPr lang="fr-FR" dirty="0" smtClean="0"/>
              <a:t>Le projet est mené selon une démarche pédagogique et non professionnelle. </a:t>
            </a:r>
          </a:p>
          <a:p>
            <a:pPr marL="720725" lvl="1" indent="-263525">
              <a:buFont typeface="Arial" pitchFamily="34" charset="0"/>
              <a:buChar char="•"/>
            </a:pPr>
            <a:endParaRPr lang="fr-FR" dirty="0" smtClean="0"/>
          </a:p>
          <a:p>
            <a:pPr marL="1177925" lvl="2" indent="-263525">
              <a:buFont typeface="Cambria" pitchFamily="18" charset="0"/>
              <a:buChar char="⇒"/>
            </a:pPr>
            <a:r>
              <a:rPr lang="fr-FR" dirty="0" smtClean="0"/>
              <a:t>Pas d’obligation de résultat optimisé</a:t>
            </a:r>
          </a:p>
          <a:p>
            <a:pPr marL="1177925" lvl="2" indent="-263525">
              <a:buFont typeface="Cambria" pitchFamily="18" charset="0"/>
              <a:buChar char="⇒"/>
            </a:pPr>
            <a:r>
              <a:rPr lang="fr-FR" dirty="0" smtClean="0"/>
              <a:t>Pas  d’obligation de qualité de résultat  </a:t>
            </a:r>
          </a:p>
          <a:p>
            <a:pPr marL="1177925" lvl="2" indent="-263525">
              <a:buFont typeface="Cambria" pitchFamily="18" charset="0"/>
              <a:buChar char="⇒"/>
            </a:pPr>
            <a:endParaRPr lang="fr-FR" dirty="0" smtClean="0"/>
          </a:p>
          <a:p>
            <a:pPr marL="720725" lvl="1" indent="-263525">
              <a:buFont typeface="Arial" pitchFamily="34" charset="0"/>
              <a:buChar char="•"/>
            </a:pPr>
            <a:r>
              <a:rPr lang="fr-FR" dirty="0" smtClean="0"/>
              <a:t>L’activité de projet laisse de l’autonomie aux élèves pour une démarche d’exploration, et d’investigation. Elle implique des tâtonnements, voire des échecs, dont les élèves se servent pour écarter des éléments de solution. </a:t>
            </a:r>
          </a:p>
          <a:p>
            <a:pPr marL="720725" lvl="1" indent="-263525">
              <a:buFont typeface="Arial" pitchFamily="34" charset="0"/>
              <a:buChar char="•"/>
            </a:pPr>
            <a:endParaRPr lang="fr-FR" dirty="0" smtClean="0"/>
          </a:p>
          <a:p>
            <a:pPr marL="720725" lvl="1" indent="-263525">
              <a:buFont typeface="Arial" pitchFamily="34" charset="0"/>
              <a:buChar char="•"/>
            </a:pPr>
            <a:r>
              <a:rPr lang="fr-FR" dirty="0" smtClean="0"/>
              <a:t>Cela a également une incidence sur l’évaluation qui est menée sur le projet.</a:t>
            </a:r>
          </a:p>
          <a:p>
            <a:pPr marL="1177925" lvl="2" indent="-263525">
              <a:buFont typeface="Cambria" pitchFamily="18" charset="0"/>
              <a:buChar char="⇒"/>
            </a:pPr>
            <a:endParaRPr lang="fr-FR" dirty="0" smtClean="0"/>
          </a:p>
          <a:p>
            <a:pPr marL="1177925" lvl="2" indent="-263525">
              <a:buFont typeface="Cambria" pitchFamily="18" charset="0"/>
              <a:buChar char="⇒"/>
            </a:pPr>
            <a:r>
              <a:rPr lang="fr-FR" b="1" dirty="0" smtClean="0"/>
              <a:t>Le système de notation doit chercher à valoriser d’avantage la démarche plutôt que la solution.</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323987"/>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77875"/>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Identifier le problème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2893100"/>
          </a:xfrm>
          <a:prstGeom prst="rect">
            <a:avLst/>
          </a:prstGeom>
          <a:noFill/>
        </p:spPr>
        <p:txBody>
          <a:bodyPr wrap="square" rtlCol="0">
            <a:spAutoFit/>
          </a:bodyPr>
          <a:lstStyle/>
          <a:p>
            <a:r>
              <a:rPr lang="fr-FR" sz="1400" dirty="0" smtClean="0"/>
              <a:t>La société TVV (Transport de Voyageurs du Vaucluse) est spécialisée dans le transport routier des personnes dans le département du Vaucluse. </a:t>
            </a:r>
          </a:p>
          <a:p>
            <a:endParaRPr lang="fr-FR" sz="1400" dirty="0" smtClean="0"/>
          </a:p>
          <a:p>
            <a:r>
              <a:rPr lang="fr-FR" sz="1400" dirty="0" smtClean="0"/>
              <a:t>Elle exploite les lignes entre les villes suivantes :</a:t>
            </a:r>
          </a:p>
          <a:p>
            <a:r>
              <a:rPr lang="fr-FR" sz="1400" dirty="0" smtClean="0"/>
              <a:t>Avignon, Orange, Bollène, </a:t>
            </a:r>
            <a:r>
              <a:rPr lang="fr-FR" sz="1400" dirty="0" err="1" smtClean="0"/>
              <a:t>Vaison</a:t>
            </a:r>
            <a:r>
              <a:rPr lang="fr-FR" sz="1400" dirty="0" smtClean="0"/>
              <a:t> la Romaine, Carpentras, L’Isle sur la Sorgue et Cavaillon.</a:t>
            </a:r>
          </a:p>
          <a:p>
            <a:endParaRPr lang="fr-FR" sz="1400" dirty="0" smtClean="0"/>
          </a:p>
          <a:p>
            <a:r>
              <a:rPr lang="fr-FR" sz="1400" dirty="0" smtClean="0"/>
              <a:t>La société a décidé d’équiper ses terminaux d’afficheurs destinés à informer ses voyageurs des départs ou arrivées de ses bus.</a:t>
            </a:r>
          </a:p>
          <a:p>
            <a:endParaRPr lang="fr-FR" sz="1400" dirty="0" smtClean="0"/>
          </a:p>
          <a:p>
            <a:r>
              <a:rPr lang="fr-FR" sz="1400" dirty="0" smtClean="0"/>
              <a:t>Son choix s’est porté sur le modèle AIVBT14-40/4-SER</a:t>
            </a:r>
          </a:p>
        </p:txBody>
      </p:sp>
      <p:pic>
        <p:nvPicPr>
          <p:cNvPr id="7" name="Image 6"/>
          <p:cNvPicPr/>
          <p:nvPr/>
        </p:nvPicPr>
        <p:blipFill>
          <a:blip r:embed="rId3" cstate="print"/>
          <a:srcRect/>
          <a:stretch>
            <a:fillRect/>
          </a:stretch>
        </p:blipFill>
        <p:spPr bwMode="auto">
          <a:xfrm>
            <a:off x="1331640" y="5325764"/>
            <a:ext cx="2504694" cy="13075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677930"/>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Imaginer des solutions</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1815882"/>
          </a:xfrm>
          <a:prstGeom prst="rect">
            <a:avLst/>
          </a:prstGeom>
          <a:noFill/>
        </p:spPr>
        <p:txBody>
          <a:bodyPr wrap="square" rtlCol="0">
            <a:spAutoFit/>
          </a:bodyPr>
          <a:lstStyle/>
          <a:p>
            <a:r>
              <a:rPr lang="fr-FR" sz="1400" dirty="0" smtClean="0"/>
              <a:t>La société TVV nous demande la production d’une solution pour  :</a:t>
            </a:r>
          </a:p>
          <a:p>
            <a:endParaRPr lang="fr-FR" sz="1400" dirty="0" smtClean="0"/>
          </a:p>
          <a:p>
            <a:pPr marL="185738" indent="-185738">
              <a:buFont typeface="Arial" pitchFamily="34" charset="0"/>
              <a:buChar char="•"/>
            </a:pPr>
            <a:r>
              <a:rPr lang="fr-FR" sz="1400" dirty="0" smtClean="0"/>
              <a:t>Configurer de manière simple et conviviale l’afficheur.</a:t>
            </a:r>
          </a:p>
          <a:p>
            <a:pPr marL="185738" indent="-185738">
              <a:buFont typeface="Arial" pitchFamily="34" charset="0"/>
              <a:buChar char="•"/>
            </a:pPr>
            <a:r>
              <a:rPr lang="fr-FR" sz="1400" dirty="0" smtClean="0"/>
              <a:t>Fournir au passagers un moyen de s’informer en temps réel sur l’état du trafic de la ligne fréquentée. </a:t>
            </a:r>
          </a:p>
          <a:p>
            <a:endParaRPr lang="fr-FR" sz="1400" dirty="0" smtClean="0"/>
          </a:p>
          <a:p>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59" name="Picture 11"/>
          <p:cNvPicPr>
            <a:picLocks noChangeAspect="1" noChangeArrowheads="1"/>
          </p:cNvPicPr>
          <p:nvPr/>
        </p:nvPicPr>
        <p:blipFill>
          <a:blip r:embed="rId3" cstate="print"/>
          <a:srcRect/>
          <a:stretch>
            <a:fillRect/>
          </a:stretch>
        </p:blipFill>
        <p:spPr bwMode="auto">
          <a:xfrm>
            <a:off x="0" y="4041068"/>
            <a:ext cx="4968044" cy="1176818"/>
          </a:xfrm>
          <a:prstGeom prst="rect">
            <a:avLst/>
          </a:prstGeom>
          <a:noFill/>
          <a:ln w="9525">
            <a:noFill/>
            <a:miter lim="800000"/>
            <a:headEnd/>
            <a:tailEnd/>
          </a:ln>
        </p:spPr>
      </p:pic>
      <p:pic>
        <p:nvPicPr>
          <p:cNvPr id="2060" name="Picture 12"/>
          <p:cNvPicPr>
            <a:picLocks noChangeAspect="1" noChangeArrowheads="1"/>
          </p:cNvPicPr>
          <p:nvPr/>
        </p:nvPicPr>
        <p:blipFill>
          <a:blip r:embed="rId4" cstate="print"/>
          <a:srcRect/>
          <a:stretch>
            <a:fillRect/>
          </a:stretch>
        </p:blipFill>
        <p:spPr bwMode="auto">
          <a:xfrm>
            <a:off x="431540" y="5301209"/>
            <a:ext cx="4155630" cy="1556792"/>
          </a:xfrm>
          <a:prstGeom prst="rect">
            <a:avLst/>
          </a:prstGeom>
          <a:noFill/>
          <a:ln w="9525">
            <a:noFill/>
            <a:miter lim="800000"/>
            <a:headEnd/>
            <a:tailEnd/>
          </a:ln>
        </p:spPr>
      </p:pic>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3" name="Picture 15"/>
          <p:cNvPicPr>
            <a:picLocks noChangeAspect="1" noChangeArrowheads="1"/>
          </p:cNvPicPr>
          <p:nvPr/>
        </p:nvPicPr>
        <p:blipFill>
          <a:blip r:embed="rId5" cstate="print"/>
          <a:srcRect/>
          <a:stretch>
            <a:fillRect/>
          </a:stretch>
        </p:blipFill>
        <p:spPr bwMode="auto">
          <a:xfrm>
            <a:off x="503548" y="4221088"/>
            <a:ext cx="2698856" cy="1906724"/>
          </a:xfrm>
          <a:prstGeom prst="rect">
            <a:avLst/>
          </a:prstGeom>
          <a:noFill/>
          <a:ln w="9525">
            <a:noFill/>
            <a:miter lim="800000"/>
            <a:headEnd/>
            <a:tailEnd/>
          </a:ln>
        </p:spPr>
      </p:pic>
      <p:pic>
        <p:nvPicPr>
          <p:cNvPr id="2064" name="Picture 16"/>
          <p:cNvPicPr>
            <a:picLocks noChangeAspect="1" noChangeArrowheads="1"/>
          </p:cNvPicPr>
          <p:nvPr/>
        </p:nvPicPr>
        <p:blipFill>
          <a:blip r:embed="rId6" cstate="print"/>
          <a:srcRect/>
          <a:stretch>
            <a:fillRect/>
          </a:stretch>
        </p:blipFill>
        <p:spPr bwMode="auto">
          <a:xfrm>
            <a:off x="1511660" y="3753036"/>
            <a:ext cx="4664397" cy="22322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1000"/>
                                        <p:tgtEl>
                                          <p:spTgt spid="2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3"/>
                                        </p:tgtEl>
                                        <p:attrNameLst>
                                          <p:attrName>style.visibility</p:attrName>
                                        </p:attrNameLst>
                                      </p:cBhvr>
                                      <p:to>
                                        <p:strVal val="visible"/>
                                      </p:to>
                                    </p:set>
                                    <p:animEffect transition="in" filter="fade">
                                      <p:cBhvr>
                                        <p:cTn id="12" dur="1000"/>
                                        <p:tgtEl>
                                          <p:spTgt spid="20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fade">
                                      <p:cBhvr>
                                        <p:cTn id="17" dur="1000"/>
                                        <p:tgtEl>
                                          <p:spTgt spid="2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Planification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523220"/>
          </a:xfrm>
          <a:prstGeom prst="rect">
            <a:avLst/>
          </a:prstGeom>
          <a:noFill/>
        </p:spPr>
        <p:txBody>
          <a:bodyPr wrap="square" rtlCol="0">
            <a:spAutoFit/>
          </a:bodyPr>
          <a:lstStyle/>
          <a:p>
            <a:r>
              <a:rPr lang="fr-FR" sz="1400" dirty="0" smtClean="0"/>
              <a:t>Une équipe se compose de 2 à 4 élèves :</a:t>
            </a:r>
          </a:p>
          <a:p>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Picture 3"/>
          <p:cNvPicPr>
            <a:picLocks noChangeAspect="1" noChangeArrowheads="1"/>
          </p:cNvPicPr>
          <p:nvPr/>
        </p:nvPicPr>
        <p:blipFill>
          <a:blip r:embed="rId3" cstate="print"/>
          <a:srcRect/>
          <a:stretch>
            <a:fillRect/>
          </a:stretch>
        </p:blipFill>
        <p:spPr bwMode="auto">
          <a:xfrm>
            <a:off x="0" y="3140968"/>
            <a:ext cx="5057775" cy="2962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7909858"/>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lgn="ctr">
              <a:spcBef>
                <a:spcPts val="600"/>
              </a:spcBef>
              <a:spcAft>
                <a:spcPts val="600"/>
              </a:spcAft>
            </a:pPr>
            <a:r>
              <a:rPr lang="fr-FR" b="1" dirty="0" smtClean="0"/>
              <a:t>Règles de bases pour effectuer un travail efficace en équipe :</a:t>
            </a:r>
          </a:p>
          <a:p>
            <a:pPr marL="720725" lvl="1" indent="-263525">
              <a:buFont typeface="Arial" pitchFamily="34" charset="0"/>
              <a:buChar char="•"/>
            </a:pPr>
            <a:r>
              <a:rPr lang="fr-FR" b="1" dirty="0" smtClean="0"/>
              <a:t>Savoir écouter </a:t>
            </a:r>
            <a:r>
              <a:rPr lang="fr-FR" dirty="0" smtClean="0"/>
              <a:t>: Les membres de l'équipe s'écoutent attentivement les uns et les autres et intègrent toutes les bonnes idées.</a:t>
            </a:r>
          </a:p>
          <a:p>
            <a:pPr marL="720725" lvl="1" indent="-263525">
              <a:buFont typeface="Arial" pitchFamily="34" charset="0"/>
              <a:buChar char="•"/>
            </a:pPr>
            <a:r>
              <a:rPr lang="fr-FR" b="1" dirty="0" smtClean="0"/>
              <a:t>Prendre ses responsabilités </a:t>
            </a:r>
            <a:r>
              <a:rPr lang="fr-FR" dirty="0" smtClean="0"/>
              <a:t>: Chaque membre de l'équipe est responsable d'une tâche qu'il doit mener à bien. Sa réussite conditionne celle de l'équipe. Cependant, lorsqu'un membre de l'équipe est en difficulté, il ne doit pas hésiter à en faire part aux autres membres afin de réagir collectivement afin de trouver une solution.</a:t>
            </a:r>
          </a:p>
          <a:p>
            <a:pPr marL="720725" lvl="1" indent="-263525">
              <a:buFont typeface="Arial" pitchFamily="34" charset="0"/>
              <a:buChar char="•"/>
            </a:pPr>
            <a:r>
              <a:rPr lang="fr-FR" b="1" dirty="0" smtClean="0"/>
              <a:t>Garder une trace </a:t>
            </a:r>
            <a:r>
              <a:rPr lang="fr-FR" dirty="0" smtClean="0"/>
              <a:t>: Chaque membre de l'équipe écrit son journal de projet. L'équipe écrit collectivement la ou les recettes de la ou des tâches qu'elle à réalisée.</a:t>
            </a:r>
          </a:p>
          <a:p>
            <a:pPr marL="720725" lvl="1" indent="-263525">
              <a:buFont typeface="Arial" pitchFamily="34" charset="0"/>
              <a:buChar char="•"/>
            </a:pPr>
            <a:r>
              <a:rPr lang="fr-FR" b="1" dirty="0" smtClean="0"/>
              <a:t>Rechercher le consensus </a:t>
            </a:r>
            <a:r>
              <a:rPr lang="fr-FR" dirty="0" smtClean="0"/>
              <a:t>: Les membres de l'équipe décident collectivement des solutions qui seront misent en œuvre et de l'organisation de leur travail. Si un désaccord persiste au sein de l'équipe, on peut recourir à un vote démocratique.</a:t>
            </a:r>
          </a:p>
          <a:p>
            <a:pPr marL="720725" lvl="1" indent="-263525">
              <a:buFont typeface="Arial" pitchFamily="34" charset="0"/>
              <a:buChar char="•"/>
            </a:pPr>
            <a:r>
              <a:rPr lang="fr-FR" b="1" dirty="0" smtClean="0"/>
              <a:t>S'organiser</a:t>
            </a:r>
            <a:r>
              <a:rPr lang="fr-FR" dirty="0" smtClean="0"/>
              <a:t> : Planifier son travail, préparer les réunions en établissant un ordre du jour afin de ne rien oublier d'important, conserver une trace écrite de tout se qui se dit.</a:t>
            </a:r>
          </a:p>
          <a:p>
            <a:pPr marL="720725" lvl="1" indent="-263525">
              <a:buFont typeface="Arial" pitchFamily="34" charset="0"/>
              <a:buChar char="•"/>
            </a:pPr>
            <a:r>
              <a:rPr lang="fr-FR" b="1" dirty="0" smtClean="0"/>
              <a:t>Utiliser un vocabulaire adéquat </a:t>
            </a:r>
            <a:r>
              <a:rPr lang="fr-FR" dirty="0" smtClean="0"/>
              <a:t>: Pour éviter toute confusion, il est nécessaire d'utiliser un vocabulaire technique adapté.</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8032968"/>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dirty="0" smtClean="0"/>
              <a:t>Le projet terminal d’évaluation se déroule selon les modalités précisées dans le règlement d’examen:</a:t>
            </a:r>
          </a:p>
          <a:p>
            <a:pPr marL="263525" indent="-263525">
              <a:buFont typeface="Arial" pitchFamily="34" charset="0"/>
              <a:buChar char="•"/>
            </a:pPr>
            <a:endParaRPr lang="fr-FR" dirty="0" smtClean="0"/>
          </a:p>
          <a:p>
            <a:pPr marL="263525" indent="-263525" algn="ctr"/>
            <a:r>
              <a:rPr lang="fr-FR" b="1" dirty="0" smtClean="0"/>
              <a:t>Note de service n° 2011-140 du 3 octobre 2011</a:t>
            </a:r>
          </a:p>
          <a:p>
            <a:pPr marL="263525" indent="-263525" algn="ctr"/>
            <a:r>
              <a:rPr lang="fr-FR" b="1" dirty="0" smtClean="0"/>
              <a:t>Complétée par la note de service n° 2012-065 du 6-4-2012</a:t>
            </a:r>
          </a:p>
          <a:p>
            <a:pPr marL="263525" indent="-263525" algn="ctr"/>
            <a:endParaRPr lang="fr-FR" b="1" dirty="0" smtClean="0"/>
          </a:p>
          <a:p>
            <a:pPr marL="263525" indent="-263525">
              <a:buFont typeface="Arial" pitchFamily="34" charset="0"/>
              <a:buChar char="•"/>
            </a:pPr>
            <a:r>
              <a:rPr lang="fr-FR" dirty="0" smtClean="0"/>
              <a:t>Le projet terminal d’évaluation occupe la 2nde partie de l’année</a:t>
            </a:r>
          </a:p>
          <a:p>
            <a:pPr marL="263525" indent="-263525">
              <a:buFont typeface="Arial" pitchFamily="34" charset="0"/>
              <a:buChar char="•"/>
            </a:pPr>
            <a:endParaRPr lang="fr-FR" dirty="0" smtClean="0"/>
          </a:p>
          <a:p>
            <a:pPr marL="263525" indent="-263525">
              <a:buFont typeface="Arial" pitchFamily="34" charset="0"/>
              <a:buChar char="•"/>
            </a:pPr>
            <a:r>
              <a:rPr lang="fr-FR" dirty="0" smtClean="0"/>
              <a:t>Il peut porter sur des problématiques issues d’autres disciplines</a:t>
            </a:r>
          </a:p>
          <a:p>
            <a:pPr marL="263525" indent="-263525">
              <a:buFont typeface="Arial" pitchFamily="34" charset="0"/>
              <a:buChar char="•"/>
            </a:pPr>
            <a:endParaRPr lang="fr-FR" dirty="0" smtClean="0"/>
          </a:p>
          <a:p>
            <a:pPr marL="263525" indent="-263525">
              <a:buFont typeface="Arial" pitchFamily="34" charset="0"/>
              <a:buChar char="•"/>
            </a:pPr>
            <a:r>
              <a:rPr lang="fr-FR" dirty="0" smtClean="0"/>
              <a:t>Il a pour but d’imaginer des solutions qui répondent à l’expression d’un besoin. </a:t>
            </a:r>
          </a:p>
          <a:p>
            <a:pPr marL="263525" indent="-263525">
              <a:buFont typeface="Arial" pitchFamily="34" charset="0"/>
              <a:buChar char="•"/>
            </a:pPr>
            <a:endParaRPr lang="fr-FR" dirty="0" smtClean="0"/>
          </a:p>
          <a:p>
            <a:pPr marL="263525" indent="-263525">
              <a:buFont typeface="Arial" pitchFamily="34" charset="0"/>
              <a:buChar char="•"/>
            </a:pPr>
            <a:r>
              <a:rPr lang="fr-FR" dirty="0" smtClean="0"/>
              <a:t>Les activités des élèves sont organisées autour d’une équipe de projet (2 à 4 élèves).</a:t>
            </a:r>
          </a:p>
          <a:p>
            <a:pPr marL="263525" indent="-263525">
              <a:buFont typeface="Arial" pitchFamily="34" charset="0"/>
              <a:buChar char="•"/>
            </a:pPr>
            <a:endParaRPr lang="fr-FR" dirty="0" smtClean="0"/>
          </a:p>
          <a:p>
            <a:pPr marL="263525" indent="-263525">
              <a:buFont typeface="Arial" pitchFamily="34" charset="0"/>
              <a:buChar char="•"/>
            </a:pPr>
            <a:r>
              <a:rPr lang="fr-FR" dirty="0" smtClean="0"/>
              <a:t>Il donne lieu à :</a:t>
            </a:r>
          </a:p>
          <a:p>
            <a:pPr marL="720725" lvl="1" indent="-263525">
              <a:buFont typeface="Arial" pitchFamily="34" charset="0"/>
              <a:buChar char="•"/>
            </a:pPr>
            <a:r>
              <a:rPr lang="fr-FR" dirty="0" smtClean="0"/>
              <a:t> La rédaction d’un rapport écrit d’une dizaine de pages.</a:t>
            </a:r>
          </a:p>
          <a:p>
            <a:pPr marL="720725" lvl="1" indent="-263525">
              <a:buFont typeface="Arial" pitchFamily="34" charset="0"/>
              <a:buChar char="•"/>
            </a:pPr>
            <a:r>
              <a:rPr lang="fr-FR" dirty="0" smtClean="0"/>
              <a:t>La réalisation d’un support visuel de présentation (diaporama).</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Planification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523220"/>
          </a:xfrm>
          <a:prstGeom prst="rect">
            <a:avLst/>
          </a:prstGeom>
          <a:noFill/>
        </p:spPr>
        <p:txBody>
          <a:bodyPr wrap="square" rtlCol="0">
            <a:spAutoFit/>
          </a:bodyPr>
          <a:lstStyle/>
          <a:p>
            <a:r>
              <a:rPr lang="fr-FR" sz="1400" dirty="0" smtClean="0"/>
              <a:t>Proposition d’un planning prévisionnel</a:t>
            </a:r>
          </a:p>
          <a:p>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p:cNvPicPr/>
          <p:nvPr/>
        </p:nvPicPr>
        <p:blipFill>
          <a:blip r:embed="rId3" cstate="print"/>
          <a:srcRect/>
          <a:stretch>
            <a:fillRect/>
          </a:stretch>
        </p:blipFill>
        <p:spPr bwMode="auto">
          <a:xfrm>
            <a:off x="0" y="2960948"/>
            <a:ext cx="5040052" cy="949969"/>
          </a:xfrm>
          <a:prstGeom prst="rect">
            <a:avLst/>
          </a:prstGeom>
          <a:noFill/>
          <a:ln w="9525">
            <a:noFill/>
            <a:miter lim="800000"/>
            <a:headEnd/>
            <a:tailEnd/>
          </a:ln>
        </p:spPr>
      </p:pic>
      <p:pic>
        <p:nvPicPr>
          <p:cNvPr id="12" name="Image 11" descr="robotPompier.png"/>
          <p:cNvPicPr/>
          <p:nvPr/>
        </p:nvPicPr>
        <p:blipFill>
          <a:blip r:embed="rId4" cstate="print"/>
          <a:stretch>
            <a:fillRect/>
          </a:stretch>
        </p:blipFill>
        <p:spPr>
          <a:xfrm>
            <a:off x="0" y="836712"/>
            <a:ext cx="9144000" cy="602128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Conception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523220"/>
          </a:xfrm>
          <a:prstGeom prst="rect">
            <a:avLst/>
          </a:prstGeom>
          <a:noFill/>
        </p:spPr>
        <p:txBody>
          <a:bodyPr wrap="square" rtlCol="0">
            <a:spAutoFit/>
          </a:bodyPr>
          <a:lstStyle/>
          <a:p>
            <a:r>
              <a:rPr lang="fr-FR" sz="1400" dirty="0" smtClean="0"/>
              <a:t>Occupe la plus grande partie du temps</a:t>
            </a:r>
          </a:p>
          <a:p>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 name="Picture 2" descr="C:\Documents and Settings\eleve\Bureau\Sans titre.bmp"/>
          <p:cNvPicPr>
            <a:picLocks noChangeAspect="1" noChangeArrowheads="1"/>
          </p:cNvPicPr>
          <p:nvPr/>
        </p:nvPicPr>
        <p:blipFill>
          <a:blip r:embed="rId3" cstate="print"/>
          <a:stretch>
            <a:fillRect/>
          </a:stretch>
        </p:blipFill>
        <p:spPr bwMode="auto">
          <a:xfrm>
            <a:off x="215516" y="3104964"/>
            <a:ext cx="7467600" cy="3056792"/>
          </a:xfrm>
          <a:prstGeom prst="rect">
            <a:avLst/>
          </a:prstGeom>
          <a:noFill/>
        </p:spPr>
      </p:pic>
      <p:pic>
        <p:nvPicPr>
          <p:cNvPr id="24577" name="Picture 1"/>
          <p:cNvPicPr>
            <a:picLocks noChangeAspect="1" noChangeArrowheads="1"/>
          </p:cNvPicPr>
          <p:nvPr/>
        </p:nvPicPr>
        <p:blipFill>
          <a:blip r:embed="rId4" cstate="print"/>
          <a:srcRect/>
          <a:stretch>
            <a:fillRect/>
          </a:stretch>
        </p:blipFill>
        <p:spPr bwMode="auto">
          <a:xfrm>
            <a:off x="755576" y="872716"/>
            <a:ext cx="7727206" cy="5743306"/>
          </a:xfrm>
          <a:prstGeom prst="rect">
            <a:avLst/>
          </a:prstGeom>
          <a:noFill/>
          <a:ln w="9525">
            <a:noFill/>
            <a:miter lim="800000"/>
            <a:headEnd/>
            <a:tailEnd/>
          </a:ln>
        </p:spPr>
      </p:pic>
      <p:pic>
        <p:nvPicPr>
          <p:cNvPr id="24578" name="Picture 2"/>
          <p:cNvPicPr>
            <a:picLocks noChangeAspect="1" noChangeArrowheads="1"/>
          </p:cNvPicPr>
          <p:nvPr/>
        </p:nvPicPr>
        <p:blipFill>
          <a:blip r:embed="rId5" cstate="print"/>
          <a:srcRect/>
          <a:stretch>
            <a:fillRect/>
          </a:stretch>
        </p:blipFill>
        <p:spPr bwMode="auto">
          <a:xfrm>
            <a:off x="0" y="1700808"/>
            <a:ext cx="9258300" cy="3743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577"/>
                                        </p:tgtEl>
                                        <p:attrNameLst>
                                          <p:attrName>style.visibility</p:attrName>
                                        </p:attrNameLst>
                                      </p:cBhvr>
                                      <p:to>
                                        <p:strVal val="visible"/>
                                      </p:to>
                                    </p:set>
                                    <p:anim calcmode="lin" valueType="num">
                                      <p:cBhvr>
                                        <p:cTn id="12" dur="500" fill="hold"/>
                                        <p:tgtEl>
                                          <p:spTgt spid="24577"/>
                                        </p:tgtEl>
                                        <p:attrNameLst>
                                          <p:attrName>ppt_w</p:attrName>
                                        </p:attrNameLst>
                                      </p:cBhvr>
                                      <p:tavLst>
                                        <p:tav tm="0">
                                          <p:val>
                                            <p:fltVal val="0"/>
                                          </p:val>
                                        </p:tav>
                                        <p:tav tm="100000">
                                          <p:val>
                                            <p:strVal val="#ppt_w"/>
                                          </p:val>
                                        </p:tav>
                                      </p:tavLst>
                                    </p:anim>
                                    <p:anim calcmode="lin" valueType="num">
                                      <p:cBhvr>
                                        <p:cTn id="13" dur="500" fill="hold"/>
                                        <p:tgtEl>
                                          <p:spTgt spid="24577"/>
                                        </p:tgtEl>
                                        <p:attrNameLst>
                                          <p:attrName>ppt_h</p:attrName>
                                        </p:attrNameLst>
                                      </p:cBhvr>
                                      <p:tavLst>
                                        <p:tav tm="0">
                                          <p:val>
                                            <p:fltVal val="0"/>
                                          </p:val>
                                        </p:tav>
                                        <p:tav tm="100000">
                                          <p:val>
                                            <p:strVal val="#ppt_h"/>
                                          </p:val>
                                        </p:tav>
                                      </p:tavLst>
                                    </p:anim>
                                    <p:animEffect transition="in" filter="fade">
                                      <p:cBhvr>
                                        <p:cTn id="14" dur="500"/>
                                        <p:tgtEl>
                                          <p:spTgt spid="2457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p:cTn id="19" dur="500" fill="hold"/>
                                        <p:tgtEl>
                                          <p:spTgt spid="24578"/>
                                        </p:tgtEl>
                                        <p:attrNameLst>
                                          <p:attrName>ppt_w</p:attrName>
                                        </p:attrNameLst>
                                      </p:cBhvr>
                                      <p:tavLst>
                                        <p:tav tm="0">
                                          <p:val>
                                            <p:fltVal val="0"/>
                                          </p:val>
                                        </p:tav>
                                        <p:tav tm="100000">
                                          <p:val>
                                            <p:strVal val="#ppt_w"/>
                                          </p:val>
                                        </p:tav>
                                      </p:tavLst>
                                    </p:anim>
                                    <p:anim calcmode="lin" valueType="num">
                                      <p:cBhvr>
                                        <p:cTn id="20" dur="500" fill="hold"/>
                                        <p:tgtEl>
                                          <p:spTgt spid="24578"/>
                                        </p:tgtEl>
                                        <p:attrNameLst>
                                          <p:attrName>ppt_h</p:attrName>
                                        </p:attrNameLst>
                                      </p:cBhvr>
                                      <p:tavLst>
                                        <p:tav tm="0">
                                          <p:val>
                                            <p:fltVal val="0"/>
                                          </p:val>
                                        </p:tav>
                                        <p:tav tm="100000">
                                          <p:val>
                                            <p:strVal val="#ppt_h"/>
                                          </p:val>
                                        </p:tav>
                                      </p:tavLst>
                                    </p:anim>
                                    <p:animEffect transition="in" filter="fade">
                                      <p:cBhvr>
                                        <p:cTn id="21"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Bilan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3970318"/>
          </a:xfrm>
          <a:prstGeom prst="rect">
            <a:avLst/>
          </a:prstGeom>
          <a:noFill/>
        </p:spPr>
        <p:txBody>
          <a:bodyPr wrap="square" rtlCol="0">
            <a:spAutoFit/>
          </a:bodyPr>
          <a:lstStyle/>
          <a:p>
            <a:r>
              <a:rPr lang="fr-FR" sz="1400" dirty="0" smtClean="0"/>
              <a:t>Les enseignants sont responsables du suivi pédagogique du projet pour diriger, organiser, planifier, en tenant compte des contraintes qui leurs sont imposées.</a:t>
            </a:r>
          </a:p>
          <a:p>
            <a:endParaRPr lang="fr-FR" sz="1400" dirty="0" smtClean="0"/>
          </a:p>
          <a:p>
            <a:pPr marL="263525" indent="-263525">
              <a:buFont typeface="Arial" pitchFamily="34" charset="0"/>
              <a:buChar char="•"/>
            </a:pPr>
            <a:r>
              <a:rPr lang="fr-FR" sz="1400" b="1" dirty="0" smtClean="0"/>
              <a:t>Suivit de projet</a:t>
            </a:r>
          </a:p>
          <a:p>
            <a:pPr marL="542925" lvl="1" indent="-279400">
              <a:buFont typeface="Arial" pitchFamily="34" charset="0"/>
              <a:buChar char="•"/>
            </a:pPr>
            <a:r>
              <a:rPr lang="fr-FR" sz="1400" dirty="0" smtClean="0"/>
              <a:t>A chaque début de séance.</a:t>
            </a:r>
          </a:p>
          <a:p>
            <a:pPr marL="542925" lvl="1" indent="-279400">
              <a:buFont typeface="Arial" pitchFamily="34" charset="0"/>
              <a:buChar char="•"/>
            </a:pPr>
            <a:r>
              <a:rPr lang="fr-FR" sz="1400" dirty="0" smtClean="0"/>
              <a:t>Etat d’avancement du projet.</a:t>
            </a:r>
          </a:p>
          <a:p>
            <a:pPr marL="542925" lvl="1" indent="-279400">
              <a:buFont typeface="Arial" pitchFamily="34" charset="0"/>
              <a:buChar char="•"/>
            </a:pPr>
            <a:r>
              <a:rPr lang="fr-FR" sz="1400" dirty="0" smtClean="0"/>
              <a:t>Difficultés rencontrées .</a:t>
            </a:r>
          </a:p>
          <a:p>
            <a:pPr marL="542925" lvl="1" indent="-279400">
              <a:buFont typeface="Arial" pitchFamily="34" charset="0"/>
              <a:buChar char="•"/>
            </a:pPr>
            <a:r>
              <a:rPr lang="fr-FR" sz="1400" dirty="0" smtClean="0"/>
              <a:t>Critique des choix et des pistes de travail.</a:t>
            </a:r>
          </a:p>
          <a:p>
            <a:pPr marL="542925" lvl="1" indent="-279400">
              <a:buFont typeface="Arial" pitchFamily="34" charset="0"/>
              <a:buChar char="•"/>
            </a:pPr>
            <a:r>
              <a:rPr lang="fr-FR" sz="1400" dirty="0" smtClean="0"/>
              <a:t>Conseil et guide les élèves dans leur progression, le choix et la mise en œuvre des solutions techniques.</a:t>
            </a:r>
          </a:p>
          <a:p>
            <a:pPr marL="542925" lvl="1" indent="-279400">
              <a:buFont typeface="Arial" pitchFamily="34" charset="0"/>
              <a:buChar char="•"/>
            </a:pPr>
            <a:r>
              <a:rPr lang="fr-FR" sz="1400" dirty="0" smtClean="0"/>
              <a:t>Comparaison entre le planning prévisionnel et l'état réel d'avancement.</a:t>
            </a:r>
          </a:p>
          <a:p>
            <a:pPr marL="542925" lvl="1" indent="-279400">
              <a:buFont typeface="Arial" pitchFamily="34" charset="0"/>
              <a:buChar char="•"/>
            </a:pPr>
            <a:r>
              <a:rPr lang="fr-FR" sz="1400" dirty="0" smtClean="0"/>
              <a:t>Corrections nécessaires (simplification d'un sous-ensemble, formation complémentaire ou apport de connaissance non prévue initialement, ...).</a:t>
            </a:r>
          </a:p>
          <a:p>
            <a:pPr marL="263525" indent="-263525">
              <a:buFont typeface="Arial" pitchFamily="34" charset="0"/>
              <a:buChar char="•"/>
            </a:pPr>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démarche et les activités</a:t>
            </a:r>
          </a:p>
          <a:p>
            <a:pPr marL="720725" lvl="1" indent="-263525">
              <a:spcBef>
                <a:spcPts val="600"/>
              </a:spcBef>
            </a:pPr>
            <a:r>
              <a:rPr lang="fr-FR" b="1" dirty="0" smtClean="0"/>
              <a:t>Bilan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7" name="Picture 3"/>
          <p:cNvPicPr>
            <a:picLocks noChangeAspect="1" noChangeArrowheads="1"/>
          </p:cNvPicPr>
          <p:nvPr/>
        </p:nvPicPr>
        <p:blipFill>
          <a:blip r:embed="rId2" cstate="print"/>
          <a:srcRect/>
          <a:stretch>
            <a:fillRect/>
          </a:stretch>
        </p:blipFill>
        <p:spPr bwMode="auto">
          <a:xfrm>
            <a:off x="5041625" y="872716"/>
            <a:ext cx="4102375" cy="5985284"/>
          </a:xfrm>
          <a:prstGeom prst="rect">
            <a:avLst/>
          </a:prstGeom>
          <a:noFill/>
          <a:ln w="9525">
            <a:noFill/>
            <a:miter lim="800000"/>
            <a:headEnd/>
            <a:tailEnd/>
          </a:ln>
        </p:spPr>
      </p:pic>
      <p:sp>
        <p:nvSpPr>
          <p:cNvPr id="6" name="ZoneTexte 5"/>
          <p:cNvSpPr txBox="1"/>
          <p:nvPr/>
        </p:nvSpPr>
        <p:spPr>
          <a:xfrm>
            <a:off x="251520" y="2420888"/>
            <a:ext cx="4608512" cy="3970318"/>
          </a:xfrm>
          <a:prstGeom prst="rect">
            <a:avLst/>
          </a:prstGeom>
          <a:noFill/>
        </p:spPr>
        <p:txBody>
          <a:bodyPr wrap="square" rtlCol="0">
            <a:spAutoFit/>
          </a:bodyPr>
          <a:lstStyle/>
          <a:p>
            <a:r>
              <a:rPr lang="fr-FR" sz="1400" dirty="0" smtClean="0"/>
              <a:t>Les enseignants sont responsables du suivi pédagogique du projet pour diriger, organiser, planifier, en tenant compte des contraintes qui leurs sont imposées.</a:t>
            </a:r>
          </a:p>
          <a:p>
            <a:endParaRPr lang="fr-FR" sz="1400" dirty="0" smtClean="0"/>
          </a:p>
          <a:p>
            <a:pPr marL="263525" indent="-263525">
              <a:buFont typeface="Arial" pitchFamily="34" charset="0"/>
              <a:buChar char="•"/>
            </a:pPr>
            <a:r>
              <a:rPr lang="fr-FR" sz="1400" b="1" dirty="0" smtClean="0"/>
              <a:t>Revues de projet</a:t>
            </a:r>
          </a:p>
          <a:p>
            <a:pPr marL="542925" indent="-263525"/>
            <a:r>
              <a:rPr lang="fr-FR" sz="1400" dirty="0" smtClean="0"/>
              <a:t>Les revues interviennent à des moments clés du projet :</a:t>
            </a:r>
          </a:p>
          <a:p>
            <a:pPr marL="542925" indent="-263525"/>
            <a:r>
              <a:rPr lang="fr-FR" sz="1400" dirty="0" smtClean="0"/>
              <a:t> </a:t>
            </a:r>
          </a:p>
          <a:p>
            <a:pPr marL="720725" lvl="1" indent="-263525">
              <a:buFont typeface="Arial" pitchFamily="34" charset="0"/>
              <a:buChar char="•"/>
            </a:pPr>
            <a:r>
              <a:rPr lang="fr-FR" sz="1400" dirty="0" smtClean="0"/>
              <a:t>Après la phase de choix technologique, afin d'avaliser ou de recadrer ces choix ainsi que l'organisation mise en place par le groupe.</a:t>
            </a:r>
          </a:p>
          <a:p>
            <a:pPr marL="720725" lvl="1" indent="-263525">
              <a:buFont typeface="Arial" pitchFamily="34" charset="0"/>
              <a:buChar char="•"/>
            </a:pPr>
            <a:endParaRPr lang="fr-FR" sz="1400" dirty="0" smtClean="0"/>
          </a:p>
          <a:p>
            <a:pPr marL="720725" lvl="1" indent="-263525">
              <a:buFont typeface="Arial" pitchFamily="34" charset="0"/>
              <a:buChar char="•"/>
            </a:pPr>
            <a:r>
              <a:rPr lang="fr-FR" sz="1400" dirty="0" smtClean="0"/>
              <a:t>Au cours et/ou à la fin de la phase de conception. Cette revue permet au groupe de présenter au professeur l'état d'avancement de la tâche qui leur a été confiée et d'avoir un temps d'échange plus important que le suivit de projet.</a:t>
            </a:r>
          </a:p>
          <a:p>
            <a:pPr marL="263525" indent="-263525">
              <a:buFont typeface="Arial" pitchFamily="34" charset="0"/>
              <a:buChar char="•"/>
            </a:pPr>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738664"/>
          </a:xfrm>
          <a:prstGeom prst="rect">
            <a:avLst/>
          </a:prstGeom>
          <a:noFill/>
        </p:spPr>
        <p:txBody>
          <a:bodyPr wrap="square" rtlCol="0">
            <a:spAutoFit/>
          </a:bodyPr>
          <a:lstStyle/>
          <a:p>
            <a:r>
              <a:rPr lang="fr-FR" sz="1400" dirty="0" smtClean="0"/>
              <a:t>Les élèves complètent la feuille Présentation du tableur </a:t>
            </a:r>
            <a:r>
              <a:rPr lang="fr-FR" sz="1400" dirty="0" err="1" smtClean="0"/>
              <a:t>ProjetISN</a:t>
            </a:r>
            <a:r>
              <a:rPr lang="fr-FR" sz="1400" dirty="0" smtClean="0"/>
              <a:t> :</a:t>
            </a:r>
          </a:p>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6499" name="Picture 3"/>
          <p:cNvPicPr>
            <a:picLocks noChangeAspect="1" noChangeArrowheads="1"/>
          </p:cNvPicPr>
          <p:nvPr/>
        </p:nvPicPr>
        <p:blipFill>
          <a:blip r:embed="rId2" cstate="print"/>
          <a:srcRect/>
          <a:stretch>
            <a:fillRect/>
          </a:stretch>
        </p:blipFill>
        <p:spPr bwMode="auto">
          <a:xfrm>
            <a:off x="2123728" y="2880320"/>
            <a:ext cx="5223771" cy="38610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Présentation du projet et de l’équipe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Picture 2"/>
          <p:cNvPicPr>
            <a:picLocks noChangeAspect="1" noChangeArrowheads="1"/>
          </p:cNvPicPr>
          <p:nvPr/>
        </p:nvPicPr>
        <p:blipFill>
          <a:blip r:embed="rId2" cstate="print"/>
          <a:srcRect/>
          <a:stretch>
            <a:fillRect/>
          </a:stretch>
        </p:blipFill>
        <p:spPr bwMode="auto">
          <a:xfrm>
            <a:off x="0" y="2528900"/>
            <a:ext cx="9144000" cy="402915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Estimation des savoirs à mobiliser</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Picture 2"/>
          <p:cNvPicPr>
            <a:picLocks noChangeAspect="1" noChangeArrowheads="1"/>
          </p:cNvPicPr>
          <p:nvPr/>
        </p:nvPicPr>
        <p:blipFill>
          <a:blip r:embed="rId2" cstate="print"/>
          <a:srcRect/>
          <a:stretch>
            <a:fillRect/>
          </a:stretch>
        </p:blipFill>
        <p:spPr bwMode="auto">
          <a:xfrm>
            <a:off x="0" y="2636912"/>
            <a:ext cx="9081956" cy="35283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3"/>
          <a:ext cx="8100900" cy="3420380"/>
        </p:xfrm>
        <a:graphic>
          <a:graphicData uri="http://schemas.openxmlformats.org/drawingml/2006/table">
            <a:tbl>
              <a:tblPr/>
              <a:tblGrid>
                <a:gridCol w="1132384"/>
                <a:gridCol w="6968516"/>
              </a:tblGrid>
              <a:tr h="621396">
                <a:tc>
                  <a:txBody>
                    <a:bodyPr/>
                    <a:lstStyle/>
                    <a:p>
                      <a:pPr algn="ctr" fontAlgn="t"/>
                      <a:r>
                        <a:rPr lang="fr-FR" sz="1600" b="1" i="0" u="none" strike="noStrike" dirty="0" smtClean="0">
                          <a:latin typeface="Arial"/>
                        </a:rPr>
                        <a:t>C1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Décrire et expliquer une situation, un système ou un programme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21396">
                <a:tc>
                  <a:txBody>
                    <a:bodyPr/>
                    <a:lstStyle/>
                    <a:p>
                      <a:pPr algn="ctr" fontAlgn="b"/>
                      <a:r>
                        <a:rPr lang="fr-FR" sz="1600" b="1" i="0" u="none" strike="noStrike" dirty="0" smtClean="0">
                          <a:latin typeface="Arial"/>
                        </a:rPr>
                        <a:t>C2</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77413">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83793">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916382">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13" name="ZoneTexte 12"/>
          <p:cNvSpPr txBox="1"/>
          <p:nvPr/>
        </p:nvSpPr>
        <p:spPr>
          <a:xfrm>
            <a:off x="2627784" y="5985284"/>
            <a:ext cx="3937360" cy="400110"/>
          </a:xfrm>
          <a:prstGeom prst="rect">
            <a:avLst/>
          </a:prstGeom>
          <a:noFill/>
        </p:spPr>
        <p:txBody>
          <a:bodyPr wrap="none" rtlCol="0">
            <a:spAutoFit/>
          </a:bodyPr>
          <a:lstStyle/>
          <a:p>
            <a:r>
              <a:rPr lang="fr-FR" sz="2000" b="1" dirty="0" smtClean="0"/>
              <a:t>Dans le livret scolaire : Niveau 1 à 5</a:t>
            </a:r>
            <a:endParaRPr lang="fr-FR" sz="2000" b="1"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786883"/>
        </p:xfrm>
        <a:graphic>
          <a:graphicData uri="http://schemas.openxmlformats.org/drawingml/2006/table">
            <a:tbl>
              <a:tblPr/>
              <a:tblGrid>
                <a:gridCol w="1132384"/>
                <a:gridCol w="6968516"/>
              </a:tblGrid>
              <a:tr h="687980">
                <a:tc>
                  <a:txBody>
                    <a:bodyPr/>
                    <a:lstStyle/>
                    <a:p>
                      <a:pPr algn="ctr" fontAlgn="t"/>
                      <a:r>
                        <a:rPr lang="fr-FR" sz="1600" b="1" i="0" u="none" strike="noStrike" dirty="0" smtClean="0">
                          <a:latin typeface="Arial"/>
                        </a:rPr>
                        <a:t>C1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Décrire et expliquer une situation, un système ou un programme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140968"/>
          <a:ext cx="8100900" cy="3096345"/>
        </p:xfrm>
        <a:graphic>
          <a:graphicData uri="http://schemas.openxmlformats.org/drawingml/2006/table">
            <a:tbl>
              <a:tblPr/>
              <a:tblGrid>
                <a:gridCol w="474199"/>
                <a:gridCol w="7626701"/>
              </a:tblGrid>
              <a:tr h="371249">
                <a:tc>
                  <a:txBody>
                    <a:bodyPr/>
                    <a:lstStyle/>
                    <a:p>
                      <a:pPr algn="l" fontAlgn="t"/>
                      <a:r>
                        <a:rPr lang="fr-FR" sz="1600" b="1" i="0" u="none" strike="noStrike" dirty="0">
                          <a:latin typeface="Arial"/>
                        </a:rPr>
                        <a:t>C1.1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Justifier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7859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dans une situation donnée, un codage numérique ou l'usage d'un format approprié, qu'un programme réalise l'action attendue…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89299">
                <a:tc>
                  <a:txBody>
                    <a:bodyPr/>
                    <a:lstStyle/>
                    <a:p>
                      <a:pPr algn="l" fontAlgn="t"/>
                      <a:r>
                        <a:rPr lang="fr-FR" sz="1600" b="1" i="0" u="none" strike="noStrike">
                          <a:latin typeface="Arial"/>
                        </a:rPr>
                        <a:t>C1.2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Détailler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57198">
                <a:tc>
                  <a:txBody>
                    <a:bodyPr/>
                    <a:lstStyle/>
                    <a:p>
                      <a:pPr algn="l" fontAlgn="b"/>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 déroulement d'une communication numérique, le rôle des constituants d'un système numérique, le rôle des éléments constitutifs d'une page web, ce qu'effectue tout ou partie d'un programme ou de l'algorithme associé, l'enchaînement des événements qui réalisent la fonction attendue par un programme…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de la soutenance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786883"/>
        </p:xfrm>
        <a:graphic>
          <a:graphicData uri="http://schemas.openxmlformats.org/drawingml/2006/table">
            <a:tbl>
              <a:tblPr/>
              <a:tblGrid>
                <a:gridCol w="1132384"/>
                <a:gridCol w="6968516"/>
              </a:tblGrid>
              <a:tr h="687980">
                <a:tc>
                  <a:txBody>
                    <a:bodyPr/>
                    <a:lstStyle/>
                    <a:p>
                      <a:pPr algn="ctr" fontAlgn="t"/>
                      <a:r>
                        <a:rPr lang="fr-FR" sz="1600" b="1" i="0" u="none" strike="noStrike" dirty="0" smtClean="0">
                          <a:latin typeface="Arial"/>
                        </a:rPr>
                        <a:t>C1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Décrire et expliquer une situation, un système ou un programme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140968"/>
          <a:ext cx="8100900" cy="3096345"/>
        </p:xfrm>
        <a:graphic>
          <a:graphicData uri="http://schemas.openxmlformats.org/drawingml/2006/table">
            <a:tbl>
              <a:tblPr/>
              <a:tblGrid>
                <a:gridCol w="474199"/>
                <a:gridCol w="7626701"/>
              </a:tblGrid>
              <a:tr h="371249">
                <a:tc>
                  <a:txBody>
                    <a:bodyPr/>
                    <a:lstStyle/>
                    <a:p>
                      <a:pPr algn="l" fontAlgn="t"/>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50000"/>
                      </a:schemeClr>
                    </a:solidFill>
                  </a:tcPr>
                </a:tc>
                <a:tc>
                  <a:txBody>
                    <a:bodyPr/>
                    <a:lstStyle/>
                    <a:p>
                      <a:pPr algn="l" fontAlgn="t"/>
                      <a:endParaRPr lang="fr-FR" sz="16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50000"/>
                      </a:schemeClr>
                    </a:solidFill>
                  </a:tcPr>
                </a:tc>
              </a:tr>
              <a:tr h="778599">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l" fontAlgn="b"/>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50000"/>
                      </a:schemeClr>
                    </a:solidFill>
                  </a:tcPr>
                </a:tc>
              </a:tr>
              <a:tr h="389299">
                <a:tc>
                  <a:txBody>
                    <a:bodyPr/>
                    <a:lstStyle/>
                    <a:p>
                      <a:pPr algn="l" fontAlgn="t"/>
                      <a:r>
                        <a:rPr lang="fr-FR" sz="1600" b="1" i="0" u="none" strike="noStrike">
                          <a:latin typeface="Arial"/>
                        </a:rPr>
                        <a:t>C1.2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Détailler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57198">
                <a:tc>
                  <a:txBody>
                    <a:bodyPr/>
                    <a:lstStyle/>
                    <a:p>
                      <a:pPr algn="l" fontAlgn="b"/>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 déroulement d'une communication numérique, le rôle des constituants d'un système numérique, le rôle des éléments constitutifs d'une page web, ce qu'effectue tout ou partie d'un programme ou de l'algorithme associé, l'enchaînement des événements qui réalisent la fonction attendue par un programme…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ZoneTexte 10"/>
          <p:cNvSpPr txBox="1"/>
          <p:nvPr/>
        </p:nvSpPr>
        <p:spPr>
          <a:xfrm>
            <a:off x="4067944" y="6273316"/>
            <a:ext cx="859018" cy="369332"/>
          </a:xfrm>
          <a:prstGeom prst="rect">
            <a:avLst/>
          </a:prstGeom>
          <a:noFill/>
        </p:spPr>
        <p:txBody>
          <a:bodyPr wrap="none" rtlCol="0">
            <a:spAutoFit/>
          </a:bodyPr>
          <a:lstStyle/>
          <a:p>
            <a:r>
              <a:rPr lang="fr-FR" b="1" dirty="0" smtClean="0">
                <a:solidFill>
                  <a:srgbClr val="FF0000"/>
                </a:solidFill>
              </a:rPr>
              <a:t>1 point</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6647974"/>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dirty="0" smtClean="0"/>
              <a:t>Le projet a pour but d’imaginer des solutions pour résoudre un problème (technique ou pas).</a:t>
            </a:r>
          </a:p>
          <a:p>
            <a:pPr marL="720725" lvl="1" indent="-263525">
              <a:buFont typeface="Arial" pitchFamily="34" charset="0"/>
              <a:buChar char="•"/>
            </a:pPr>
            <a:endParaRPr lang="fr-FR" dirty="0" smtClean="0"/>
          </a:p>
          <a:p>
            <a:pPr marL="720725" lvl="1" indent="-263525">
              <a:buFont typeface="Arial" pitchFamily="34" charset="0"/>
              <a:buChar char="•"/>
            </a:pPr>
            <a:r>
              <a:rPr lang="fr-FR" dirty="0" smtClean="0"/>
              <a:t>La problématique s’inscrit dans un contexte connu.</a:t>
            </a:r>
          </a:p>
          <a:p>
            <a:pPr marL="720725" lvl="1" indent="-263525">
              <a:buFont typeface="Arial" pitchFamily="34" charset="0"/>
              <a:buChar char="•"/>
            </a:pPr>
            <a:endParaRPr lang="fr-FR" dirty="0" smtClean="0"/>
          </a:p>
          <a:p>
            <a:pPr marL="720725" lvl="1" indent="-263525">
              <a:buFont typeface="Arial" pitchFamily="34" charset="0"/>
              <a:buChar char="•"/>
            </a:pPr>
            <a:r>
              <a:rPr lang="fr-FR" dirty="0" smtClean="0"/>
              <a:t>La définition du problème à résoudre implique l’énoncé de contraintes.</a:t>
            </a:r>
          </a:p>
          <a:p>
            <a:pPr marL="720725" lvl="1" indent="-263525">
              <a:buFont typeface="Arial" pitchFamily="34" charset="0"/>
              <a:buChar char="•"/>
            </a:pPr>
            <a:endParaRPr lang="fr-FR" dirty="0" smtClean="0"/>
          </a:p>
          <a:p>
            <a:pPr marL="720725" lvl="1" indent="-263525">
              <a:buFont typeface="Arial" pitchFamily="34" charset="0"/>
              <a:buChar char="•"/>
            </a:pPr>
            <a:endParaRPr lang="fr-FR" b="1" dirty="0" smtClean="0"/>
          </a:p>
          <a:p>
            <a:pPr marL="720725" lvl="1" indent="-263525">
              <a:buFont typeface="Arial" pitchFamily="34" charset="0"/>
              <a:buChar char="•"/>
            </a:pPr>
            <a:r>
              <a:rPr lang="fr-FR" b="1" dirty="0" smtClean="0"/>
              <a:t>Le sujet est partagé et négocié et non imposé par le seul enseignant.</a:t>
            </a:r>
          </a:p>
          <a:p>
            <a:pPr marL="720725" lvl="1" indent="-263525">
              <a:buFont typeface="Arial" pitchFamily="34" charset="0"/>
              <a:buChar char="•"/>
            </a:pPr>
            <a:endParaRPr lang="fr-FR" b="1" dirty="0" smtClean="0"/>
          </a:p>
          <a:p>
            <a:pPr marL="720725" lvl="1" indent="-263525">
              <a:buFont typeface="Arial" pitchFamily="34" charset="0"/>
              <a:buChar char="•"/>
            </a:pPr>
            <a:endParaRPr lang="fr-FR" b="1" dirty="0" smtClean="0"/>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du dialogue avec le jury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786883"/>
        </p:xfrm>
        <a:graphic>
          <a:graphicData uri="http://schemas.openxmlformats.org/drawingml/2006/table">
            <a:tbl>
              <a:tblPr/>
              <a:tblGrid>
                <a:gridCol w="1132384"/>
                <a:gridCol w="6968516"/>
              </a:tblGrid>
              <a:tr h="687980">
                <a:tc>
                  <a:txBody>
                    <a:bodyPr/>
                    <a:lstStyle/>
                    <a:p>
                      <a:pPr algn="ctr" fontAlgn="t"/>
                      <a:r>
                        <a:rPr lang="fr-FR" sz="1600" b="1" i="0" u="none" strike="noStrike" dirty="0" smtClean="0">
                          <a:latin typeface="Arial"/>
                        </a:rPr>
                        <a:t>C1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Décrire et expliquer une situation, un système ou un programme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140968"/>
          <a:ext cx="8100900" cy="3096345"/>
        </p:xfrm>
        <a:graphic>
          <a:graphicData uri="http://schemas.openxmlformats.org/drawingml/2006/table">
            <a:tbl>
              <a:tblPr/>
              <a:tblGrid>
                <a:gridCol w="474199"/>
                <a:gridCol w="7626701"/>
              </a:tblGrid>
              <a:tr h="371249">
                <a:tc>
                  <a:txBody>
                    <a:bodyPr/>
                    <a:lstStyle/>
                    <a:p>
                      <a:pPr algn="l" fontAlgn="t"/>
                      <a:r>
                        <a:rPr lang="fr-FR" sz="1600" b="1" i="0" u="none" strike="noStrike" dirty="0">
                          <a:latin typeface="Arial"/>
                        </a:rPr>
                        <a:t>C1.1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Justifier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7859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dans une situation donnée, un codage numérique ou l'usage d'un format approprié, qu'un programme réalise l'action attendue…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89299">
                <a:tc>
                  <a:txBody>
                    <a:bodyPr/>
                    <a:lstStyle/>
                    <a:p>
                      <a:pPr algn="l" fontAlgn="t"/>
                      <a:r>
                        <a:rPr lang="fr-FR" sz="1600" b="1" i="0" u="none" strike="noStrike">
                          <a:latin typeface="Arial"/>
                        </a:rPr>
                        <a:t>C1.2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Détailler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57198">
                <a:tc>
                  <a:txBody>
                    <a:bodyPr/>
                    <a:lstStyle/>
                    <a:p>
                      <a:pPr algn="l" fontAlgn="b"/>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 déroulement d'une communication numérique, le rôle des constituants d'un système numérique, le rôle des éléments constitutifs d'une page web, ce qu'effectue tout ou partie d'un programme ou de l'algorithme associé, l'enchaînement des événements qui réalisent la fonction attendue par un programme…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ZoneTexte 10"/>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2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098903"/>
        </p:xfrm>
        <a:graphic>
          <a:graphicData uri="http://schemas.openxmlformats.org/drawingml/2006/table">
            <a:tbl>
              <a:tblPr/>
              <a:tblGrid>
                <a:gridCol w="1132384"/>
                <a:gridCol w="6968516"/>
              </a:tblGrid>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40968"/>
          <a:ext cx="8100900" cy="2448272"/>
        </p:xfrm>
        <a:graphic>
          <a:graphicData uri="http://schemas.openxmlformats.org/drawingml/2006/table">
            <a:tbl>
              <a:tblPr/>
              <a:tblGrid>
                <a:gridCol w="474199"/>
                <a:gridCol w="7626701"/>
              </a:tblGrid>
              <a:tr h="329710">
                <a:tc>
                  <a:txBody>
                    <a:bodyPr/>
                    <a:lstStyle/>
                    <a:p>
                      <a:pPr algn="l" fontAlgn="t"/>
                      <a:r>
                        <a:rPr lang="fr-FR" sz="1600" b="1" i="0" u="none" strike="noStrike" dirty="0">
                          <a:latin typeface="Arial"/>
                        </a:rPr>
                        <a:t>C2.1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Analyser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29710">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 besoin dans un système d'information, le fonctionnement d'un algorithme … </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Structurer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formule logique, des données, une arborescence, une page web, une approche fonctionnelle en réponse à un besoin…</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Développer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interface logicielle ou une interface homme-machine, un algorithme, un </a:t>
                      </a:r>
                      <a:r>
                        <a:rPr lang="fr-FR" sz="1600" b="0" i="0" u="none" strike="noStrike" dirty="0" err="1" smtClean="0">
                          <a:latin typeface="Arial"/>
                        </a:rPr>
                        <a:t>programme,un</a:t>
                      </a:r>
                      <a:r>
                        <a:rPr lang="fr-FR" sz="1600" b="0" i="0" u="none" strike="noStrike" dirty="0" smtClean="0">
                          <a:latin typeface="Arial"/>
                        </a:rPr>
                        <a:t> </a:t>
                      </a:r>
                      <a:r>
                        <a:rPr lang="fr-FR" sz="1600" b="0" i="0" u="none" strike="noStrike" dirty="0">
                          <a:latin typeface="Arial"/>
                        </a:rPr>
                        <a:t>document ou fichier numérique…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de la soutenance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098903"/>
        </p:xfrm>
        <a:graphic>
          <a:graphicData uri="http://schemas.openxmlformats.org/drawingml/2006/table">
            <a:tbl>
              <a:tblPr/>
              <a:tblGrid>
                <a:gridCol w="1132384"/>
                <a:gridCol w="6968516"/>
              </a:tblGrid>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40968"/>
          <a:ext cx="8100900" cy="2448272"/>
        </p:xfrm>
        <a:graphic>
          <a:graphicData uri="http://schemas.openxmlformats.org/drawingml/2006/table">
            <a:tbl>
              <a:tblPr/>
              <a:tblGrid>
                <a:gridCol w="474199"/>
                <a:gridCol w="7626701"/>
              </a:tblGrid>
              <a:tr h="329710">
                <a:tc>
                  <a:txBody>
                    <a:bodyPr/>
                    <a:lstStyle/>
                    <a:p>
                      <a:pPr algn="l" fontAlgn="t"/>
                      <a:r>
                        <a:rPr lang="fr-FR" sz="1600" b="1" i="0" u="none" strike="noStrike" dirty="0">
                          <a:latin typeface="Arial"/>
                        </a:rPr>
                        <a:t>C2.1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Analyser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29710">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 besoin dans un système d'information, le fonctionnement d'un algorithme … </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Structurer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formule logique, des données, une arborescence, une page web, une approche fonctionnelle en réponse à un besoin…</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Développer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interface logicielle ou une interface homme-machine, un algorithme, </a:t>
                      </a:r>
                      <a:r>
                        <a:rPr lang="fr-FR" sz="1600" b="0" i="0" u="none" strike="noStrike" dirty="0" smtClean="0">
                          <a:latin typeface="Arial"/>
                        </a:rPr>
                        <a:t>un programme, un </a:t>
                      </a:r>
                      <a:r>
                        <a:rPr lang="fr-FR" sz="1600" b="0" i="0" u="none" strike="noStrike" dirty="0">
                          <a:latin typeface="Arial"/>
                        </a:rPr>
                        <a:t>document ou fichier numérique…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ZoneTexte 11"/>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2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754874"/>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du dialogue avec le jury </a:t>
            </a:r>
          </a:p>
          <a:p>
            <a:pPr marL="720725" lvl="1" indent="-263525">
              <a:spcBef>
                <a:spcPts val="600"/>
              </a:spcBef>
            </a:pPr>
            <a:endParaRPr lang="fr-FR" b="1"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3098903"/>
        </p:xfrm>
        <a:graphic>
          <a:graphicData uri="http://schemas.openxmlformats.org/drawingml/2006/table">
            <a:tbl>
              <a:tblPr/>
              <a:tblGrid>
                <a:gridCol w="1132384"/>
                <a:gridCol w="6968516"/>
              </a:tblGrid>
              <a:tr h="687980">
                <a:tc>
                  <a:txBody>
                    <a:bodyPr/>
                    <a:lstStyle/>
                    <a:p>
                      <a:pPr algn="ctr" fontAlgn="b"/>
                      <a:r>
                        <a:rPr lang="fr-FR" sz="1600" b="1" i="0" u="none" strike="noStrike" dirty="0">
                          <a:latin typeface="Arial"/>
                        </a:rPr>
                        <a:t>C2</a:t>
                      </a:r>
                    </a:p>
                    <a:p>
                      <a:pPr algn="ctr" fontAlgn="b"/>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Concevoir et réaliser une solution informatique en réponse à un problème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40968"/>
          <a:ext cx="8100900" cy="2448272"/>
        </p:xfrm>
        <a:graphic>
          <a:graphicData uri="http://schemas.openxmlformats.org/drawingml/2006/table">
            <a:tbl>
              <a:tblPr/>
              <a:tblGrid>
                <a:gridCol w="474199"/>
                <a:gridCol w="7626701"/>
              </a:tblGrid>
              <a:tr h="329710">
                <a:tc>
                  <a:txBody>
                    <a:bodyPr/>
                    <a:lstStyle/>
                    <a:p>
                      <a:pPr algn="l" fontAlgn="t"/>
                      <a:r>
                        <a:rPr lang="fr-FR" sz="1600" b="1" i="0" u="none" strike="noStrike" dirty="0">
                          <a:latin typeface="Arial"/>
                        </a:rPr>
                        <a:t>C2.1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Analyser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29710">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 besoin dans un système d'information, le fonctionnement d'un algorithme … </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Structurer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formule logique, des données, une arborescence, une page web, une approche fonctionnelle en réponse à un besoin…</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98142">
                <a:tc>
                  <a:txBody>
                    <a:bodyPr/>
                    <a:lstStyle/>
                    <a:p>
                      <a:pPr algn="l" fontAlgn="t"/>
                      <a:r>
                        <a:rPr lang="fr-FR" sz="1600" b="1" i="0" u="none" strike="noStrike">
                          <a:latin typeface="Arial"/>
                        </a:rPr>
                        <a:t>C2.3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Développer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596284">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une interface logicielle ou une interface homme-machine, un algorithme, </a:t>
                      </a:r>
                      <a:r>
                        <a:rPr lang="fr-FR" sz="1600" b="0" i="0" u="none" strike="noStrike" dirty="0" smtClean="0">
                          <a:latin typeface="Arial"/>
                        </a:rPr>
                        <a:t>un programme, un </a:t>
                      </a:r>
                      <a:r>
                        <a:rPr lang="fr-FR" sz="1600" b="0" i="0" u="none" strike="noStrike" dirty="0">
                          <a:latin typeface="Arial"/>
                        </a:rPr>
                        <a:t>document ou fichier numérique…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ZoneTexte 11"/>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3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2410923"/>
        </p:xfrm>
        <a:graphic>
          <a:graphicData uri="http://schemas.openxmlformats.org/drawingml/2006/table">
            <a:tbl>
              <a:tblPr/>
              <a:tblGrid>
                <a:gridCol w="1132384"/>
                <a:gridCol w="6968516"/>
              </a:tblGrid>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212976"/>
          <a:ext cx="8100900" cy="2196243"/>
        </p:xfrm>
        <a:graphic>
          <a:graphicData uri="http://schemas.openxmlformats.org/drawingml/2006/table">
            <a:tbl>
              <a:tblPr/>
              <a:tblGrid>
                <a:gridCol w="474199"/>
                <a:gridCol w="7626701"/>
              </a:tblGrid>
              <a:tr h="394736">
                <a:tc>
                  <a:txBody>
                    <a:bodyPr/>
                    <a:lstStyle/>
                    <a:p>
                      <a:pPr algn="l" fontAlgn="t"/>
                      <a:r>
                        <a:rPr lang="fr-FR" sz="1600" b="1" i="0" u="none" strike="noStrike">
                          <a:latin typeface="Arial"/>
                        </a:rPr>
                        <a:t>C3.1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Agir au sein d'une équipe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7373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latin typeface="Arial"/>
                        </a:rPr>
                        <a:t>dans des rôles bien définis, en interaction avec le professeur.</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56942">
                <a:tc>
                  <a:txBody>
                    <a:bodyPr/>
                    <a:lstStyle/>
                    <a:p>
                      <a:pPr algn="l" fontAlgn="t"/>
                      <a:r>
                        <a:rPr lang="fr-FR" sz="1600" b="1" i="0" u="none" strike="noStrike">
                          <a:latin typeface="Arial"/>
                        </a:rPr>
                        <a:t>C3.2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Rechercher et partager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56942">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a:latin typeface="Arial"/>
                        </a:rPr>
                        <a:t>une information, une documentation, une explication.</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56942">
                <a:tc>
                  <a:txBody>
                    <a:bodyPr/>
                    <a:lstStyle/>
                    <a:p>
                      <a:pPr algn="l" fontAlgn="t"/>
                      <a:r>
                        <a:rPr lang="fr-FR" sz="1600" b="1" i="0" u="none" strike="noStrike">
                          <a:latin typeface="Arial"/>
                        </a:rPr>
                        <a:t>C3.3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Maîtriser l'utilisation d'outils numériques collaboratifs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56942">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latin typeface="Arial"/>
                        </a:rPr>
                        <a:t>du type ENT, système de gestion de contenu (CMS), groupe de travail, forums…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de la soutenance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2410923"/>
        </p:xfrm>
        <a:graphic>
          <a:graphicData uri="http://schemas.openxmlformats.org/drawingml/2006/table">
            <a:tbl>
              <a:tblPr/>
              <a:tblGrid>
                <a:gridCol w="1132384"/>
                <a:gridCol w="6968516"/>
              </a:tblGrid>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212976"/>
          <a:ext cx="8100900" cy="2196243"/>
        </p:xfrm>
        <a:graphic>
          <a:graphicData uri="http://schemas.openxmlformats.org/drawingml/2006/table">
            <a:tbl>
              <a:tblPr/>
              <a:tblGrid>
                <a:gridCol w="474199"/>
                <a:gridCol w="7626701"/>
              </a:tblGrid>
              <a:tr h="394736">
                <a:tc>
                  <a:txBody>
                    <a:bodyPr/>
                    <a:lstStyle/>
                    <a:p>
                      <a:pPr algn="l" fontAlgn="t"/>
                      <a:r>
                        <a:rPr lang="fr-FR" sz="1600" b="1" i="0" u="none" strike="noStrike" dirty="0">
                          <a:latin typeface="Arial"/>
                        </a:rPr>
                        <a:t>C3.1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Agir au sein d'une équipe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7373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latin typeface="Arial"/>
                        </a:rPr>
                        <a:t>dans des rôles bien définis, en interaction avec le professeur.</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56942">
                <a:tc>
                  <a:txBody>
                    <a:bodyPr/>
                    <a:lstStyle/>
                    <a:p>
                      <a:pPr algn="l" fontAlgn="t"/>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a:txBody>
                    <a:bodyPr/>
                    <a:lstStyle/>
                    <a:p>
                      <a:pPr algn="l" fontAlgn="t"/>
                      <a:endParaRPr lang="fr-FR" sz="160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65000"/>
                      </a:schemeClr>
                    </a:solidFill>
                  </a:tcPr>
                </a:tc>
              </a:tr>
              <a:tr h="356942">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65000"/>
                      </a:schemeClr>
                    </a:solidFill>
                  </a:tcPr>
                </a:tc>
              </a:tr>
              <a:tr h="356942">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a:txBody>
                    <a:bodyPr/>
                    <a:lstStyle/>
                    <a:p>
                      <a:pPr algn="l" fontAlgn="t"/>
                      <a:endParaRPr lang="fr-FR" sz="160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65000"/>
                      </a:schemeClr>
                    </a:solidFill>
                  </a:tcPr>
                </a:tc>
              </a:tr>
              <a:tr h="356942">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endParaRPr lang="fr-FR" sz="1600" b="0" i="0" u="none" strike="noStrike" dirty="0">
                        <a:solidFill>
                          <a:srgbClr val="000000"/>
                        </a:solidFill>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
        <p:nvSpPr>
          <p:cNvPr id="11" name="ZoneTexte 10"/>
          <p:cNvSpPr txBox="1"/>
          <p:nvPr/>
        </p:nvSpPr>
        <p:spPr>
          <a:xfrm>
            <a:off x="4067944" y="6273316"/>
            <a:ext cx="859018" cy="369332"/>
          </a:xfrm>
          <a:prstGeom prst="rect">
            <a:avLst/>
          </a:prstGeom>
          <a:noFill/>
        </p:spPr>
        <p:txBody>
          <a:bodyPr wrap="none" rtlCol="0">
            <a:spAutoFit/>
          </a:bodyPr>
          <a:lstStyle/>
          <a:p>
            <a:r>
              <a:rPr lang="fr-FR" b="1" dirty="0" smtClean="0">
                <a:solidFill>
                  <a:srgbClr val="FF0000"/>
                </a:solidFill>
              </a:rPr>
              <a:t>1 point</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du dialogue avec le jury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2410923"/>
        </p:xfrm>
        <a:graphic>
          <a:graphicData uri="http://schemas.openxmlformats.org/drawingml/2006/table">
            <a:tbl>
              <a:tblPr/>
              <a:tblGrid>
                <a:gridCol w="1132384"/>
                <a:gridCol w="6968516"/>
              </a:tblGrid>
              <a:tr h="750000">
                <a:tc>
                  <a:txBody>
                    <a:bodyPr/>
                    <a:lstStyle/>
                    <a:p>
                      <a:pPr algn="ctr" fontAlgn="t"/>
                      <a:r>
                        <a:rPr lang="fr-FR" sz="1600" b="1" i="0" u="none" strike="noStrike" dirty="0" smtClean="0">
                          <a:latin typeface="Arial"/>
                        </a:rPr>
                        <a:t>C3</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Collaborer efficacement au sein d’une équipe dans le cadre d’un projet</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212976"/>
          <a:ext cx="8100900" cy="2196243"/>
        </p:xfrm>
        <a:graphic>
          <a:graphicData uri="http://schemas.openxmlformats.org/drawingml/2006/table">
            <a:tbl>
              <a:tblPr/>
              <a:tblGrid>
                <a:gridCol w="474199"/>
                <a:gridCol w="7626701"/>
              </a:tblGrid>
              <a:tr h="394736">
                <a:tc>
                  <a:txBody>
                    <a:bodyPr/>
                    <a:lstStyle/>
                    <a:p>
                      <a:pPr algn="l" fontAlgn="t"/>
                      <a:r>
                        <a:rPr lang="fr-FR" sz="1600" b="1" i="0" u="none" strike="noStrike" dirty="0">
                          <a:latin typeface="Arial"/>
                        </a:rPr>
                        <a:t>C3.1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Agir au sein d'une équipe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7373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latin typeface="Arial"/>
                        </a:rPr>
                        <a:t>dans des rôles bien définis, en interaction avec le professeur.</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56942">
                <a:tc>
                  <a:txBody>
                    <a:bodyPr/>
                    <a:lstStyle/>
                    <a:p>
                      <a:pPr algn="l" fontAlgn="t"/>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a:txBody>
                    <a:bodyPr/>
                    <a:lstStyle/>
                    <a:p>
                      <a:pPr algn="l" fontAlgn="t"/>
                      <a:endParaRPr lang="fr-FR" sz="16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65000"/>
                      </a:schemeClr>
                    </a:solidFill>
                  </a:tcPr>
                </a:tc>
              </a:tr>
              <a:tr h="356942">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65000"/>
                      </a:schemeClr>
                    </a:solidFill>
                  </a:tcPr>
                </a:tc>
              </a:tr>
              <a:tr h="356942">
                <a:tc>
                  <a:txBody>
                    <a:bodyPr/>
                    <a:lstStyle/>
                    <a:p>
                      <a:pPr algn="l" fontAlgn="t"/>
                      <a:r>
                        <a:rPr lang="fr-FR" sz="1600" b="1" i="0" u="none" strike="noStrike">
                          <a:latin typeface="Arial"/>
                        </a:rPr>
                        <a:t>C3.3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Maîtriser l'utilisation d'outils numériques collaboratifs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56942">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latin typeface="Arial"/>
                        </a:rPr>
                        <a:t>du type ENT, système de gestion de contenu (CMS), groupe de travail, forums…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ZoneTexte 10"/>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2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1660923"/>
        </p:xfrm>
        <a:graphic>
          <a:graphicData uri="http://schemas.openxmlformats.org/drawingml/2006/table">
            <a:tbl>
              <a:tblPr/>
              <a:tblGrid>
                <a:gridCol w="1132384"/>
                <a:gridCol w="6968516"/>
              </a:tblGrid>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04964"/>
          <a:ext cx="8100900" cy="3204356"/>
        </p:xfrm>
        <a:graphic>
          <a:graphicData uri="http://schemas.openxmlformats.org/drawingml/2006/table">
            <a:tbl>
              <a:tblPr/>
              <a:tblGrid>
                <a:gridCol w="474199"/>
                <a:gridCol w="7626701"/>
              </a:tblGrid>
              <a:tr h="363387">
                <a:tc>
                  <a:txBody>
                    <a:bodyPr/>
                    <a:lstStyle/>
                    <a:p>
                      <a:pPr algn="l" fontAlgn="t"/>
                      <a:r>
                        <a:rPr lang="fr-FR" sz="1600" b="1" i="0" u="none" strike="noStrike">
                          <a:latin typeface="Arial"/>
                        </a:rPr>
                        <a:t>C4.1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Documenter un projet numérique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656198">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latin typeface="Arial"/>
                        </a:rPr>
                        <a:t>pour en permettre la communication en cours de réalisation et à l'achèvement, tout en précisant le déroulement et la finalité du projet.</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24945">
                <a:tc>
                  <a:txBody>
                    <a:bodyPr/>
                    <a:lstStyle/>
                    <a:p>
                      <a:pPr algn="l" fontAlgn="t"/>
                      <a:r>
                        <a:rPr lang="fr-FR" sz="1600" b="1" i="0" u="none" strike="noStrike">
                          <a:latin typeface="Arial"/>
                        </a:rPr>
                        <a:t>C4.2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Présenter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82925">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a:latin typeface="Arial"/>
                        </a:rPr>
                        <a:t>le cahier des charges relatif à un projet ou un mini-projet, la répartition des tâches au sein de l'équipe, les phases successives mises en œuvre, le déroulement de l'ensemble des opérations…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07235">
                <a:tc>
                  <a:txBody>
                    <a:bodyPr/>
                    <a:lstStyle/>
                    <a:p>
                      <a:pPr algn="l" fontAlgn="t"/>
                      <a:r>
                        <a:rPr lang="fr-FR" sz="1600" b="1" i="0" u="none" strike="noStrike">
                          <a:latin typeface="Arial"/>
                        </a:rPr>
                        <a:t>C4.3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Argumenter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9666">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les choix relatifs à une solution (choix d'un format, d'un algorithme, d'une interface…).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de la soutenance</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1660923"/>
        </p:xfrm>
        <a:graphic>
          <a:graphicData uri="http://schemas.openxmlformats.org/drawingml/2006/table">
            <a:tbl>
              <a:tblPr/>
              <a:tblGrid>
                <a:gridCol w="1132384"/>
                <a:gridCol w="6968516"/>
              </a:tblGrid>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04964"/>
          <a:ext cx="8100900" cy="3204356"/>
        </p:xfrm>
        <a:graphic>
          <a:graphicData uri="http://schemas.openxmlformats.org/drawingml/2006/table">
            <a:tbl>
              <a:tblPr/>
              <a:tblGrid>
                <a:gridCol w="474199"/>
                <a:gridCol w="7626701"/>
              </a:tblGrid>
              <a:tr h="363387">
                <a:tc>
                  <a:txBody>
                    <a:bodyPr/>
                    <a:lstStyle/>
                    <a:p>
                      <a:pPr algn="l" fontAlgn="t"/>
                      <a:r>
                        <a:rPr lang="fr-FR" sz="1600" b="1" i="0" u="none" strike="noStrike" dirty="0" smtClean="0">
                          <a:latin typeface="Arial"/>
                        </a:rPr>
                        <a:t>C4.1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smtClean="0">
                          <a:latin typeface="Arial"/>
                        </a:rPr>
                        <a:t>Documenter un projet numérique</a:t>
                      </a:r>
                      <a:endParaRPr lang="fr-FR" sz="16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656198">
                <a:tc>
                  <a:txBody>
                    <a:bodyPr/>
                    <a:lstStyle/>
                    <a:p>
                      <a:pPr algn="l" fontAlgn="t"/>
                      <a:r>
                        <a:rPr lang="fr-FR" sz="1600" b="1" i="0" u="none" strike="noStrike" smtClean="0">
                          <a:latin typeface="Arial"/>
                        </a:rPr>
                        <a:t> </a:t>
                      </a:r>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smtClean="0">
                          <a:latin typeface="Arial"/>
                        </a:rPr>
                        <a:t>pour en permettre la communication en cours de réalisation et à l'achèvement, tout en précisant le déroulement et la finalité du projet.</a:t>
                      </a:r>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24945">
                <a:tc>
                  <a:txBody>
                    <a:bodyPr/>
                    <a:lstStyle/>
                    <a:p>
                      <a:pPr algn="l" fontAlgn="t"/>
                      <a:r>
                        <a:rPr lang="fr-FR" sz="1600" b="1" i="0" u="none" strike="noStrike">
                          <a:latin typeface="Arial"/>
                        </a:rPr>
                        <a:t>C4.2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Présenter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82925">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a:latin typeface="Arial"/>
                        </a:rPr>
                        <a:t>le cahier des charges relatif à un projet ou un mini-projet, la répartition des tâches au sein de l'équipe, les phases successives mises en œuvre, le déroulement de l'ensemble des opérations…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07235">
                <a:tc>
                  <a:txBody>
                    <a:bodyPr/>
                    <a:lstStyle/>
                    <a:p>
                      <a:pPr algn="l" fontAlgn="t"/>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a:txBody>
                    <a:bodyPr/>
                    <a:lstStyle/>
                    <a:p>
                      <a:pPr algn="l" fontAlgn="t"/>
                      <a:endParaRPr lang="fr-FR" sz="16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65000"/>
                      </a:schemeClr>
                    </a:solidFill>
                  </a:tcPr>
                </a:tc>
              </a:tr>
              <a:tr h="769666">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
        <p:nvSpPr>
          <p:cNvPr id="12" name="ZoneTexte 11"/>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2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754874"/>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du dialogue avec le jury </a:t>
            </a:r>
          </a:p>
          <a:p>
            <a:pPr marL="720725" lvl="1" indent="-263525">
              <a:spcBef>
                <a:spcPts val="600"/>
              </a:spcBef>
            </a:pPr>
            <a:r>
              <a:rPr lang="fr-FR" b="1" dirty="0" smtClean="0"/>
              <a:t>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1660923"/>
        </p:xfrm>
        <a:graphic>
          <a:graphicData uri="http://schemas.openxmlformats.org/drawingml/2006/table">
            <a:tbl>
              <a:tblPr/>
              <a:tblGrid>
                <a:gridCol w="1132384"/>
                <a:gridCol w="6968516"/>
              </a:tblGrid>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1" name="Tableau 10"/>
          <p:cNvGraphicFramePr>
            <a:graphicFrameLocks noGrp="1"/>
          </p:cNvGraphicFramePr>
          <p:nvPr/>
        </p:nvGraphicFramePr>
        <p:xfrm>
          <a:off x="719572" y="3104964"/>
          <a:ext cx="8100900" cy="3204356"/>
        </p:xfrm>
        <a:graphic>
          <a:graphicData uri="http://schemas.openxmlformats.org/drawingml/2006/table">
            <a:tbl>
              <a:tblPr/>
              <a:tblGrid>
                <a:gridCol w="474199"/>
                <a:gridCol w="7626701"/>
              </a:tblGrid>
              <a:tr h="363387">
                <a:tc>
                  <a:txBody>
                    <a:bodyPr/>
                    <a:lstStyle/>
                    <a:p>
                      <a:pPr algn="l" fontAlgn="t"/>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65000"/>
                      </a:schemeClr>
                    </a:solidFill>
                  </a:tcPr>
                </a:tc>
                <a:tc>
                  <a:txBody>
                    <a:bodyPr/>
                    <a:lstStyle/>
                    <a:p>
                      <a:pPr algn="l" fontAlgn="t"/>
                      <a:endParaRPr lang="fr-FR" sz="1600" b="1"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65000"/>
                      </a:schemeClr>
                    </a:solidFill>
                  </a:tcPr>
                </a:tc>
              </a:tr>
              <a:tr h="656198">
                <a:tc>
                  <a:txBody>
                    <a:bodyPr/>
                    <a:lstStyle/>
                    <a:p>
                      <a:pPr algn="l" fontAlgn="t"/>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t"/>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65000"/>
                      </a:schemeClr>
                    </a:solidFill>
                  </a:tcPr>
                </a:tc>
              </a:tr>
              <a:tr h="324945">
                <a:tc>
                  <a:txBody>
                    <a:bodyPr/>
                    <a:lstStyle/>
                    <a:p>
                      <a:pPr algn="l" fontAlgn="t"/>
                      <a:r>
                        <a:rPr lang="fr-FR" sz="1600" b="1" i="0" u="none" strike="noStrike">
                          <a:latin typeface="Arial"/>
                        </a:rPr>
                        <a:t>C4.2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Présenter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82925">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a:latin typeface="Arial"/>
                        </a:rPr>
                        <a:t>le cahier des charges relatif à un projet ou un mini-projet, la répartition des tâches au sein de l'équipe, les phases successives mises en œuvre, le déroulement de l'ensemble des opérations…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07235">
                <a:tc>
                  <a:txBody>
                    <a:bodyPr/>
                    <a:lstStyle/>
                    <a:p>
                      <a:pPr algn="l" fontAlgn="t"/>
                      <a:r>
                        <a:rPr lang="fr-FR" sz="1600" b="1" i="0" u="none" strike="noStrike">
                          <a:latin typeface="Arial"/>
                        </a:rPr>
                        <a:t>C4.3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Argumenter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69666">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les choix relatifs à une solution (choix d'un format, d'un algorithme, d'une interface…).</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ZoneTexte 11"/>
          <p:cNvSpPr txBox="1"/>
          <p:nvPr/>
        </p:nvSpPr>
        <p:spPr>
          <a:xfrm>
            <a:off x="4067944" y="6273316"/>
            <a:ext cx="950388" cy="369332"/>
          </a:xfrm>
          <a:prstGeom prst="rect">
            <a:avLst/>
          </a:prstGeom>
          <a:noFill/>
        </p:spPr>
        <p:txBody>
          <a:bodyPr wrap="none" rtlCol="0">
            <a:spAutoFit/>
          </a:bodyPr>
          <a:lstStyle/>
          <a:p>
            <a:r>
              <a:rPr lang="fr-FR" b="1" dirty="0" smtClean="0">
                <a:solidFill>
                  <a:srgbClr val="FF0000"/>
                </a:solidFill>
              </a:rPr>
              <a:t>2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3" y="980728"/>
            <a:ext cx="9018947" cy="6647974"/>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b="1" dirty="0" smtClean="0"/>
              <a:t>Exemple :  Surveillance de feu de forêt</a:t>
            </a:r>
          </a:p>
          <a:p>
            <a:pPr marL="720725" lvl="1" indent="-263525">
              <a:buFont typeface="Arial" pitchFamily="34" charset="0"/>
              <a:buChar char="•"/>
            </a:pPr>
            <a:endParaRPr lang="fr-FR" b="1" dirty="0" smtClean="0"/>
          </a:p>
          <a:p>
            <a:pPr marL="712788" lvl="1"/>
            <a:r>
              <a:rPr lang="fr-FR" b="1" dirty="0" smtClean="0"/>
              <a:t>En France, il y a de nombreuses zones propices au feu, devant le sous effectif des pompiers, il faut trouver une solution technique permettant de surveiller ses zones sans avoir à mobiliser des équipes humaines.</a:t>
            </a:r>
          </a:p>
          <a:p>
            <a:pPr marL="712788" lvl="1"/>
            <a:endParaRPr lang="fr-FR" b="1" dirty="0" smtClean="0"/>
          </a:p>
          <a:p>
            <a:pPr marL="712788" lvl="1"/>
            <a:r>
              <a:rPr lang="fr-FR" b="1" dirty="0" smtClean="0"/>
              <a:t>La solution  proposée doit :</a:t>
            </a:r>
          </a:p>
          <a:p>
            <a:pPr marL="712788" lvl="1"/>
            <a:endParaRPr lang="fr-FR" b="1" dirty="0" smtClean="0"/>
          </a:p>
          <a:p>
            <a:pPr marL="712788" lvl="1">
              <a:buFontTx/>
              <a:buChar char="-"/>
            </a:pPr>
            <a:r>
              <a:rPr lang="fr-FR" b="1" dirty="0" smtClean="0"/>
              <a:t>Permettre de couvrir une vaste zone.</a:t>
            </a:r>
          </a:p>
          <a:p>
            <a:pPr marL="712788" lvl="1">
              <a:buFontTx/>
              <a:buChar char="-"/>
            </a:pPr>
            <a:r>
              <a:rPr lang="fr-FR" b="1" dirty="0" smtClean="0"/>
              <a:t> L’interface de contrôle doit être ergonomique et simple à utiliser.</a:t>
            </a:r>
          </a:p>
          <a:p>
            <a:pPr marL="712788" lvl="1">
              <a:buFontTx/>
              <a:buChar char="-"/>
            </a:pPr>
            <a:r>
              <a:rPr lang="fr-FR" b="1" dirty="0" smtClean="0"/>
              <a:t> Le coût de la solution doit être maitrisé (budget 400€)</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pic>
        <p:nvPicPr>
          <p:cNvPr id="1026" name="Picture 2"/>
          <p:cNvPicPr>
            <a:picLocks noChangeAspect="1" noChangeArrowheads="1"/>
          </p:cNvPicPr>
          <p:nvPr/>
        </p:nvPicPr>
        <p:blipFill>
          <a:blip r:embed="rId2" cstate="print"/>
          <a:srcRect l="8862" t="13079" r="7831" b="16497"/>
          <a:stretch>
            <a:fillRect/>
          </a:stretch>
        </p:blipFill>
        <p:spPr bwMode="auto">
          <a:xfrm>
            <a:off x="971600" y="3429000"/>
            <a:ext cx="3384376" cy="2520280"/>
          </a:xfrm>
          <a:prstGeom prst="rect">
            <a:avLst/>
          </a:prstGeom>
          <a:noFill/>
          <a:ln w="9525">
            <a:noFill/>
            <a:miter lim="800000"/>
            <a:headEnd/>
            <a:tailEnd/>
          </a:ln>
        </p:spPr>
      </p:pic>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grpSp>
        <p:nvGrpSpPr>
          <p:cNvPr id="10" name="Groupe 9"/>
          <p:cNvGrpSpPr/>
          <p:nvPr/>
        </p:nvGrpSpPr>
        <p:grpSpPr>
          <a:xfrm>
            <a:off x="4716016" y="3886972"/>
            <a:ext cx="3527884" cy="2447764"/>
            <a:chOff x="4716016" y="3886972"/>
            <a:chExt cx="3527884" cy="2447764"/>
          </a:xfrm>
        </p:grpSpPr>
        <p:pic>
          <p:nvPicPr>
            <p:cNvPr id="1028" name="Picture 4" descr="http://i2.cdscdn.com/pdt2/5/2/8/1/700x700/und3700372700528/rw/manette-filaire-xbox-transparent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68244" y="4859080"/>
              <a:ext cx="1475656" cy="1475656"/>
            </a:xfrm>
            <a:prstGeom prst="rect">
              <a:avLst/>
            </a:prstGeom>
            <a:noFill/>
          </p:spPr>
        </p:pic>
        <p:pic>
          <p:nvPicPr>
            <p:cNvPr id="1032" name="Picture 8" descr="Asus EEE PC 1015PX"/>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6016" y="3886972"/>
              <a:ext cx="2338404" cy="1512168"/>
            </a:xfrm>
            <a:prstGeom prst="rect">
              <a:avLst/>
            </a:prstGeom>
            <a:noFill/>
          </p:spPr>
        </p:pic>
        <p:pic>
          <p:nvPicPr>
            <p:cNvPr id="1034" name="Picture 10" descr="http://blogdegolb.canalblog.com/foret.jpg"/>
            <p:cNvPicPr>
              <a:picLocks noChangeAspect="1" noChangeArrowheads="1"/>
            </p:cNvPicPr>
            <p:nvPr/>
          </p:nvPicPr>
          <p:blipFill>
            <a:blip r:embed="rId5" cstate="print"/>
            <a:srcRect/>
            <a:stretch>
              <a:fillRect/>
            </a:stretch>
          </p:blipFill>
          <p:spPr bwMode="auto">
            <a:xfrm>
              <a:off x="5148064" y="4005064"/>
              <a:ext cx="1525352" cy="976225"/>
            </a:xfrm>
            <a:prstGeom prst="rect">
              <a:avLst/>
            </a:prstGeom>
            <a:noFill/>
          </p:spPr>
        </p:pic>
      </p:grpSp>
      <p:sp>
        <p:nvSpPr>
          <p:cNvPr id="9" name="ZoneTexte 8"/>
          <p:cNvSpPr txBox="1"/>
          <p:nvPr/>
        </p:nvSpPr>
        <p:spPr>
          <a:xfrm>
            <a:off x="431540" y="1556792"/>
            <a:ext cx="8100900" cy="1569660"/>
          </a:xfrm>
          <a:prstGeom prst="rect">
            <a:avLst/>
          </a:prstGeom>
          <a:solidFill>
            <a:schemeClr val="bg1"/>
          </a:solidFill>
        </p:spPr>
        <p:txBody>
          <a:bodyPr wrap="square" rtlCol="0">
            <a:spAutoFit/>
          </a:bodyPr>
          <a:lstStyle/>
          <a:p>
            <a:r>
              <a:rPr lang="fr-FR" sz="2400" dirty="0" smtClean="0">
                <a:solidFill>
                  <a:srgbClr val="FF0000"/>
                </a:solidFill>
              </a:rPr>
              <a:t>Solution : Planeur motorisée et télécommandé</a:t>
            </a:r>
          </a:p>
          <a:p>
            <a:pPr>
              <a:buFontTx/>
              <a:buChar char="-"/>
            </a:pPr>
            <a:r>
              <a:rPr lang="fr-FR" sz="2400" dirty="0" smtClean="0">
                <a:solidFill>
                  <a:srgbClr val="FF0000"/>
                </a:solidFill>
              </a:rPr>
              <a:t> Géo localisation</a:t>
            </a:r>
          </a:p>
          <a:p>
            <a:pPr>
              <a:buFontTx/>
              <a:buChar char="-"/>
            </a:pPr>
            <a:r>
              <a:rPr lang="fr-FR" sz="2400" dirty="0" smtClean="0">
                <a:solidFill>
                  <a:srgbClr val="FF0000"/>
                </a:solidFill>
              </a:rPr>
              <a:t> Retour image</a:t>
            </a:r>
          </a:p>
          <a:p>
            <a:pPr>
              <a:buFontTx/>
              <a:buChar char="-"/>
            </a:pPr>
            <a:r>
              <a:rPr lang="fr-FR" sz="2400" dirty="0" smtClean="0">
                <a:solidFill>
                  <a:srgbClr val="FF0000"/>
                </a:solidFill>
              </a:rPr>
              <a:t> IHM python / Ordinateur embarqué </a:t>
            </a:r>
            <a:r>
              <a:rPr lang="fr-FR" sz="2400" dirty="0" err="1" smtClean="0">
                <a:solidFill>
                  <a:srgbClr val="FF0000"/>
                </a:solidFill>
              </a:rPr>
              <a:t>Raspberry</a:t>
            </a:r>
            <a:r>
              <a:rPr lang="fr-FR" sz="2400" dirty="0" smtClean="0">
                <a:solidFill>
                  <a:srgbClr val="FF0000"/>
                </a:solidFill>
              </a:rPr>
              <a:t> Pi + </a:t>
            </a:r>
            <a:r>
              <a:rPr lang="fr-FR" sz="2400" dirty="0" err="1" smtClean="0">
                <a:solidFill>
                  <a:srgbClr val="FF0000"/>
                </a:solidFill>
              </a:rPr>
              <a:t>Arduino</a:t>
            </a:r>
            <a:endParaRPr lang="fr-FR" sz="240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719572" y="2456892"/>
          <a:ext cx="8100900" cy="1014575"/>
        </p:xfrm>
        <a:graphic>
          <a:graphicData uri="http://schemas.openxmlformats.org/drawingml/2006/table">
            <a:tbl>
              <a:tblPr/>
              <a:tblGrid>
                <a:gridCol w="1132384"/>
                <a:gridCol w="6968516"/>
              </a:tblGrid>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2" name="Tableau 11"/>
          <p:cNvGraphicFramePr>
            <a:graphicFrameLocks noGrp="1"/>
          </p:cNvGraphicFramePr>
          <p:nvPr/>
        </p:nvGraphicFramePr>
        <p:xfrm>
          <a:off x="719572" y="3465004"/>
          <a:ext cx="8100900" cy="2448272"/>
        </p:xfrm>
        <a:graphic>
          <a:graphicData uri="http://schemas.openxmlformats.org/drawingml/2006/table">
            <a:tbl>
              <a:tblPr/>
              <a:tblGrid>
                <a:gridCol w="474199"/>
                <a:gridCol w="7626701"/>
              </a:tblGrid>
              <a:tr h="381022">
                <a:tc>
                  <a:txBody>
                    <a:bodyPr/>
                    <a:lstStyle/>
                    <a:p>
                      <a:pPr algn="l" fontAlgn="t"/>
                      <a:r>
                        <a:rPr lang="fr-FR" sz="1600" b="1" i="0" u="none" strike="noStrike" dirty="0">
                          <a:latin typeface="Arial"/>
                        </a:rPr>
                        <a:t>C5.1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Avoir conscience de l'impact du numérique dans la société</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033625">
                <a:tc>
                  <a:txBody>
                    <a:bodyPr/>
                    <a:lstStyle/>
                    <a:p>
                      <a:pPr algn="l" fontAlgn="t"/>
                      <a:r>
                        <a:rPr lang="fr-FR" sz="16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latin typeface="Arial"/>
                        </a:rPr>
                        <a:t>notamment de la persistance de l'information numérique, de la non-rivalité des biens immatériels, du caractère supranational des réseaux, de l'importance des licences et du droit.</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44541">
                <a:tc>
                  <a:txBody>
                    <a:bodyPr/>
                    <a:lstStyle/>
                    <a:p>
                      <a:pPr algn="l" fontAlgn="t"/>
                      <a:r>
                        <a:rPr lang="fr-FR" sz="1600" b="1" i="0" u="none" strike="noStrike" dirty="0">
                          <a:latin typeface="Arial"/>
                        </a:rPr>
                        <a:t>C5.2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a:latin typeface="Arial"/>
                        </a:rPr>
                        <a:t>Mesurer les limites et les conséquences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689084">
                <a:tc>
                  <a:txBody>
                    <a:bodyPr/>
                    <a:lstStyle/>
                    <a:p>
                      <a:pPr algn="l" fontAlgn="t"/>
                      <a:r>
                        <a:rPr lang="fr-FR" sz="16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de la persistance de l'information numérique, des lois régissant les échanges numériques, du caractère supranational des réseaux.</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400931"/>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L’évaluation</a:t>
            </a:r>
          </a:p>
          <a:p>
            <a:pPr marL="720725" lvl="1" indent="-263525">
              <a:spcBef>
                <a:spcPts val="600"/>
              </a:spcBef>
            </a:pPr>
            <a:r>
              <a:rPr lang="fr-FR" b="1" dirty="0" smtClean="0"/>
              <a:t>Préparation : Les compétences à évaluer lors du dialogue avec le jury  </a:t>
            </a:r>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1" name="Tableau 10"/>
          <p:cNvGraphicFramePr>
            <a:graphicFrameLocks noGrp="1"/>
          </p:cNvGraphicFramePr>
          <p:nvPr/>
        </p:nvGraphicFramePr>
        <p:xfrm>
          <a:off x="683568" y="2852936"/>
          <a:ext cx="7812868" cy="756084"/>
        </p:xfrm>
        <a:graphic>
          <a:graphicData uri="http://schemas.openxmlformats.org/drawingml/2006/table">
            <a:tbl>
              <a:tblPr/>
              <a:tblGrid>
                <a:gridCol w="7812868"/>
              </a:tblGrid>
              <a:tr h="756084">
                <a:tc>
                  <a:txBody>
                    <a:bodyPr/>
                    <a:lstStyle/>
                    <a:p>
                      <a:pPr marL="93663" indent="0" algn="l" fontAlgn="t"/>
                      <a:r>
                        <a:rPr lang="fr-FR" sz="1600" b="1" i="0" u="none" strike="noStrike" dirty="0">
                          <a:latin typeface="Arial"/>
                        </a:rPr>
                        <a:t>Évaluation des éléments saillants apparus lors du dialogue : culture, réactivité, questionnements éthiques, etc.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3" name="ZoneTexte 12"/>
          <p:cNvSpPr txBox="1"/>
          <p:nvPr/>
        </p:nvSpPr>
        <p:spPr>
          <a:xfrm>
            <a:off x="3995936" y="4041068"/>
            <a:ext cx="950388" cy="369332"/>
          </a:xfrm>
          <a:prstGeom prst="rect">
            <a:avLst/>
          </a:prstGeom>
          <a:noFill/>
        </p:spPr>
        <p:txBody>
          <a:bodyPr wrap="none" rtlCol="0">
            <a:spAutoFit/>
          </a:bodyPr>
          <a:lstStyle/>
          <a:p>
            <a:r>
              <a:rPr lang="fr-FR" b="1" dirty="0" smtClean="0">
                <a:solidFill>
                  <a:srgbClr val="FF0000"/>
                </a:solidFill>
              </a:rPr>
              <a:t>3 points</a:t>
            </a:r>
            <a:endParaRPr lang="fr-F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3323987"/>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Les documents  </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6" name="ZoneTexte 5"/>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251520" y="2420888"/>
            <a:ext cx="8460940" cy="523220"/>
          </a:xfrm>
          <a:prstGeom prst="rect">
            <a:avLst/>
          </a:prstGeom>
          <a:noFill/>
        </p:spPr>
        <p:txBody>
          <a:bodyPr wrap="square" rtlCol="0">
            <a:spAutoFit/>
          </a:bodyPr>
          <a:lstStyle/>
          <a:p>
            <a:endParaRPr lang="fr-FR" sz="1400" dirty="0" smtClean="0"/>
          </a:p>
          <a:p>
            <a:pPr marL="263525" indent="-263525">
              <a:buFont typeface="Arial" pitchFamily="34" charset="0"/>
              <a:buChar char="•"/>
            </a:pPr>
            <a:endParaRPr lang="fr-FR" sz="1400" dirty="0" smtClean="0"/>
          </a:p>
        </p:txBody>
      </p:sp>
      <p:graphicFrame>
        <p:nvGraphicFramePr>
          <p:cNvPr id="12" name="Tableau 11"/>
          <p:cNvGraphicFramePr>
            <a:graphicFrameLocks noGrp="1"/>
          </p:cNvGraphicFramePr>
          <p:nvPr/>
        </p:nvGraphicFramePr>
        <p:xfrm>
          <a:off x="719572" y="2456892"/>
          <a:ext cx="8100900" cy="1660923"/>
        </p:xfrm>
        <a:graphic>
          <a:graphicData uri="http://schemas.openxmlformats.org/drawingml/2006/table">
            <a:tbl>
              <a:tblPr/>
              <a:tblGrid>
                <a:gridCol w="1132384"/>
                <a:gridCol w="6968516"/>
              </a:tblGrid>
              <a:tr h="646348">
                <a:tc>
                  <a:txBody>
                    <a:bodyPr/>
                    <a:lstStyle/>
                    <a:p>
                      <a:pPr algn="ctr" fontAlgn="t"/>
                      <a:r>
                        <a:rPr lang="fr-FR" sz="1600" b="1" i="0" u="none" strike="noStrike" dirty="0" smtClean="0">
                          <a:latin typeface="Arial"/>
                        </a:rPr>
                        <a:t>C4</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Communiquer à l'écrit et à l'oral</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014575">
                <a:tc>
                  <a:txBody>
                    <a:bodyPr/>
                    <a:lstStyle/>
                    <a:p>
                      <a:pPr algn="ctr" fontAlgn="t"/>
                      <a:r>
                        <a:rPr lang="fr-FR" sz="1600" b="1" i="0" u="none" strike="noStrike" dirty="0" smtClean="0">
                          <a:latin typeface="Arial"/>
                        </a:rPr>
                        <a:t>C5</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fr-FR" sz="1600" b="1" i="0" u="none" strike="noStrike" dirty="0">
                          <a:latin typeface="Arial"/>
                        </a:rPr>
                        <a:t>Faire un usage responsable des sciences du numérique en ayant conscience des problèmes sociétaux induits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4" name="Tableau 13"/>
          <p:cNvGraphicFramePr>
            <a:graphicFrameLocks noGrp="1"/>
          </p:cNvGraphicFramePr>
          <p:nvPr/>
        </p:nvGraphicFramePr>
        <p:xfrm>
          <a:off x="719572" y="3104964"/>
          <a:ext cx="8100900" cy="2454381"/>
        </p:xfrm>
        <a:graphic>
          <a:graphicData uri="http://schemas.openxmlformats.org/drawingml/2006/table">
            <a:tbl>
              <a:tblPr/>
              <a:tblGrid>
                <a:gridCol w="474199"/>
                <a:gridCol w="7626701"/>
              </a:tblGrid>
              <a:tr h="399736">
                <a:tc>
                  <a:txBody>
                    <a:bodyPr/>
                    <a:lstStyle/>
                    <a:p>
                      <a:pPr algn="l" fontAlgn="t"/>
                      <a:r>
                        <a:rPr lang="fr-FR" sz="1600" b="1" i="0" u="none" strike="noStrike" dirty="0" smtClean="0">
                          <a:latin typeface="Arial"/>
                        </a:rPr>
                        <a:t>C4.1</a:t>
                      </a:r>
                      <a:endParaRPr lang="fr-FR"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dirty="0" smtClean="0">
                          <a:latin typeface="Arial"/>
                        </a:rPr>
                        <a:t>Documenter un projet numérique</a:t>
                      </a:r>
                      <a:endParaRPr lang="fr-FR" sz="1600" b="1" i="0" u="none" strike="noStrike" dirty="0">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721836">
                <a:tc>
                  <a:txBody>
                    <a:bodyPr/>
                    <a:lstStyle/>
                    <a:p>
                      <a:pPr algn="l" fontAlgn="t"/>
                      <a:r>
                        <a:rPr lang="fr-FR" sz="1600" b="1" i="0" u="none" strike="noStrike" smtClean="0">
                          <a:latin typeface="Arial"/>
                        </a:rPr>
                        <a:t> </a:t>
                      </a:r>
                      <a:endParaRPr lang="fr-FR" sz="16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smtClean="0">
                          <a:latin typeface="Arial"/>
                        </a:rPr>
                        <a:t>pour en permettre la communication en cours de réalisation et à l'achèvement, tout en précisant le déroulement et la finalité du projet.</a:t>
                      </a:r>
                      <a:endParaRPr lang="fr-FR" sz="1600" b="0" i="0" u="none" strike="noStrike" dirty="0">
                        <a:latin typeface="Arial"/>
                      </a:endParaRP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357449">
                <a:tc>
                  <a:txBody>
                    <a:bodyPr/>
                    <a:lstStyle/>
                    <a:p>
                      <a:pPr algn="l" fontAlgn="t"/>
                      <a:r>
                        <a:rPr lang="fr-FR" sz="1600" b="1" i="0" u="none" strike="noStrike">
                          <a:latin typeface="Arial"/>
                        </a:rPr>
                        <a:t>C4.2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fr-FR" sz="1600" b="1" i="0" u="none" strike="noStrike">
                          <a:latin typeface="Arial"/>
                        </a:rPr>
                        <a:t>Présenter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861239">
                <a:tc>
                  <a:txBody>
                    <a:bodyPr/>
                    <a:lstStyle/>
                    <a:p>
                      <a:pPr algn="l" fontAlgn="t"/>
                      <a:r>
                        <a:rPr lang="fr-FR" sz="16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600" b="0" i="0" u="none" strike="noStrike" dirty="0">
                          <a:latin typeface="Arial"/>
                        </a:rPr>
                        <a:t>le cahier des charges relatif à un projet ou un mini-projet, </a:t>
                      </a:r>
                      <a:r>
                        <a:rPr lang="fr-FR" sz="1600" b="0" i="0" u="none" strike="noStrike" dirty="0" smtClean="0">
                          <a:latin typeface="Arial"/>
                        </a:rPr>
                        <a:t/>
                      </a:r>
                      <a:br>
                        <a:rPr lang="fr-FR" sz="1600" b="0" i="0" u="none" strike="noStrike" dirty="0" smtClean="0">
                          <a:latin typeface="Arial"/>
                        </a:rPr>
                      </a:br>
                      <a:r>
                        <a:rPr lang="fr-FR" sz="1600" b="0" i="0" u="none" strike="noStrike" dirty="0" smtClean="0">
                          <a:latin typeface="Arial"/>
                        </a:rPr>
                        <a:t>la </a:t>
                      </a:r>
                      <a:r>
                        <a:rPr lang="fr-FR" sz="1600" b="0" i="0" u="none" strike="noStrike" dirty="0">
                          <a:latin typeface="Arial"/>
                        </a:rPr>
                        <a:t>répartition des tâches au sein de l'équipe, </a:t>
                      </a:r>
                      <a:r>
                        <a:rPr lang="fr-FR" sz="1600" b="0" i="0" u="none" strike="noStrike" dirty="0" smtClean="0">
                          <a:latin typeface="Arial"/>
                        </a:rPr>
                        <a:t/>
                      </a:r>
                      <a:br>
                        <a:rPr lang="fr-FR" sz="1600" b="0" i="0" u="none" strike="noStrike" dirty="0" smtClean="0">
                          <a:latin typeface="Arial"/>
                        </a:rPr>
                      </a:br>
                      <a:r>
                        <a:rPr lang="fr-FR" sz="1600" b="0" i="0" u="none" strike="noStrike" dirty="0" smtClean="0">
                          <a:latin typeface="Arial"/>
                        </a:rPr>
                        <a:t>les </a:t>
                      </a:r>
                      <a:r>
                        <a:rPr lang="fr-FR" sz="1600" b="0" i="0" u="none" strike="noStrike" dirty="0">
                          <a:latin typeface="Arial"/>
                        </a:rPr>
                        <a:t>phases successives mises en œuvre, </a:t>
                      </a:r>
                      <a:r>
                        <a:rPr lang="fr-FR" sz="1600" b="0" i="0" u="none" strike="noStrike" dirty="0" smtClean="0">
                          <a:latin typeface="Arial"/>
                        </a:rPr>
                        <a:t/>
                      </a:r>
                      <a:br>
                        <a:rPr lang="fr-FR" sz="1600" b="0" i="0" u="none" strike="noStrike" dirty="0" smtClean="0">
                          <a:latin typeface="Arial"/>
                        </a:rPr>
                      </a:br>
                      <a:r>
                        <a:rPr lang="fr-FR" sz="1600" b="0" i="0" u="none" strike="noStrike" dirty="0" smtClean="0">
                          <a:latin typeface="Arial"/>
                        </a:rPr>
                        <a:t>le </a:t>
                      </a:r>
                      <a:r>
                        <a:rPr lang="fr-FR" sz="1600" b="0" i="0" u="none" strike="noStrike" dirty="0">
                          <a:latin typeface="Arial"/>
                        </a:rPr>
                        <a:t>déroulement de l'ensemble des opérations…</a:t>
                      </a:r>
                    </a:p>
                  </a:txBody>
                  <a:tcPr marL="22860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Rectangle à coins arrondis 14"/>
          <p:cNvSpPr/>
          <p:nvPr/>
        </p:nvSpPr>
        <p:spPr>
          <a:xfrm>
            <a:off x="3239852" y="3609020"/>
            <a:ext cx="3564396" cy="252028"/>
          </a:xfrm>
          <a:prstGeom prst="roundRect">
            <a:avLst/>
          </a:prstGeom>
          <a:solidFill>
            <a:srgbClr val="4F81BD">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311860" y="2348880"/>
            <a:ext cx="2412268" cy="828092"/>
          </a:xfrm>
          <a:prstGeom prst="wedgeRoundRectCallout">
            <a:avLst>
              <a:gd name="adj1" fmla="val -20833"/>
              <a:gd name="adj2" fmla="val 103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Journal de projet</a:t>
            </a:r>
          </a:p>
          <a:p>
            <a:pPr algn="ctr"/>
            <a:r>
              <a:rPr lang="fr-FR" b="1" dirty="0" smtClean="0"/>
              <a:t>Revue de projet</a:t>
            </a:r>
            <a:endParaRPr lang="fr-FR" b="1" dirty="0"/>
          </a:p>
        </p:txBody>
      </p:sp>
      <p:sp>
        <p:nvSpPr>
          <p:cNvPr id="17" name="Rectangle à coins arrondis 16"/>
          <p:cNvSpPr/>
          <p:nvPr/>
        </p:nvSpPr>
        <p:spPr>
          <a:xfrm>
            <a:off x="6984268" y="3609020"/>
            <a:ext cx="1476164" cy="252028"/>
          </a:xfrm>
          <a:prstGeom prst="roundRect">
            <a:avLst/>
          </a:prstGeom>
          <a:solidFill>
            <a:srgbClr val="4F81BD">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444208" y="2348880"/>
            <a:ext cx="2412268" cy="828092"/>
          </a:xfrm>
          <a:prstGeom prst="wedgeRoundRectCallout">
            <a:avLst>
              <a:gd name="adj1" fmla="val -20833"/>
              <a:gd name="adj2" fmla="val 976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Dossier final</a:t>
            </a:r>
          </a:p>
          <a:p>
            <a:pPr algn="ctr"/>
            <a:r>
              <a:rPr lang="fr-FR" b="1" dirty="0" smtClean="0"/>
              <a:t>Présentation</a:t>
            </a:r>
            <a:endParaRPr lang="fr-FR" b="1" dirty="0"/>
          </a:p>
        </p:txBody>
      </p:sp>
      <p:sp>
        <p:nvSpPr>
          <p:cNvPr id="19" name="Rectangle à coins arrondis 18"/>
          <p:cNvSpPr/>
          <p:nvPr/>
        </p:nvSpPr>
        <p:spPr>
          <a:xfrm>
            <a:off x="1583668" y="4581128"/>
            <a:ext cx="1800200" cy="252028"/>
          </a:xfrm>
          <a:prstGeom prst="roundRect">
            <a:avLst/>
          </a:prstGeom>
          <a:solidFill>
            <a:srgbClr val="4F81BD">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3527884" y="4113076"/>
            <a:ext cx="2052228" cy="504056"/>
          </a:xfrm>
          <a:prstGeom prst="wedgeRoundRectCallout">
            <a:avLst>
              <a:gd name="adj1" fmla="val -59381"/>
              <a:gd name="adj2" fmla="val 428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Fiche  de projet</a:t>
            </a:r>
            <a:endParaRPr lang="fr-FR" b="1" dirty="0"/>
          </a:p>
        </p:txBody>
      </p:sp>
      <p:sp>
        <p:nvSpPr>
          <p:cNvPr id="21" name="Rectangle à coins arrondis 20"/>
          <p:cNvSpPr/>
          <p:nvPr/>
        </p:nvSpPr>
        <p:spPr>
          <a:xfrm>
            <a:off x="1367644" y="4833156"/>
            <a:ext cx="4320480" cy="792088"/>
          </a:xfrm>
          <a:prstGeom prst="roundRect">
            <a:avLst/>
          </a:prstGeom>
          <a:solidFill>
            <a:srgbClr val="4F81BD">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940152" y="4977172"/>
            <a:ext cx="2628292" cy="504056"/>
          </a:xfrm>
          <a:prstGeom prst="wedgeRoundRectCallout">
            <a:avLst>
              <a:gd name="adj1" fmla="val -59381"/>
              <a:gd name="adj2" fmla="val 428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Diagramme de Gantt</a:t>
            </a:r>
            <a:endParaRPr lang="fr-FR" b="1" dirty="0"/>
          </a:p>
        </p:txBody>
      </p:sp>
      <p:sp>
        <p:nvSpPr>
          <p:cNvPr id="24" name="Rectangle 23"/>
          <p:cNvSpPr/>
          <p:nvPr/>
        </p:nvSpPr>
        <p:spPr>
          <a:xfrm>
            <a:off x="1655676" y="5769260"/>
            <a:ext cx="6588732" cy="707886"/>
          </a:xfrm>
          <a:prstGeom prst="rect">
            <a:avLst/>
          </a:prstGeom>
        </p:spPr>
        <p:txBody>
          <a:bodyPr wrap="square">
            <a:spAutoFit/>
          </a:bodyPr>
          <a:lstStyle/>
          <a:p>
            <a:pPr marL="263525" indent="-263525">
              <a:buFont typeface="Arial" pitchFamily="34" charset="0"/>
              <a:buChar char="•"/>
            </a:pPr>
            <a:r>
              <a:rPr lang="fr-FR" sz="2000" b="1" dirty="0" smtClean="0"/>
              <a:t>Rapport écrit d’une dizaine de pages.</a:t>
            </a:r>
          </a:p>
          <a:p>
            <a:pPr marL="263525" indent="-263525">
              <a:buFont typeface="Arial" pitchFamily="34" charset="0"/>
              <a:buChar char="•"/>
            </a:pPr>
            <a:r>
              <a:rPr lang="fr-FR" sz="2000" b="1" dirty="0" smtClean="0"/>
              <a:t>Support visuel de présentation (diaporama).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816977"/>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Réflexions collectives</a:t>
            </a:r>
          </a:p>
          <a:p>
            <a:pPr marL="263525" indent="-263525">
              <a:buFont typeface="Arial" pitchFamily="34" charset="0"/>
              <a:buChar char="•"/>
            </a:pPr>
            <a:endParaRPr lang="fr-FR" b="1" dirty="0" smtClean="0"/>
          </a:p>
          <a:p>
            <a:pPr marL="263525" indent="-263525">
              <a:buFont typeface="Arial" pitchFamily="34" charset="0"/>
              <a:buChar char="•"/>
            </a:pPr>
            <a:endParaRPr lang="fr-FR" b="1" dirty="0" smtClean="0"/>
          </a:p>
          <a:p>
            <a:pPr marL="720725" lvl="1" indent="-263525">
              <a:buFont typeface="Arial" pitchFamily="34" charset="0"/>
              <a:buChar char="•"/>
            </a:pPr>
            <a:r>
              <a:rPr lang="fr-FR" b="1" dirty="0" smtClean="0"/>
              <a:t>Définitions des problématiques de projet</a:t>
            </a:r>
          </a:p>
          <a:p>
            <a:pPr marL="720725" lvl="1" indent="-263525">
              <a:buFont typeface="Arial" pitchFamily="34" charset="0"/>
              <a:buChar char="•"/>
            </a:pPr>
            <a:endParaRPr lang="fr-FR" b="1" dirty="0" smtClean="0"/>
          </a:p>
          <a:p>
            <a:pPr marL="720725" lvl="1" indent="-263525">
              <a:buFont typeface="Arial" pitchFamily="34" charset="0"/>
              <a:buChar char="•"/>
            </a:pPr>
            <a:r>
              <a:rPr lang="fr-FR" b="1" dirty="0" smtClean="0"/>
              <a:t>Critères de qualification d’un projet</a:t>
            </a:r>
          </a:p>
          <a:p>
            <a:pPr marL="720725" lvl="1" indent="-263525">
              <a:buFont typeface="Arial" pitchFamily="34" charset="0"/>
              <a:buChar char="•"/>
            </a:pPr>
            <a:endParaRPr lang="fr-FR" b="1" dirty="0" smtClean="0"/>
          </a:p>
          <a:p>
            <a:pPr marL="720725" lvl="1" indent="-263525">
              <a:buFont typeface="Arial" pitchFamily="34" charset="0"/>
              <a:buChar char="•"/>
            </a:pPr>
            <a:r>
              <a:rPr lang="fr-FR" b="1" dirty="0" smtClean="0"/>
              <a:t>Conditions d ’évaluation</a:t>
            </a:r>
          </a:p>
          <a:p>
            <a:pPr marL="720725" lvl="1" indent="-263525">
              <a:buFont typeface="Arial" pitchFamily="34" charset="0"/>
              <a:buChar char="•"/>
            </a:pPr>
            <a:endParaRPr lang="fr-FR" b="1" dirty="0" smtClean="0"/>
          </a:p>
          <a:p>
            <a:pPr marL="720725" lvl="1" indent="-263525">
              <a:buFont typeface="Arial" pitchFamily="34" charset="0"/>
              <a:buChar char="•"/>
            </a:pPr>
            <a:r>
              <a:rPr lang="fr-FR" b="1" dirty="0" smtClean="0"/>
              <a:t>Constitution des documents remis par les candidats</a:t>
            </a:r>
          </a:p>
          <a:p>
            <a:pPr marL="720725" lvl="1" indent="-263525">
              <a:buFont typeface="Arial" pitchFamily="34" charset="0"/>
              <a:buChar char="•"/>
            </a:pPr>
            <a:endParaRPr lang="fr-FR" dirty="0" smtClean="0"/>
          </a:p>
          <a:p>
            <a:pPr marL="720725" lvl="1"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buFont typeface="Arial" pitchFamily="34" charset="0"/>
              <a:buChar char="•"/>
            </a:pPr>
            <a:endParaRPr lang="fr-FR" dirty="0" smtClean="0"/>
          </a:p>
          <a:p>
            <a:pPr marL="263525" indent="-263525" algn="ctr"/>
            <a:endParaRPr lang="fr-FR" dirty="0" smtClean="0"/>
          </a:p>
          <a:p>
            <a:pPr marL="263525" indent="-263525" algn="ctr"/>
            <a:endParaRPr lang="fr-FR" dirty="0" smtClean="0"/>
          </a:p>
          <a:p>
            <a:endParaRPr lang="fr-FR" dirty="0" smtClean="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62" name="AutoShape 14" descr="Flashcode7.png"/>
          <p:cNvSpPr>
            <a:spLocks noChangeAspect="1" noChangeArrowheads="1"/>
          </p:cNvSpPr>
          <p:nvPr/>
        </p:nvSpPr>
        <p:spPr bwMode="auto">
          <a:xfrm>
            <a:off x="155575" y="-1820863"/>
            <a:ext cx="5791200" cy="38004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6" name="AutoShape 2" descr="http://www.synacte.fr/Logique-industrie/general/images/equip-projet.jpg"/>
          <p:cNvSpPr>
            <a:spLocks noChangeAspect="1" noChangeArrowheads="1"/>
          </p:cNvSpPr>
          <p:nvPr/>
        </p:nvSpPr>
        <p:spPr bwMode="auto">
          <a:xfrm>
            <a:off x="155575" y="-1423988"/>
            <a:ext cx="5095875" cy="29813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3" y="980728"/>
            <a:ext cx="9018947" cy="5539978"/>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b="1" dirty="0" smtClean="0"/>
              <a:t>Exemple : Stationnement automatique</a:t>
            </a:r>
          </a:p>
          <a:p>
            <a:pPr marL="720725" lvl="1" indent="-263525">
              <a:buFont typeface="Arial" pitchFamily="34" charset="0"/>
              <a:buChar char="•"/>
            </a:pPr>
            <a:endParaRPr lang="fr-FR" b="1" dirty="0" smtClean="0"/>
          </a:p>
          <a:p>
            <a:pPr marL="712788" lvl="1"/>
            <a:r>
              <a:rPr lang="fr-FR" b="1" dirty="0" smtClean="0"/>
              <a:t>Le stationnement automobile en ville est devenu un véritable casse tête pour les automobilistes. Certains constructeurs automobiles ont misé sur la production de véhicule de petites tailles (Smart, Fiat 500, Ford K, Citroën C1, …). Des équipementiers automobiles développe des systèmes de stationnement automatiques ou semi-automatiques, qui font la manœuvre de créneaux à la place du conducteur (Valeo).</a:t>
            </a:r>
          </a:p>
          <a:p>
            <a:pPr marL="712788" lvl="1"/>
            <a:endParaRPr lang="fr-FR" b="1" dirty="0" smtClean="0"/>
          </a:p>
          <a:p>
            <a:pPr marL="712788" lvl="1"/>
            <a:r>
              <a:rPr lang="fr-FR" b="1" dirty="0" smtClean="0"/>
              <a:t>Le but de notre projet est de répondre à la problématique du stationnement automobile en ville en proposant une alternative innovante aux solutions existantes.</a:t>
            </a:r>
          </a:p>
          <a:p>
            <a:pPr marL="712788" lvl="1"/>
            <a:endParaRPr lang="fr-FR" b="1" dirty="0" smtClean="0"/>
          </a:p>
          <a:p>
            <a:pPr marL="712788" lvl="1"/>
            <a:r>
              <a:rPr lang="fr-FR" b="1" dirty="0" smtClean="0"/>
              <a:t>La solution  proposée doit :</a:t>
            </a:r>
          </a:p>
          <a:p>
            <a:pPr marL="712788" lvl="1"/>
            <a:endParaRPr lang="fr-FR" b="1" dirty="0" smtClean="0"/>
          </a:p>
          <a:p>
            <a:pPr marL="712788" lvl="1">
              <a:buFontTx/>
              <a:buChar char="-"/>
            </a:pPr>
            <a:r>
              <a:rPr lang="fr-FR" b="1" dirty="0" smtClean="0"/>
              <a:t>Permettre d’identifier un emplacement adéquat au stationnement du véhicule.</a:t>
            </a:r>
          </a:p>
          <a:p>
            <a:pPr marL="712788" lvl="1">
              <a:buFontTx/>
              <a:buChar char="-"/>
            </a:pPr>
            <a:r>
              <a:rPr lang="fr-FR" b="1" dirty="0" smtClean="0"/>
              <a:t> Réaliser les opérations de stationnement</a:t>
            </a:r>
            <a:endParaRPr lang="fr-FR" dirty="0" smtClean="0"/>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9" name="ZoneTexte 8"/>
          <p:cNvSpPr txBox="1"/>
          <p:nvPr/>
        </p:nvSpPr>
        <p:spPr>
          <a:xfrm>
            <a:off x="431540" y="1484784"/>
            <a:ext cx="8316924" cy="1200329"/>
          </a:xfrm>
          <a:prstGeom prst="rect">
            <a:avLst/>
          </a:prstGeom>
          <a:solidFill>
            <a:schemeClr val="bg1"/>
          </a:solidFill>
        </p:spPr>
        <p:txBody>
          <a:bodyPr wrap="square" rtlCol="0">
            <a:spAutoFit/>
          </a:bodyPr>
          <a:lstStyle/>
          <a:p>
            <a:r>
              <a:rPr lang="fr-FR" sz="2400" dirty="0" smtClean="0">
                <a:solidFill>
                  <a:srgbClr val="FF0000"/>
                </a:solidFill>
              </a:rPr>
              <a:t>Solution : Véhicule à stationnement automatique par translation</a:t>
            </a:r>
          </a:p>
          <a:p>
            <a:pPr>
              <a:buFontTx/>
              <a:buChar char="-"/>
            </a:pPr>
            <a:r>
              <a:rPr lang="fr-FR" sz="2400" dirty="0" smtClean="0">
                <a:solidFill>
                  <a:srgbClr val="FF0000"/>
                </a:solidFill>
              </a:rPr>
              <a:t> IHM basée sur </a:t>
            </a:r>
            <a:r>
              <a:rPr lang="fr-FR" sz="2400" dirty="0" err="1" smtClean="0">
                <a:solidFill>
                  <a:srgbClr val="FF0000"/>
                </a:solidFill>
              </a:rPr>
              <a:t>Processing</a:t>
            </a:r>
            <a:endParaRPr lang="fr-FR" sz="2400" dirty="0" smtClean="0">
              <a:solidFill>
                <a:srgbClr val="FF0000"/>
              </a:solidFill>
            </a:endParaRPr>
          </a:p>
          <a:p>
            <a:pPr>
              <a:buFontTx/>
              <a:buChar char="-"/>
            </a:pPr>
            <a:r>
              <a:rPr lang="fr-FR" sz="2400" dirty="0" smtClean="0">
                <a:solidFill>
                  <a:srgbClr val="FF0000"/>
                </a:solidFill>
              </a:rPr>
              <a:t> Ordinateur embarqué basé sur </a:t>
            </a:r>
            <a:r>
              <a:rPr lang="fr-FR" sz="2400" dirty="0" err="1" smtClean="0">
                <a:solidFill>
                  <a:srgbClr val="FF0000"/>
                </a:solidFill>
              </a:rPr>
              <a:t>Aduino</a:t>
            </a:r>
            <a:endParaRPr lang="fr-FR" sz="2400" dirty="0" smtClean="0">
              <a:solidFill>
                <a:srgbClr val="FF0000"/>
              </a:solidFill>
            </a:endParaRPr>
          </a:p>
        </p:txBody>
      </p:sp>
      <p:pic>
        <p:nvPicPr>
          <p:cNvPr id="1036" name="Picture 12"/>
          <p:cNvPicPr>
            <a:picLocks noChangeAspect="1" noChangeArrowheads="1"/>
          </p:cNvPicPr>
          <p:nvPr/>
        </p:nvPicPr>
        <p:blipFill>
          <a:blip r:embed="rId2" cstate="print"/>
          <a:srcRect/>
          <a:stretch>
            <a:fillRect/>
          </a:stretch>
        </p:blipFill>
        <p:spPr bwMode="auto">
          <a:xfrm>
            <a:off x="719572" y="1700808"/>
            <a:ext cx="4716524" cy="430944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91580" y="2096852"/>
            <a:ext cx="6264696" cy="4035590"/>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a:stretch>
            <a:fillRect/>
          </a:stretch>
        </p:blipFill>
        <p:spPr bwMode="auto">
          <a:xfrm>
            <a:off x="467544" y="1041159"/>
            <a:ext cx="8064896" cy="581684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36"/>
                                        </p:tgtEl>
                                        <p:attrNameLst>
                                          <p:attrName>style.visibility</p:attrName>
                                        </p:attrNameLst>
                                      </p:cBhvr>
                                      <p:to>
                                        <p:strVal val="visible"/>
                                      </p:to>
                                    </p:set>
                                    <p:anim calcmode="lin" valueType="num">
                                      <p:cBhvr>
                                        <p:cTn id="14" dur="500" fill="hold"/>
                                        <p:tgtEl>
                                          <p:spTgt spid="1036"/>
                                        </p:tgtEl>
                                        <p:attrNameLst>
                                          <p:attrName>ppt_w</p:attrName>
                                        </p:attrNameLst>
                                      </p:cBhvr>
                                      <p:tavLst>
                                        <p:tav tm="0">
                                          <p:val>
                                            <p:fltVal val="0"/>
                                          </p:val>
                                        </p:tav>
                                        <p:tav tm="100000">
                                          <p:val>
                                            <p:strVal val="#ppt_w"/>
                                          </p:val>
                                        </p:tav>
                                      </p:tavLst>
                                    </p:anim>
                                    <p:anim calcmode="lin" valueType="num">
                                      <p:cBhvr>
                                        <p:cTn id="15" dur="500" fill="hold"/>
                                        <p:tgtEl>
                                          <p:spTgt spid="1036"/>
                                        </p:tgtEl>
                                        <p:attrNameLst>
                                          <p:attrName>ppt_h</p:attrName>
                                        </p:attrNameLst>
                                      </p:cBhvr>
                                      <p:tavLst>
                                        <p:tav tm="0">
                                          <p:val>
                                            <p:fltVal val="0"/>
                                          </p:val>
                                        </p:tav>
                                        <p:tav tm="100000">
                                          <p:val>
                                            <p:strVal val="#ppt_h"/>
                                          </p:val>
                                        </p:tav>
                                      </p:tavLst>
                                    </p:anim>
                                    <p:animEffect transition="in" filter="fade">
                                      <p:cBhvr>
                                        <p:cTn id="16" dur="500"/>
                                        <p:tgtEl>
                                          <p:spTgt spid="10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35"/>
                                        </p:tgtEl>
                                        <p:attrNameLst>
                                          <p:attrName>style.visibility</p:attrName>
                                        </p:attrNameLst>
                                      </p:cBhvr>
                                      <p:to>
                                        <p:strVal val="visible"/>
                                      </p:to>
                                    </p:set>
                                    <p:anim calcmode="lin" valueType="num">
                                      <p:cBhvr>
                                        <p:cTn id="28" dur="500" fill="hold"/>
                                        <p:tgtEl>
                                          <p:spTgt spid="1035"/>
                                        </p:tgtEl>
                                        <p:attrNameLst>
                                          <p:attrName>ppt_w</p:attrName>
                                        </p:attrNameLst>
                                      </p:cBhvr>
                                      <p:tavLst>
                                        <p:tav tm="0">
                                          <p:val>
                                            <p:fltVal val="0"/>
                                          </p:val>
                                        </p:tav>
                                        <p:tav tm="100000">
                                          <p:val>
                                            <p:strVal val="#ppt_w"/>
                                          </p:val>
                                        </p:tav>
                                      </p:tavLst>
                                    </p:anim>
                                    <p:anim calcmode="lin" valueType="num">
                                      <p:cBhvr>
                                        <p:cTn id="29" dur="500" fill="hold"/>
                                        <p:tgtEl>
                                          <p:spTgt spid="1035"/>
                                        </p:tgtEl>
                                        <p:attrNameLst>
                                          <p:attrName>ppt_h</p:attrName>
                                        </p:attrNameLst>
                                      </p:cBhvr>
                                      <p:tavLst>
                                        <p:tav tm="0">
                                          <p:val>
                                            <p:fltVal val="0"/>
                                          </p:val>
                                        </p:tav>
                                        <p:tav tm="100000">
                                          <p:val>
                                            <p:strVal val="#ppt_h"/>
                                          </p:val>
                                        </p:tav>
                                      </p:tavLst>
                                    </p:anim>
                                    <p:animEffect transition="in" filter="fade">
                                      <p:cBhvr>
                                        <p:cTn id="30"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3" y="980728"/>
            <a:ext cx="9018947" cy="5816977"/>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b="1" dirty="0" smtClean="0"/>
              <a:t>Exemple :  Rééducation de l’amblyopie chez l’adulte</a:t>
            </a:r>
          </a:p>
          <a:p>
            <a:pPr marL="720725" lvl="1" indent="-263525">
              <a:buFont typeface="Arial" pitchFamily="34" charset="0"/>
              <a:buChar char="•"/>
            </a:pPr>
            <a:endParaRPr lang="fr-FR" b="1" dirty="0" smtClean="0"/>
          </a:p>
          <a:p>
            <a:pPr marL="712788" lvl="1"/>
            <a:r>
              <a:rPr lang="fr-FR" b="1" dirty="0" smtClean="0"/>
              <a:t>L'amblyopie est l'une des principales causes de malvoyance d'un œil. Elle peut être traitée facilement si elle est dépistée précocement dans l'enfance.  En revanche, la rééducation est beaucoup plus difficile chez l'adulte qui y est souvent réfractaire.</a:t>
            </a:r>
          </a:p>
          <a:p>
            <a:pPr marL="712788" lvl="1"/>
            <a:endParaRPr lang="fr-FR" b="1" dirty="0" smtClean="0"/>
          </a:p>
          <a:p>
            <a:pPr marL="712788" lvl="1"/>
            <a:r>
              <a:rPr lang="fr-FR" b="1" dirty="0" smtClean="0"/>
              <a:t>Le but de notre projet est de répondre à la problématique de la rééducation de l’amblyopie chez l’adulte au travers de l’utilisation d’une application informatique.</a:t>
            </a:r>
          </a:p>
          <a:p>
            <a:pPr marL="712788" lvl="1"/>
            <a:endParaRPr lang="fr-FR" b="1" dirty="0" smtClean="0"/>
          </a:p>
          <a:p>
            <a:pPr marL="712788" lvl="1"/>
            <a:r>
              <a:rPr lang="fr-FR" b="1" dirty="0" smtClean="0"/>
              <a:t>La solution  proposée doit :</a:t>
            </a:r>
          </a:p>
          <a:p>
            <a:pPr marL="712788" lvl="1"/>
            <a:endParaRPr lang="fr-FR" b="1" dirty="0" smtClean="0"/>
          </a:p>
          <a:p>
            <a:pPr marL="712788" lvl="1">
              <a:buFontTx/>
              <a:buChar char="-"/>
            </a:pPr>
            <a:r>
              <a:rPr lang="fr-FR" b="1" dirty="0" smtClean="0"/>
              <a:t>Etre suffisamment attractif pour ne pas rebuter  son utilisation par un adulte.</a:t>
            </a:r>
          </a:p>
          <a:p>
            <a:pPr marL="806450" lvl="1" indent="-93663">
              <a:buFontTx/>
              <a:buChar char="-"/>
            </a:pPr>
            <a:r>
              <a:rPr lang="fr-FR" b="1" dirty="0" smtClean="0"/>
              <a:t> Faire travailler les deux yeux en même temps, sans permettre à celui qui voit le mieux de compenser le manque d'acuité du plus faible.</a:t>
            </a:r>
          </a:p>
          <a:p>
            <a:pPr marL="806450" lvl="1" indent="-93663">
              <a:buFontTx/>
              <a:buChar char="-"/>
            </a:pPr>
            <a:r>
              <a:rPr lang="fr-FR" b="1" dirty="0" smtClean="0"/>
              <a:t> Stimuler le cortex visuel par la reconnaissance de formes et/ou de couleurs pour les associés de manière logique dans un temps donné  et de plus en plus vite.</a:t>
            </a: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9" name="ZoneTexte 8"/>
          <p:cNvSpPr txBox="1"/>
          <p:nvPr/>
        </p:nvSpPr>
        <p:spPr>
          <a:xfrm>
            <a:off x="503548" y="1124744"/>
            <a:ext cx="5724636" cy="1200329"/>
          </a:xfrm>
          <a:prstGeom prst="rect">
            <a:avLst/>
          </a:prstGeom>
          <a:solidFill>
            <a:schemeClr val="bg1"/>
          </a:solidFill>
        </p:spPr>
        <p:txBody>
          <a:bodyPr wrap="square" rtlCol="0">
            <a:spAutoFit/>
          </a:bodyPr>
          <a:lstStyle/>
          <a:p>
            <a:r>
              <a:rPr lang="fr-FR" sz="2400" dirty="0" smtClean="0">
                <a:solidFill>
                  <a:srgbClr val="FF0000"/>
                </a:solidFill>
              </a:rPr>
              <a:t>Solution : </a:t>
            </a:r>
            <a:r>
              <a:rPr lang="fr-FR" sz="2400" dirty="0" err="1" smtClean="0">
                <a:solidFill>
                  <a:srgbClr val="FF0000"/>
                </a:solidFill>
              </a:rPr>
              <a:t>Tétris</a:t>
            </a:r>
            <a:endParaRPr lang="fr-FR" sz="2400" dirty="0" smtClean="0">
              <a:solidFill>
                <a:srgbClr val="FF0000"/>
              </a:solidFill>
            </a:endParaRPr>
          </a:p>
          <a:p>
            <a:pPr>
              <a:buFontTx/>
              <a:buChar char="-"/>
            </a:pPr>
            <a:r>
              <a:rPr lang="fr-FR" sz="2400" dirty="0" smtClean="0">
                <a:solidFill>
                  <a:srgbClr val="FF0000"/>
                </a:solidFill>
              </a:rPr>
              <a:t> IHM basée sur </a:t>
            </a:r>
            <a:r>
              <a:rPr lang="fr-FR" sz="2400" dirty="0" err="1" smtClean="0">
                <a:solidFill>
                  <a:srgbClr val="FF0000"/>
                </a:solidFill>
              </a:rPr>
              <a:t>TKinter</a:t>
            </a:r>
            <a:endParaRPr lang="fr-FR" sz="2400" dirty="0" smtClean="0">
              <a:solidFill>
                <a:srgbClr val="FF0000"/>
              </a:solidFill>
            </a:endParaRPr>
          </a:p>
          <a:p>
            <a:pPr>
              <a:buFontTx/>
              <a:buChar char="-"/>
            </a:pPr>
            <a:r>
              <a:rPr lang="fr-FR" sz="2400" dirty="0" smtClean="0">
                <a:solidFill>
                  <a:srgbClr val="FF0000"/>
                </a:solidFill>
              </a:rPr>
              <a:t> Langage Python</a:t>
            </a: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cstate="print"/>
          <a:srcRect/>
          <a:stretch>
            <a:fillRect/>
          </a:stretch>
        </p:blipFill>
        <p:spPr bwMode="auto">
          <a:xfrm>
            <a:off x="683568" y="2312876"/>
            <a:ext cx="2880320" cy="4146193"/>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4644008" y="2528900"/>
            <a:ext cx="3996444" cy="399644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500" fill="hold"/>
                                        <p:tgtEl>
                                          <p:spTgt spid="1029"/>
                                        </p:tgtEl>
                                        <p:attrNameLst>
                                          <p:attrName>ppt_w</p:attrName>
                                        </p:attrNameLst>
                                      </p:cBhvr>
                                      <p:tavLst>
                                        <p:tav tm="0">
                                          <p:val>
                                            <p:fltVal val="0"/>
                                          </p:val>
                                        </p:tav>
                                        <p:tav tm="100000">
                                          <p:val>
                                            <p:strVal val="#ppt_w"/>
                                          </p:val>
                                        </p:tav>
                                      </p:tavLst>
                                    </p:anim>
                                    <p:anim calcmode="lin" valueType="num">
                                      <p:cBhvr>
                                        <p:cTn id="15" dur="500" fill="hold"/>
                                        <p:tgtEl>
                                          <p:spTgt spid="1029"/>
                                        </p:tgtEl>
                                        <p:attrNameLst>
                                          <p:attrName>ppt_h</p:attrName>
                                        </p:attrNameLst>
                                      </p:cBhvr>
                                      <p:tavLst>
                                        <p:tav tm="0">
                                          <p:val>
                                            <p:fltVal val="0"/>
                                          </p:val>
                                        </p:tav>
                                        <p:tav tm="100000">
                                          <p:val>
                                            <p:strVal val="#ppt_h"/>
                                          </p:val>
                                        </p:tav>
                                      </p:tavLst>
                                    </p:anim>
                                    <p:animEffect transition="in" filter="fade">
                                      <p:cBhvr>
                                        <p:cTn id="16" dur="500"/>
                                        <p:tgtEl>
                                          <p:spTgt spid="1029"/>
                                        </p:tgtEl>
                                      </p:cBhvr>
                                    </p:animEffect>
                                  </p:childTnLst>
                                </p:cTn>
                              </p:par>
                              <p:par>
                                <p:cTn id="17" presetID="53"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3" y="980728"/>
            <a:ext cx="9018947" cy="5262979"/>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b="1" dirty="0" smtClean="0"/>
              <a:t>Exemple Programme éducatif pour lutter contre la dyscalculie : « Calculs mêlés »</a:t>
            </a:r>
          </a:p>
          <a:p>
            <a:pPr marL="712788" lvl="1"/>
            <a:endParaRPr lang="fr-FR" b="1" dirty="0" smtClean="0"/>
          </a:p>
          <a:p>
            <a:pPr marL="712788" lvl="1"/>
            <a:r>
              <a:rPr lang="fr-FR" b="1" dirty="0" smtClean="0"/>
              <a:t>Problématique : </a:t>
            </a:r>
          </a:p>
          <a:p>
            <a:pPr marL="712788" lvl="1"/>
            <a:endParaRPr lang="fr-FR" b="1" dirty="0" smtClean="0"/>
          </a:p>
          <a:p>
            <a:pPr marL="712788" lvl="1"/>
            <a:r>
              <a:rPr lang="fr-FR" b="1" dirty="0" smtClean="0"/>
              <a:t>La dyscalculie est un trouble sévère des apprentissages numériques qui touche principalement les enfants. Pour aider ces enfants, le problème majeur  est de trouver la bonne façon de leur enseigner les mathématiques.</a:t>
            </a:r>
          </a:p>
          <a:p>
            <a:pPr marL="712788" lvl="1"/>
            <a:endParaRPr lang="fr-FR" b="1" dirty="0" smtClean="0"/>
          </a:p>
          <a:p>
            <a:pPr marL="712788" lvl="1"/>
            <a:r>
              <a:rPr lang="fr-FR" b="1" dirty="0" smtClean="0"/>
              <a:t>La solution  proposée :</a:t>
            </a:r>
          </a:p>
          <a:p>
            <a:pPr marL="712788" lvl="1"/>
            <a:endParaRPr lang="fr-FR" b="1" dirty="0" smtClean="0"/>
          </a:p>
          <a:p>
            <a:pPr marL="712788" lvl="1"/>
            <a:r>
              <a:rPr lang="fr-FR" b="1" dirty="0" smtClean="0"/>
              <a:t>Pour lutter contre la dyscalculie, nous avons eu l’idée de créer un jeu éducatif qui s’adresserait aux enfants en classe de CP jusqu’au CM2. Il leur permettrait d’apprendre et s’entrainer sur des opérations, aditions, soustractions, multiplications et divisions.</a:t>
            </a: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503548" y="1124744"/>
            <a:ext cx="8640452" cy="1200329"/>
          </a:xfrm>
          <a:prstGeom prst="rect">
            <a:avLst/>
          </a:prstGeom>
          <a:solidFill>
            <a:schemeClr val="bg1"/>
          </a:solidFill>
        </p:spPr>
        <p:txBody>
          <a:bodyPr wrap="square" rtlCol="0">
            <a:spAutoFit/>
          </a:bodyPr>
          <a:lstStyle/>
          <a:p>
            <a:r>
              <a:rPr lang="fr-FR" sz="2400" dirty="0" smtClean="0">
                <a:solidFill>
                  <a:srgbClr val="FF0000"/>
                </a:solidFill>
              </a:rPr>
              <a:t>Solution : Adaptation d’un jeux type Gem / Candy </a:t>
            </a:r>
            <a:r>
              <a:rPr lang="fr-FR" sz="2400" dirty="0" err="1" smtClean="0">
                <a:solidFill>
                  <a:srgbClr val="FF0000"/>
                </a:solidFill>
              </a:rPr>
              <a:t>Crush</a:t>
            </a:r>
            <a:r>
              <a:rPr lang="fr-FR" sz="2400" dirty="0" smtClean="0">
                <a:solidFill>
                  <a:srgbClr val="FF0000"/>
                </a:solidFill>
              </a:rPr>
              <a:t> / …</a:t>
            </a:r>
          </a:p>
          <a:p>
            <a:pPr>
              <a:buFontTx/>
              <a:buChar char="-"/>
            </a:pPr>
            <a:r>
              <a:rPr lang="fr-FR" sz="2400" dirty="0" smtClean="0">
                <a:solidFill>
                  <a:srgbClr val="FF0000"/>
                </a:solidFill>
              </a:rPr>
              <a:t>  Langage Python</a:t>
            </a:r>
          </a:p>
          <a:p>
            <a:pPr>
              <a:buFontTx/>
              <a:buChar char="-"/>
            </a:pPr>
            <a:r>
              <a:rPr lang="fr-FR" sz="2400" dirty="0" smtClean="0">
                <a:solidFill>
                  <a:srgbClr val="FF0000"/>
                </a:solidFill>
              </a:rPr>
              <a:t> Librairie </a:t>
            </a:r>
            <a:r>
              <a:rPr lang="fr-FR" sz="2400" dirty="0" err="1" smtClean="0">
                <a:solidFill>
                  <a:srgbClr val="FF0000"/>
                </a:solidFill>
              </a:rPr>
              <a:t>pygame</a:t>
            </a:r>
            <a:endParaRPr lang="fr-FR" sz="2400" dirty="0" smtClean="0">
              <a:solidFill>
                <a:srgbClr val="FF0000"/>
              </a:solidFill>
            </a:endParaRPr>
          </a:p>
        </p:txBody>
      </p:sp>
      <p:pic>
        <p:nvPicPr>
          <p:cNvPr id="1026" name="Picture 2" descr="http://www.funnyarts.com/gemzone/1.jpg"/>
          <p:cNvPicPr>
            <a:picLocks noChangeAspect="1" noChangeArrowheads="1"/>
          </p:cNvPicPr>
          <p:nvPr/>
        </p:nvPicPr>
        <p:blipFill>
          <a:blip r:embed="rId3" cstate="print"/>
          <a:srcRect/>
          <a:stretch>
            <a:fillRect/>
          </a:stretch>
        </p:blipFill>
        <p:spPr bwMode="auto">
          <a:xfrm>
            <a:off x="0" y="2636912"/>
            <a:ext cx="4439816" cy="3329862"/>
          </a:xfrm>
          <a:prstGeom prst="rect">
            <a:avLst/>
          </a:prstGeom>
          <a:noFill/>
        </p:spPr>
      </p:pic>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27" name="rectole0000000005"/>
          <p:cNvGraphicFramePr>
            <a:graphicFrameLocks noChangeAspect="1"/>
          </p:cNvGraphicFramePr>
          <p:nvPr/>
        </p:nvGraphicFramePr>
        <p:xfrm>
          <a:off x="4824028" y="2348880"/>
          <a:ext cx="3923928" cy="3931357"/>
        </p:xfrm>
        <a:graphic>
          <a:graphicData uri="http://schemas.openxmlformats.org/presentationml/2006/ole">
            <p:oleObj spid="_x0000_s1027" name="Photo" r:id="rId4" imgW="0" imgH="0" progId="StaticMetafile">
              <p:embed/>
            </p:oleObj>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animEffect transition="in" filter="fade">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3" y="980728"/>
            <a:ext cx="9018947" cy="5262979"/>
          </a:xfrm>
          <a:prstGeom prst="rect">
            <a:avLst/>
          </a:prstGeom>
        </p:spPr>
        <p:txBody>
          <a:bodyPr wrap="square">
            <a:spAutoFit/>
          </a:bodyPr>
          <a:lstStyle/>
          <a:p>
            <a:r>
              <a:rPr lang="fr-FR" sz="2400" dirty="0" smtClean="0"/>
              <a:t>Projet terminal d’évaluation</a:t>
            </a:r>
          </a:p>
          <a:p>
            <a:endParaRPr lang="fr-FR" sz="2400" dirty="0" smtClean="0"/>
          </a:p>
          <a:p>
            <a:pPr marL="263525" indent="-263525">
              <a:buFont typeface="Arial" pitchFamily="34" charset="0"/>
              <a:buChar char="•"/>
            </a:pPr>
            <a:r>
              <a:rPr lang="fr-FR" b="1" dirty="0" smtClean="0"/>
              <a:t>La problématique</a:t>
            </a:r>
          </a:p>
          <a:p>
            <a:pPr marL="263525" indent="-263525">
              <a:buFont typeface="Arial" pitchFamily="34" charset="0"/>
              <a:buChar char="•"/>
            </a:pPr>
            <a:endParaRPr lang="fr-FR" dirty="0" smtClean="0"/>
          </a:p>
          <a:p>
            <a:pPr marL="720725" lvl="1" indent="-263525">
              <a:buFont typeface="Arial" pitchFamily="34" charset="0"/>
              <a:buChar char="•"/>
            </a:pPr>
            <a:r>
              <a:rPr lang="fr-FR" b="1" dirty="0" smtClean="0"/>
              <a:t>Balise d’alerte crue et pollution d’une rivière</a:t>
            </a:r>
            <a:endParaRPr lang="fr-FR" b="1" dirty="0" smtClean="0"/>
          </a:p>
          <a:p>
            <a:pPr marL="712788" lvl="1"/>
            <a:endParaRPr lang="fr-FR" b="1" dirty="0" smtClean="0"/>
          </a:p>
          <a:p>
            <a:pPr marL="712788" lvl="1"/>
            <a:r>
              <a:rPr lang="fr-FR" b="1" dirty="0" smtClean="0"/>
              <a:t>Problématique : </a:t>
            </a:r>
          </a:p>
          <a:p>
            <a:pPr marL="712788" lvl="1"/>
            <a:endParaRPr lang="fr-FR" b="1" dirty="0" smtClean="0"/>
          </a:p>
          <a:p>
            <a:pPr marL="712788" lvl="1"/>
            <a:r>
              <a:rPr lang="fr-FR" b="1" dirty="0" smtClean="0"/>
              <a:t>Suite aux récentes inondations causées par les intempéries dans le</a:t>
            </a:r>
          </a:p>
          <a:p>
            <a:pPr marL="712788" lvl="1"/>
            <a:r>
              <a:rPr lang="fr-FR" b="1" dirty="0" smtClean="0"/>
              <a:t>monde et plus particulièrement ce 3 octobre dans les Alpes Maritimes,</a:t>
            </a:r>
          </a:p>
          <a:p>
            <a:pPr marL="712788" lvl="1"/>
            <a:r>
              <a:rPr lang="fr-FR" b="1" dirty="0" smtClean="0"/>
              <a:t>notre groupe s'est intéressé aux solutions pouvant contribuer à la</a:t>
            </a:r>
          </a:p>
          <a:p>
            <a:pPr marL="712788" lvl="1"/>
            <a:r>
              <a:rPr lang="fr-FR" b="1" dirty="0" smtClean="0"/>
              <a:t>surveillance et donc à l'évaluation de ces risques. De quelles manières</a:t>
            </a:r>
          </a:p>
          <a:p>
            <a:pPr marL="712788" lvl="1"/>
            <a:r>
              <a:rPr lang="fr-FR" b="1" dirty="0" smtClean="0"/>
              <a:t>pouvons nous prévoir ces risques ? De plus, on </a:t>
            </a:r>
            <a:r>
              <a:rPr lang="fr-FR" b="1" dirty="0" err="1" smtClean="0"/>
              <a:t>puorra</a:t>
            </a:r>
            <a:r>
              <a:rPr lang="fr-FR" b="1" dirty="0" smtClean="0"/>
              <a:t> </a:t>
            </a:r>
            <a:r>
              <a:rPr lang="fr-FR" b="1" dirty="0" smtClean="0"/>
              <a:t>surveiller la pollution dans</a:t>
            </a:r>
          </a:p>
          <a:p>
            <a:pPr marL="712788" lvl="1"/>
            <a:r>
              <a:rPr lang="fr-FR" b="1" dirty="0" smtClean="0"/>
              <a:t>ces rivières.</a:t>
            </a:r>
          </a:p>
          <a:p>
            <a:pPr marL="712788" lvl="1"/>
            <a:endParaRPr lang="fr-FR" b="1" dirty="0" smtClean="0"/>
          </a:p>
          <a:p>
            <a:pPr marL="712788" lvl="1"/>
            <a:r>
              <a:rPr lang="fr-FR" b="1" dirty="0" smtClean="0"/>
              <a:t>La solution  proposée :</a:t>
            </a:r>
          </a:p>
          <a:p>
            <a:pPr marL="712788" lvl="1"/>
            <a:endParaRPr lang="fr-FR" b="1" dirty="0" smtClean="0"/>
          </a:p>
          <a:p>
            <a:pPr marL="712788" lvl="1"/>
            <a:r>
              <a:rPr lang="fr-FR" b="1" dirty="0" smtClean="0"/>
              <a:t>Balise + site web</a:t>
            </a: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323528" y="1484784"/>
            <a:ext cx="8640452" cy="1200329"/>
          </a:xfrm>
          <a:prstGeom prst="rect">
            <a:avLst/>
          </a:prstGeom>
          <a:solidFill>
            <a:schemeClr val="bg1"/>
          </a:solidFill>
        </p:spPr>
        <p:txBody>
          <a:bodyPr wrap="square" rtlCol="0">
            <a:spAutoFit/>
          </a:bodyPr>
          <a:lstStyle/>
          <a:p>
            <a:r>
              <a:rPr lang="fr-FR" sz="2400" dirty="0" smtClean="0">
                <a:solidFill>
                  <a:srgbClr val="FF0000"/>
                </a:solidFill>
              </a:rPr>
              <a:t>Solution : Balise + site web</a:t>
            </a:r>
          </a:p>
          <a:p>
            <a:pPr>
              <a:buFontTx/>
              <a:buChar char="-"/>
            </a:pPr>
            <a:r>
              <a:rPr lang="fr-FR" sz="2400" dirty="0" smtClean="0">
                <a:solidFill>
                  <a:srgbClr val="FF0000"/>
                </a:solidFill>
              </a:rPr>
              <a:t>  </a:t>
            </a:r>
            <a:r>
              <a:rPr lang="fr-FR" sz="2400" dirty="0" err="1" smtClean="0">
                <a:solidFill>
                  <a:srgbClr val="FF0000"/>
                </a:solidFill>
              </a:rPr>
              <a:t>Arduino</a:t>
            </a:r>
            <a:r>
              <a:rPr lang="fr-FR" sz="2400" dirty="0" smtClean="0">
                <a:solidFill>
                  <a:srgbClr val="FF0000"/>
                </a:solidFill>
              </a:rPr>
              <a:t> + capteurs</a:t>
            </a:r>
          </a:p>
          <a:p>
            <a:pPr>
              <a:buFontTx/>
              <a:buChar char="-"/>
            </a:pPr>
            <a:r>
              <a:rPr lang="fr-FR" sz="2400" dirty="0" smtClean="0">
                <a:solidFill>
                  <a:srgbClr val="FF0000"/>
                </a:solidFill>
              </a:rPr>
              <a:t> </a:t>
            </a:r>
            <a:r>
              <a:rPr lang="fr-FR" sz="2400" dirty="0" err="1" smtClean="0">
                <a:solidFill>
                  <a:srgbClr val="FF0000"/>
                </a:solidFill>
              </a:rPr>
              <a:t>Pcduino</a:t>
            </a:r>
            <a:r>
              <a:rPr lang="fr-FR" sz="2400" dirty="0" smtClean="0">
                <a:solidFill>
                  <a:srgbClr val="FF0000"/>
                </a:solidFill>
              </a:rPr>
              <a:t> + Apache2 + MySQL + Python</a:t>
            </a: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28" name="AutoShape 4" descr="http://thebeautifulbrain.com/wp-content/uploads/2011/06/tetris1.jpg"/>
          <p:cNvSpPr>
            <a:spLocks noChangeAspect="1" noChangeArrowheads="1"/>
          </p:cNvSpPr>
          <p:nvPr/>
        </p:nvSpPr>
        <p:spPr bwMode="auto">
          <a:xfrm>
            <a:off x="155575" y="-1028700"/>
            <a:ext cx="1495425" cy="21526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530" name="Picture 2"/>
          <p:cNvPicPr>
            <a:picLocks noChangeAspect="1" noChangeArrowheads="1"/>
          </p:cNvPicPr>
          <p:nvPr/>
        </p:nvPicPr>
        <p:blipFill>
          <a:blip r:embed="rId2" cstate="print"/>
          <a:srcRect/>
          <a:stretch>
            <a:fillRect/>
          </a:stretch>
        </p:blipFill>
        <p:spPr bwMode="auto">
          <a:xfrm>
            <a:off x="1403648" y="1880828"/>
            <a:ext cx="6264696" cy="4384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12015</TotalTime>
  <Words>3550</Words>
  <Application>Microsoft Office PowerPoint</Application>
  <PresentationFormat>Affichage à l'écran (4:3)</PresentationFormat>
  <Paragraphs>806</Paragraphs>
  <Slides>43</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45" baseType="lpstr">
      <vt:lpstr>Thème Office</vt:lpstr>
      <vt:lpstr>Photo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Marco</dc:creator>
  <cp:lastModifiedBy>Marco</cp:lastModifiedBy>
  <cp:revision>136</cp:revision>
  <dcterms:created xsi:type="dcterms:W3CDTF">2012-02-09T17:40:14Z</dcterms:created>
  <dcterms:modified xsi:type="dcterms:W3CDTF">2016-12-03T12:24:33Z</dcterms:modified>
</cp:coreProperties>
</file>