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261" r:id="rId4"/>
    <p:sldId id="392" r:id="rId5"/>
    <p:sldId id="402" r:id="rId6"/>
    <p:sldId id="401" r:id="rId7"/>
    <p:sldId id="269" r:id="rId8"/>
    <p:sldId id="270" r:id="rId9"/>
    <p:sldId id="284" r:id="rId10"/>
    <p:sldId id="285" r:id="rId11"/>
    <p:sldId id="286" r:id="rId12"/>
    <p:sldId id="287" r:id="rId13"/>
    <p:sldId id="288" r:id="rId14"/>
    <p:sldId id="290" r:id="rId15"/>
    <p:sldId id="395" r:id="rId16"/>
    <p:sldId id="292" r:id="rId17"/>
    <p:sldId id="293" r:id="rId18"/>
    <p:sldId id="294" r:id="rId19"/>
    <p:sldId id="289" r:id="rId20"/>
    <p:sldId id="295" r:id="rId21"/>
    <p:sldId id="296" r:id="rId22"/>
    <p:sldId id="297" r:id="rId23"/>
    <p:sldId id="298" r:id="rId24"/>
    <p:sldId id="299" r:id="rId25"/>
    <p:sldId id="300" r:id="rId26"/>
    <p:sldId id="305" r:id="rId27"/>
    <p:sldId id="306" r:id="rId28"/>
    <p:sldId id="404" r:id="rId29"/>
    <p:sldId id="403" r:id="rId30"/>
    <p:sldId id="405" r:id="rId31"/>
    <p:sldId id="343" r:id="rId32"/>
    <p:sldId id="344" r:id="rId33"/>
    <p:sldId id="448" r:id="rId34"/>
    <p:sldId id="346" r:id="rId35"/>
    <p:sldId id="393" r:id="rId36"/>
    <p:sldId id="354" r:id="rId37"/>
    <p:sldId id="397" r:id="rId38"/>
    <p:sldId id="355" r:id="rId39"/>
    <p:sldId id="356" r:id="rId40"/>
    <p:sldId id="357" r:id="rId41"/>
    <p:sldId id="358" r:id="rId42"/>
    <p:sldId id="360" r:id="rId43"/>
    <p:sldId id="361" r:id="rId44"/>
    <p:sldId id="359" r:id="rId45"/>
    <p:sldId id="362" r:id="rId46"/>
    <p:sldId id="364" r:id="rId47"/>
    <p:sldId id="363" r:id="rId48"/>
    <p:sldId id="366" r:id="rId49"/>
    <p:sldId id="365" r:id="rId50"/>
    <p:sldId id="380" r:id="rId51"/>
    <p:sldId id="367" r:id="rId52"/>
    <p:sldId id="378" r:id="rId53"/>
    <p:sldId id="379" r:id="rId54"/>
    <p:sldId id="368" r:id="rId55"/>
    <p:sldId id="409" r:id="rId56"/>
    <p:sldId id="410" r:id="rId57"/>
    <p:sldId id="411" r:id="rId58"/>
    <p:sldId id="412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7" r:id="rId67"/>
    <p:sldId id="381" r:id="rId68"/>
    <p:sldId id="383" r:id="rId69"/>
    <p:sldId id="384" r:id="rId70"/>
    <p:sldId id="385" r:id="rId71"/>
    <p:sldId id="382" r:id="rId72"/>
    <p:sldId id="387" r:id="rId73"/>
    <p:sldId id="398" r:id="rId74"/>
    <p:sldId id="388" r:id="rId75"/>
    <p:sldId id="400" r:id="rId76"/>
    <p:sldId id="399" r:id="rId77"/>
    <p:sldId id="418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47" r:id="rId86"/>
    <p:sldId id="386" r:id="rId87"/>
    <p:sldId id="426" r:id="rId88"/>
    <p:sldId id="427" r:id="rId89"/>
    <p:sldId id="428" r:id="rId90"/>
    <p:sldId id="429" r:id="rId91"/>
    <p:sldId id="430" r:id="rId92"/>
    <p:sldId id="432" r:id="rId9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C25A-5D69-4E8B-8AA3-FE2793F0D3F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32DA-68DB-4C5C-A716-A63B4850BA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74EA-2EDC-4F3C-85A6-44B270D9A66C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anus.fr/sin/cisco" TargetMode="External"/><Relationship Id="rId2" Type="http://schemas.openxmlformats.org/officeDocument/2006/relationships/hyperlink" Target="http://www.silanus/s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79" y="2132856"/>
            <a:ext cx="7195816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/>
              <a:t>Formation des enseignants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5400" dirty="0" smtClean="0"/>
              <a:t>Concepts fondamentaux </a:t>
            </a:r>
          </a:p>
          <a:p>
            <a:pPr algn="ctr"/>
            <a:r>
              <a:rPr lang="fr-FR" sz="5400" dirty="0" smtClean="0"/>
              <a:t>des réseaux</a:t>
            </a:r>
            <a:endParaRPr lang="fr-FR" sz="54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6021288"/>
            <a:ext cx="841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Marc </a:t>
            </a:r>
            <a:r>
              <a:rPr lang="fr-FR" dirty="0" err="1" smtClean="0"/>
              <a:t>Silanus</a:t>
            </a:r>
            <a:r>
              <a:rPr lang="fr-FR" dirty="0" smtClean="0"/>
              <a:t> – marc.silanus@ac-aix-marseille.fr</a:t>
            </a:r>
          </a:p>
          <a:p>
            <a:r>
              <a:rPr lang="fr-FR" dirty="0" smtClean="0"/>
              <a:t>Génie Electronique – Lycée A. Benoit – Cours Victor Hugo – 84803 L’ISLE SUR LA SORGUE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1"/>
          <a:stretch>
            <a:fillRect/>
          </a:stretch>
        </p:blipFill>
        <p:spPr bwMode="auto">
          <a:xfrm>
            <a:off x="899592" y="2348880"/>
            <a:ext cx="7416824" cy="45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3" y="1795265"/>
            <a:ext cx="5364088" cy="50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06083"/>
            <a:ext cx="8280920" cy="43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3082058"/>
            <a:ext cx="2448272" cy="37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510634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448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8443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9406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4371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104" y="2433986"/>
            <a:ext cx="7593786" cy="439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Le référentiel de BTS SN</a:t>
            </a:r>
          </a:p>
          <a:p>
            <a:r>
              <a:rPr lang="fr-FR" sz="2400" b="1" dirty="0" smtClean="0"/>
              <a:t>Savoir  S7.2. </a:t>
            </a:r>
            <a:r>
              <a:rPr lang="fr-FR" sz="2400" dirty="0" smtClean="0"/>
              <a:t>: 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400" dirty="0" smtClean="0"/>
              <a:t>Concepts fondamentaux des  réseaux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Types de réseaux : du PAN au WAN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Topologies (bus, étoile, etc.)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Équipements réseau : connecteur, carte réseau, commutateur, pont, routeur, etc.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Modèles de référence (OSI, etc.)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Classification et critères déterminants de choix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Modèle en couches et protocoles de l’Internet : IP, ICMP, ARP, UDP, TCP, etc.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b="1" dirty="0" smtClean="0"/>
              <a:t>compétences</a:t>
            </a:r>
            <a:r>
              <a:rPr lang="fr-FR" sz="2400" dirty="0" smtClean="0"/>
              <a:t>   C4.1 : câbler et/ou intégrer un matériel</a:t>
            </a:r>
          </a:p>
          <a:p>
            <a:pPr marL="1887538"/>
            <a:r>
              <a:rPr lang="fr-FR" sz="2400" dirty="0" smtClean="0"/>
              <a:t>C4.2 : adapter et/ou configurer un matériel</a:t>
            </a:r>
            <a:endParaRPr lang="fr-F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060848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Tolérance aux pannes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Evolutivité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008646"/>
            <a:ext cx="7212801" cy="48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60848"/>
            <a:ext cx="754397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8224" y="4005064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068960"/>
            <a:ext cx="76365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32856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420888"/>
            <a:ext cx="89614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2- Connexion des périphériques </a:t>
            </a:r>
            <a:endParaRPr lang="fr-FR" sz="4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74894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76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Concepts fondamentaux des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2362200"/>
            <a:ext cx="5124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9512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Cuivre :  coaxial et paire torsadée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Verre :  fibre optique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Ondes électromagnétiques :  sans fil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772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Cuivre :  paire torsadée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8" name="il_fi" descr="http://polmeguimafr.free.fr/cable%20droit%20croi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694877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772" y="25289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Verre:  Fibre optique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940"/>
            <a:ext cx="6264188" cy="39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lefigaro.fr/medias/2008/05/21/13cab814-26f0-11dd-bd93-33db64e7f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188" y="2996952"/>
            <a:ext cx="2879812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www.objectifgard.com/wp-content/uploads/2013/08/Equipezment-central-Fibre-Optique.jpg"/>
          <p:cNvPicPr/>
          <p:nvPr/>
        </p:nvPicPr>
        <p:blipFill>
          <a:blip r:embed="rId4" cstate="print"/>
          <a:srcRect t="11553" b="5598"/>
          <a:stretch>
            <a:fillRect/>
          </a:stretch>
        </p:blipFill>
        <p:spPr bwMode="auto">
          <a:xfrm>
            <a:off x="6264188" y="4761148"/>
            <a:ext cx="2879812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71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Le programme de la journée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68860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0338" algn="l"/>
              </a:tabLst>
            </a:pPr>
            <a:r>
              <a:rPr lang="fr-FR" sz="2000" b="1" dirty="0" smtClean="0"/>
              <a:t>Matin :</a:t>
            </a:r>
            <a:r>
              <a:rPr lang="fr-FR" sz="2000" dirty="0" smtClean="0"/>
              <a:t> 	Apport de connaissances</a:t>
            </a:r>
          </a:p>
          <a:p>
            <a:pPr marL="1430338"/>
            <a:r>
              <a:rPr lang="fr-FR" sz="2000" dirty="0" smtClean="0"/>
              <a:t>TD simulation </a:t>
            </a:r>
            <a:r>
              <a:rPr lang="fr-FR" sz="2000" dirty="0" err="1" smtClean="0"/>
              <a:t>Packet</a:t>
            </a:r>
            <a:r>
              <a:rPr lang="fr-FR" sz="2000" dirty="0" smtClean="0"/>
              <a:t> Tracer</a:t>
            </a:r>
          </a:p>
          <a:p>
            <a:pPr marL="900113"/>
            <a:endParaRPr lang="fr-FR" sz="2000" dirty="0" smtClean="0"/>
          </a:p>
          <a:p>
            <a:pPr marL="900113"/>
            <a:endParaRPr lang="fr-FR" sz="2000" dirty="0" smtClean="0"/>
          </a:p>
          <a:p>
            <a:pPr>
              <a:tabLst>
                <a:tab pos="1430338" algn="l"/>
              </a:tabLst>
            </a:pPr>
            <a:r>
              <a:rPr lang="fr-FR" sz="2000" b="1" dirty="0" smtClean="0"/>
              <a:t>Après-midi : </a:t>
            </a:r>
            <a:r>
              <a:rPr lang="fr-FR" sz="2000" dirty="0" smtClean="0"/>
              <a:t> 	Activités pratiques </a:t>
            </a:r>
          </a:p>
          <a:p>
            <a:pPr marL="1430338"/>
            <a:r>
              <a:rPr lang="fr-FR" sz="2000" dirty="0" smtClean="0"/>
              <a:t>Installation et configuration de périphériques réseaux</a:t>
            </a:r>
          </a:p>
          <a:p>
            <a:pPr marL="176213" indent="-176213">
              <a:spcBef>
                <a:spcPts val="1200"/>
              </a:spcBef>
            </a:pP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772" y="25289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Ondes électromagnétiques :  sans fil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60948"/>
            <a:ext cx="7380312" cy="38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Transmission longue distance sur cuivre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Longue distance : dégradation du signal en bande de base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Le support se comporte comme un filtre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Utilisation de MODEM : </a:t>
            </a:r>
            <a:r>
              <a:rPr lang="fr-FR" dirty="0" err="1" smtClean="0">
                <a:sym typeface="Wingdings" pitchFamily="2" charset="2"/>
              </a:rPr>
              <a:t>MOdulateur</a:t>
            </a:r>
            <a:r>
              <a:rPr lang="fr-FR" dirty="0" smtClean="0">
                <a:sym typeface="Wingdings" pitchFamily="2" charset="2"/>
              </a:rPr>
              <a:t> – </a:t>
            </a:r>
            <a:r>
              <a:rPr lang="fr-FR" dirty="0" err="1" smtClean="0">
                <a:sym typeface="Wingdings" pitchFamily="2" charset="2"/>
              </a:rPr>
              <a:t>DEmodulateur</a:t>
            </a:r>
            <a:endParaRPr lang="fr-FR" dirty="0" smtClean="0">
              <a:sym typeface="Wingdings" pitchFamily="2" charset="2"/>
            </a:endParaRPr>
          </a:p>
          <a:p>
            <a:pPr marL="722313" indent="-368300">
              <a:spcBef>
                <a:spcPts val="6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Transforme le signal numérique en signal analogique modulé</a:t>
            </a:r>
          </a:p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Picture 8" descr="fig214_1_3_11"/>
          <p:cNvPicPr>
            <a:picLocks noChangeAspect="1" noChangeArrowheads="1"/>
          </p:cNvPicPr>
          <p:nvPr/>
        </p:nvPicPr>
        <p:blipFill>
          <a:blip r:embed="rId2" cstate="print"/>
          <a:srcRect b="10977"/>
          <a:stretch>
            <a:fillRect/>
          </a:stretch>
        </p:blipFill>
        <p:spPr bwMode="auto">
          <a:xfrm>
            <a:off x="1547664" y="4149080"/>
            <a:ext cx="6336704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Classification des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9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628800"/>
            <a:ext cx="8280920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Topologie d’un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636911"/>
            <a:ext cx="786264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3- Fonctionnement d’un réseau</a:t>
            </a:r>
            <a:endParaRPr lang="fr-FR" sz="40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329197"/>
            <a:ext cx="53721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r="61859"/>
          <a:stretch>
            <a:fillRect/>
          </a:stretch>
        </p:blipFill>
        <p:spPr bwMode="auto">
          <a:xfrm>
            <a:off x="2663788" y="2636912"/>
            <a:ext cx="2736304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2699792" y="4365104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688124" y="3176972"/>
            <a:ext cx="2850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Couches Hautes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6136" y="5229200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Couches Basses</a:t>
            </a:r>
            <a:endParaRPr lang="fr-FR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Comparaison OSI – TCP/IP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708" y="2420888"/>
            <a:ext cx="540060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810758"/>
            <a:ext cx="888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vers le bas 11"/>
          <p:cNvSpPr/>
          <p:nvPr/>
        </p:nvSpPr>
        <p:spPr>
          <a:xfrm>
            <a:off x="3851920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267744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5436096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95636" y="5369150"/>
            <a:ext cx="2034281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MAC</a:t>
            </a:r>
          </a:p>
          <a:p>
            <a:pPr algn="ctr"/>
            <a:r>
              <a:rPr lang="fr-FR" dirty="0" err="1" smtClean="0"/>
              <a:t>hh:hh:hh:hh:hh:hh</a:t>
            </a:r>
            <a:endParaRPr lang="fr-FR" dirty="0" smtClean="0"/>
          </a:p>
          <a:p>
            <a:pPr algn="ctr"/>
            <a:r>
              <a:rPr lang="fr-FR" dirty="0" smtClean="0"/>
              <a:t>Unique pour une interface réseau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7864" y="5369150"/>
            <a:ext cx="154817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IP</a:t>
            </a:r>
          </a:p>
          <a:p>
            <a:pPr algn="ctr"/>
            <a:r>
              <a:rPr lang="fr-FR" dirty="0" smtClean="0"/>
              <a:t>A.B.C.D</a:t>
            </a:r>
          </a:p>
          <a:p>
            <a:pPr algn="ctr"/>
            <a:r>
              <a:rPr lang="fr-FR" dirty="0" smtClean="0"/>
              <a:t>Unique dans le réseau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96036" y="5369150"/>
            <a:ext cx="352839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N° de port</a:t>
            </a:r>
          </a:p>
          <a:p>
            <a:pPr algn="ctr"/>
            <a:r>
              <a:rPr lang="fr-FR" dirty="0" smtClean="0"/>
              <a:t>De 0 à 1023</a:t>
            </a:r>
          </a:p>
          <a:p>
            <a:pPr marL="176213"/>
            <a:r>
              <a:rPr lang="fr-FR" dirty="0" smtClean="0"/>
              <a:t>80 : service web</a:t>
            </a:r>
          </a:p>
          <a:p>
            <a:pPr marL="176213"/>
            <a:r>
              <a:rPr lang="fr-FR" dirty="0" smtClean="0"/>
              <a:t>25 : service d’expédition de mail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940"/>
            <a:ext cx="9144000" cy="24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604448" y="47611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1453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Sommaire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312876"/>
            <a:ext cx="763284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b="1" i="1" dirty="0" smtClean="0"/>
          </a:p>
          <a:p>
            <a:pPr marL="811212" indent="-457200">
              <a:buFont typeface="+mj-lt"/>
              <a:buAutoNum type="arabicPeriod"/>
            </a:pPr>
            <a:r>
              <a:rPr lang="fr-FR" sz="2000" b="1" dirty="0" smtClean="0"/>
              <a:t>Caractéristiques des réseaux</a:t>
            </a:r>
          </a:p>
          <a:p>
            <a:pPr marL="811212" indent="-457200">
              <a:buFont typeface="+mj-lt"/>
              <a:buAutoNum type="arabicPeriod"/>
            </a:pPr>
            <a:r>
              <a:rPr lang="fr-FR" sz="2000" b="1" dirty="0" smtClean="0"/>
              <a:t>Connexion des périphériques 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Fonctionnement d’un réseau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Architecture client/serveur</a:t>
            </a:r>
          </a:p>
          <a:p>
            <a:pPr marL="811212" indent="-457200">
              <a:buFont typeface="+mj-lt"/>
              <a:buAutoNum type="arabicPeriod"/>
            </a:pPr>
            <a:endParaRPr lang="fr-FR" sz="20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" y="2528900"/>
            <a:ext cx="8856475" cy="43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392996"/>
            <a:ext cx="9144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401108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447600"/>
            <a:ext cx="703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Chaque hôte doit avoir une adresse IPv4 unique dans le réseau considéré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744924"/>
            <a:ext cx="7816015" cy="41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951820" y="1772816"/>
            <a:ext cx="2808312" cy="1188132"/>
          </a:xfrm>
          <a:prstGeom prst="wedgeRoundRectCallout">
            <a:avLst>
              <a:gd name="adj1" fmla="val -50732"/>
              <a:gd name="adj2" fmla="val 63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IP publique </a:t>
            </a:r>
          </a:p>
          <a:p>
            <a:pPr algn="ctr"/>
            <a:r>
              <a:rPr lang="fr-FR" dirty="0" smtClean="0"/>
              <a:t>NAT </a:t>
            </a:r>
          </a:p>
          <a:p>
            <a:pPr algn="ctr"/>
            <a:r>
              <a:rPr lang="fr-FR" dirty="0" smtClean="0"/>
              <a:t>(Translation d’adresse réseau)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79812" y="292494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92.153.135.209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375756" y="443711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92.153.135.210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92896"/>
            <a:ext cx="346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TCP/IP : Attribution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80" y="2708919"/>
            <a:ext cx="7344816" cy="41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60" y="1844824"/>
            <a:ext cx="818409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56892"/>
            <a:ext cx="337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TCP/IP : Passerelle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613" y="2666479"/>
            <a:ext cx="7695072" cy="41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48" y="1628800"/>
            <a:ext cx="8568444" cy="51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52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 : masque de sous-réseau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89189"/>
          <a:stretch>
            <a:fillRect/>
          </a:stretch>
        </p:blipFill>
        <p:spPr bwMode="auto">
          <a:xfrm>
            <a:off x="20683" y="2960948"/>
            <a:ext cx="9089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54054"/>
          <a:stretch>
            <a:fillRect/>
          </a:stretch>
        </p:blipFill>
        <p:spPr bwMode="auto">
          <a:xfrm>
            <a:off x="20683" y="2960948"/>
            <a:ext cx="90890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084168" y="1304764"/>
            <a:ext cx="2808312" cy="1224136"/>
          </a:xfrm>
          <a:prstGeom prst="wedgeRoundRectCallout">
            <a:avLst>
              <a:gd name="adj1" fmla="val 45864"/>
              <a:gd name="adj2" fmla="val 85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Masque de sous-réseau :</a:t>
            </a:r>
          </a:p>
          <a:p>
            <a:pPr algn="ctr"/>
            <a:r>
              <a:rPr lang="fr-FR" b="1" dirty="0" smtClean="0"/>
              <a:t>20 bits successifs à 1</a:t>
            </a:r>
          </a:p>
          <a:p>
            <a:pPr algn="ctr"/>
            <a:r>
              <a:rPr lang="fr-FR" b="1" dirty="0" smtClean="0"/>
              <a:t>255.255.240.0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37838"/>
          <a:stretch>
            <a:fillRect/>
          </a:stretch>
        </p:blipFill>
        <p:spPr bwMode="auto">
          <a:xfrm>
            <a:off x="20683" y="2960948"/>
            <a:ext cx="90890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20683" y="2960948"/>
            <a:ext cx="90890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92180" y="4293096"/>
            <a:ext cx="1872208" cy="72008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5561856"/>
            <a:ext cx="4140460" cy="1296144"/>
          </a:xfrm>
          <a:prstGeom prst="wedgeRoundRectCallout">
            <a:avLst>
              <a:gd name="adj1" fmla="val -1243"/>
              <a:gd name="adj2" fmla="val -89975"/>
              <a:gd name="adj3" fmla="val 16667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Lorsque tous ces bits sont à 1 :</a:t>
            </a:r>
          </a:p>
          <a:p>
            <a:pPr algn="ctr"/>
            <a:r>
              <a:rPr lang="fr-FR" b="1" dirty="0" smtClean="0"/>
              <a:t>Dernière adresse du réseau</a:t>
            </a:r>
          </a:p>
          <a:p>
            <a:pPr algn="ctr"/>
            <a:r>
              <a:rPr lang="fr-FR" dirty="0" smtClean="0"/>
              <a:t>10101100.0001000.1000</a:t>
            </a:r>
            <a:r>
              <a:rPr lang="fr-FR" b="1" dirty="0" smtClean="0">
                <a:solidFill>
                  <a:srgbClr val="FF0000"/>
                </a:solidFill>
              </a:rPr>
              <a:t>1111.11111111</a:t>
            </a:r>
          </a:p>
          <a:p>
            <a:pPr marL="530225">
              <a:tabLst>
                <a:tab pos="900113" algn="l"/>
                <a:tab pos="1341438" algn="l"/>
                <a:tab pos="1798638" algn="l"/>
                <a:tab pos="2241550" algn="l"/>
                <a:tab pos="2773363" algn="l"/>
                <a:tab pos="3141663" algn="l"/>
              </a:tabLst>
            </a:pPr>
            <a:r>
              <a:rPr lang="fr-FR" b="1" dirty="0" smtClean="0"/>
              <a:t>172	 . 	16	 .	143	 .	255 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18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Les documents de cours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636912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hlinkClick r:id="rId2"/>
              </a:rPr>
              <a:t>http://www.silanus.fr/sin</a:t>
            </a:r>
            <a:endParaRPr lang="fr-FR" sz="2000" b="1" dirty="0" smtClean="0"/>
          </a:p>
          <a:p>
            <a:endParaRPr lang="fr-FR" sz="2000" b="1" dirty="0" smtClean="0"/>
          </a:p>
          <a:p>
            <a:pPr lvl="1"/>
            <a:r>
              <a:rPr lang="fr-FR" sz="2000" b="1" dirty="0" smtClean="0"/>
              <a:t>Rubrique Formation BTS SN</a:t>
            </a:r>
          </a:p>
          <a:p>
            <a:pPr lvl="1"/>
            <a:endParaRPr lang="fr-FR" sz="2000" b="1" dirty="0" smtClean="0"/>
          </a:p>
          <a:p>
            <a:r>
              <a:rPr lang="fr-FR" sz="2000" b="1" dirty="0" smtClean="0">
                <a:hlinkClick r:id="rId3"/>
              </a:rPr>
              <a:t>http://www.silanus.fr/sin/cisco</a:t>
            </a:r>
            <a:endParaRPr lang="fr-FR" sz="2000" b="1" dirty="0" smtClean="0"/>
          </a:p>
          <a:p>
            <a:endParaRPr lang="fr-FR" sz="2000" b="1" dirty="0" smtClean="0"/>
          </a:p>
          <a:p>
            <a:pPr lvl="1"/>
            <a:r>
              <a:rPr lang="fr-FR" sz="2000" b="1" dirty="0" smtClean="0"/>
              <a:t>Support de cours </a:t>
            </a:r>
            <a:r>
              <a:rPr lang="fr-FR" sz="2000" b="1" dirty="0" smtClean="0"/>
              <a:t>pour </a:t>
            </a:r>
            <a:r>
              <a:rPr lang="fr-FR" sz="2000" b="1" dirty="0" smtClean="0"/>
              <a:t>la certification Cisco et </a:t>
            </a:r>
            <a:r>
              <a:rPr lang="fr-FR" sz="2000" b="1" dirty="0" err="1" smtClean="0"/>
              <a:t>Packet</a:t>
            </a:r>
            <a:r>
              <a:rPr lang="fr-FR" sz="2000" b="1" dirty="0" smtClean="0"/>
              <a:t> </a:t>
            </a:r>
            <a:r>
              <a:rPr lang="fr-FR" sz="2000" b="1" dirty="0" smtClean="0"/>
              <a:t>Tracer</a:t>
            </a:r>
          </a:p>
          <a:p>
            <a:pPr lvl="1"/>
            <a:endParaRPr lang="fr-FR" sz="2000" b="1" dirty="0" smtClean="0"/>
          </a:p>
          <a:p>
            <a:pPr lvl="1"/>
            <a:endParaRPr lang="fr-FR" sz="2000" dirty="0"/>
          </a:p>
          <a:p>
            <a:endParaRPr lang="fr-FR" sz="2000" b="1" dirty="0" smtClean="0"/>
          </a:p>
        </p:txBody>
      </p:sp>
      <p:sp>
        <p:nvSpPr>
          <p:cNvPr id="90114" name="AutoShape 2" descr="https://d1ej7ofr54nmsd.cloudfront.net/image/layout_set_logo?img_id=300651&amp;t=14124720873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80" y="5085184"/>
            <a:ext cx="445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90945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  <a:p>
            <a:endParaRPr lang="fr-FR" dirty="0" smtClean="0"/>
          </a:p>
          <a:p>
            <a:r>
              <a:rPr lang="fr-FR" sz="2000" dirty="0" smtClean="0"/>
              <a:t>L’hôte</a:t>
            </a:r>
            <a:r>
              <a:rPr lang="fr-FR" sz="2000" b="1" dirty="0" smtClean="0"/>
              <a:t> 172.16.132.70/20 </a:t>
            </a:r>
            <a:r>
              <a:rPr lang="fr-FR" sz="2000" dirty="0" smtClean="0"/>
              <a:t>fait partie du réseau </a:t>
            </a:r>
            <a:r>
              <a:rPr lang="fr-FR" sz="2000" b="1" dirty="0" smtClean="0"/>
              <a:t>172.16.128.0/20 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9612" y="3753036"/>
          <a:ext cx="6492044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246022"/>
                <a:gridCol w="32460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172.16.128.0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du premier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172.16.128.1</a:t>
                      </a:r>
                      <a:endParaRPr lang="fr-FR" b="1" baseline="0" dirty="0" smtClean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...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du dernier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Dernière adresse dans le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172.16.143.255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007604" y="5769260"/>
            <a:ext cx="5688632" cy="720080"/>
          </a:xfrm>
          <a:prstGeom prst="wedgeRoundRectCallout">
            <a:avLst>
              <a:gd name="adj1" fmla="val 6403"/>
              <a:gd name="adj2" fmla="val -84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Dernière adresse de réseau = adresse de diffusion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24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Classes d’adresse IPv4 – système d’adressage obsolète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5953"/>
            <a:ext cx="9074374" cy="37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21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744924"/>
            <a:ext cx="6588732" cy="40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7732823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réseau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diffusion (</a:t>
            </a:r>
            <a:r>
              <a:rPr lang="fr-FR" b="1" dirty="0" err="1" smtClean="0"/>
              <a:t>broadcast</a:t>
            </a:r>
            <a:r>
              <a:rPr lang="fr-FR" b="1" dirty="0" smtClean="0"/>
              <a:t>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Routes par défaut   :   0.0.0.0 - 0.255.255.255  (0.0.0.0 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bouclage :   127.0.0.0 - 127.255.255.255  (127.0.0.0/8)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locales-liens : 169.254.0.0 - 169.254.255.255 (169.254.0.0 /16)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publiques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/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Utilisables dans un réseau privé :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9652" y="3573016"/>
            <a:ext cx="5688632" cy="132343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10.0.0.0 à 10.255.255.255 (10.0.0.0 /8)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172.16.0.0 à 172.31.255.255 (172.16.0.0 /12)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192.168.0.0 à 192.168.255.255 (192.168.0.0 /16)</a:t>
            </a:r>
            <a:endParaRPr lang="fr-FR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Adresse réseau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31780"/>
          <a:stretch>
            <a:fillRect/>
          </a:stretch>
        </p:blipFill>
        <p:spPr bwMode="auto">
          <a:xfrm>
            <a:off x="0" y="3465004"/>
            <a:ext cx="9144000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Nombre d’hôtes disponibles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t="33640" r="6294"/>
          <a:stretch>
            <a:fillRect/>
          </a:stretch>
        </p:blipFill>
        <p:spPr bwMode="auto">
          <a:xfrm>
            <a:off x="0" y="3392996"/>
            <a:ext cx="9144000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Adresses réseau, d’hôte et de diffusion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22788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Plage d’adresse utilisable pour les hôtes et adresse de diffusion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t="26773"/>
          <a:stretch>
            <a:fillRect/>
          </a:stretch>
        </p:blipFill>
        <p:spPr bwMode="auto">
          <a:xfrm>
            <a:off x="0" y="3320988"/>
            <a:ext cx="9144000" cy="35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384884"/>
            <a:ext cx="8136904" cy="33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1- Caractéristiques des réseaux</a:t>
            </a:r>
          </a:p>
          <a:p>
            <a:pPr algn="ctr"/>
            <a:endParaRPr lang="fr-FR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2839"/>
            <a:ext cx="8136904" cy="43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"/>
          <a:stretch>
            <a:fillRect/>
          </a:stretch>
        </p:blipFill>
        <p:spPr bwMode="auto">
          <a:xfrm>
            <a:off x="0" y="2384884"/>
            <a:ext cx="8560904" cy="44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76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Concepts fondamentaux des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2340260"/>
            <a:ext cx="8611815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6"/>
            <a:ext cx="8172908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5"/>
            <a:ext cx="8136904" cy="45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8172908" cy="44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420887"/>
            <a:ext cx="7848872" cy="42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672916"/>
            <a:ext cx="81900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820" y="2528900"/>
            <a:ext cx="5905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saisie une URL dans la barre d’adresse du navigateur. </a:t>
            </a:r>
          </a:p>
          <a:p>
            <a:endParaRPr lang="fr-FR" b="1" dirty="0" smtClean="0"/>
          </a:p>
          <a:p>
            <a:r>
              <a:rPr lang="fr-FR" b="1" dirty="0" smtClean="0"/>
              <a:t>Pour expédier la requête au serveur www.cisco.com, il doit connaitre son adresse IP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29246"/>
            <a:ext cx="6081197" cy="29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expédie une requête DNS à son serveur DNS pour connaitre l’adresse IP   du serveur www.cisco.com.</a:t>
            </a:r>
          </a:p>
          <a:p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07" y="3789040"/>
            <a:ext cx="6156393" cy="30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serveur DNS consulte sa table et s’il trouve une correspondance pour le nom de domaine demandé, il retourne l’adresse IP correspondante au client.</a:t>
            </a:r>
          </a:p>
          <a:p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Type d’informations échangées sur les réseaux de données :</a:t>
            </a:r>
          </a:p>
          <a:p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audio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Images, photos, graphiques, 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vidéo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Données informatiques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3140968"/>
            <a:ext cx="465476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828" y="3898477"/>
            <a:ext cx="6120172" cy="29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client peut construire la trame réseau contenant l’adresse IP du serveur www.cisco.com comme destination.</a:t>
            </a:r>
          </a:p>
          <a:p>
            <a:endParaRPr lang="fr-FR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6012160" y="3212976"/>
            <a:ext cx="2952328" cy="612068"/>
          </a:xfrm>
          <a:prstGeom prst="wedgeRoundRectCallout">
            <a:avLst>
              <a:gd name="adj1" fmla="val -6096"/>
              <a:gd name="adj2" fmla="val 130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@IP </a:t>
            </a:r>
            <a:r>
              <a:rPr lang="fr-FR" b="1" dirty="0" err="1" smtClean="0"/>
              <a:t>dest</a:t>
            </a:r>
            <a:r>
              <a:rPr lang="fr-FR" b="1" dirty="0" smtClean="0"/>
              <a:t> : 198.133.219.25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168860"/>
            <a:ext cx="7094108" cy="46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Commande 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ping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8575873" cy="41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Commande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tracert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82"/>
          <a:stretch>
            <a:fillRect/>
          </a:stretch>
        </p:blipFill>
        <p:spPr bwMode="auto">
          <a:xfrm>
            <a:off x="1619672" y="2688620"/>
            <a:ext cx="6084676" cy="41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41467"/>
            <a:ext cx="8099264" cy="4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76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Concepts fondamentaux des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21409"/>
            <a:ext cx="8136904" cy="43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7828" y="2024844"/>
            <a:ext cx="6862564" cy="48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r>
              <a:rPr lang="fr-FR" sz="2000" dirty="0" smtClean="0"/>
              <a:t>La création de sous-réseaux permet de créer plusieurs réseaux logiques à partir d’un seul bloc d’adresses.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9584"/>
          <a:stretch>
            <a:fillRect/>
          </a:stretch>
        </p:blipFill>
        <p:spPr bwMode="auto">
          <a:xfrm>
            <a:off x="1403648" y="3356992"/>
            <a:ext cx="602178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3501008"/>
            <a:ext cx="79928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r>
              <a:rPr lang="fr-FR" sz="2000" dirty="0" smtClean="0"/>
              <a:t>Calculs : </a:t>
            </a:r>
          </a:p>
          <a:p>
            <a:endParaRPr lang="fr-FR" sz="2000" dirty="0" smtClean="0"/>
          </a:p>
          <a:p>
            <a:pPr algn="ctr"/>
            <a:r>
              <a:rPr lang="fr-FR" sz="2000" dirty="0" smtClean="0"/>
              <a:t>nombre de sous-réseaux :</a:t>
            </a:r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nombre d’hôtes par réseau :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 </a:t>
            </a:r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83668" y="382504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2</a:t>
                      </a:r>
                      <a:r>
                        <a:rPr lang="fr-FR" sz="1800" b="1" baseline="30000" dirty="0" smtClean="0"/>
                        <a:t>n</a:t>
                      </a:r>
                      <a:r>
                        <a:rPr lang="fr-FR" sz="1800" b="1" dirty="0" smtClean="0"/>
                        <a:t> où n = le nombre de bits empruntés</a:t>
                      </a:r>
                      <a:endParaRPr lang="fr-FR" sz="1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583668" y="50383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- 2 où n = le nombre de bits laissés pour les hôtes</a:t>
                      </a:r>
                      <a:endParaRPr lang="fr-F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pPr marL="1076325" indent="-1076325"/>
            <a:r>
              <a:rPr lang="fr-FR" sz="2000" dirty="0" smtClean="0"/>
              <a:t>Exercice :  On attribue le réseau 132.45.0.0/16. </a:t>
            </a:r>
            <a:br>
              <a:rPr lang="fr-FR" sz="2000" dirty="0" smtClean="0"/>
            </a:br>
            <a:r>
              <a:rPr lang="fr-FR" sz="2000" dirty="0" smtClean="0"/>
              <a:t>Il faut redécouper ce réseau en 8 sous-réseaux.</a:t>
            </a:r>
          </a:p>
          <a:p>
            <a:pPr lvl="0"/>
            <a:endParaRPr lang="fr-FR" sz="2000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fr-FR" sz="2000" dirty="0" smtClean="0"/>
              <a:t>Combien de bits supplémentaires sont nécessaires pour définir huit sous-réseaux ?</a:t>
            </a:r>
          </a:p>
          <a:p>
            <a:r>
              <a:rPr lang="fr-FR" sz="2000" dirty="0" smtClean="0"/>
              <a:t> </a:t>
            </a:r>
          </a:p>
          <a:p>
            <a:endParaRPr lang="fr-FR" sz="2000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fr-FR" sz="2000" dirty="0" smtClean="0"/>
              <a:t>Combien d’hôtes pourront être adressés dans chaque sous-réseau ?</a:t>
            </a:r>
          </a:p>
          <a:p>
            <a:r>
              <a:rPr lang="fr-FR" sz="2000" dirty="0" smtClean="0"/>
              <a:t> </a:t>
            </a:r>
          </a:p>
          <a:p>
            <a:endParaRPr lang="fr-FR" sz="2000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fr-FR" sz="2000" dirty="0" smtClean="0"/>
              <a:t>Quel est le masque réseau qui permet la création de huit sous-réseaux ? </a:t>
            </a:r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Réseaux de communication autrefois séparés et bien distincts convergent maintenant sur une plateforme commune :</a:t>
            </a:r>
          </a:p>
          <a:p>
            <a:endParaRPr lang="fr-FR" sz="2000" dirty="0" smtClean="0"/>
          </a:p>
          <a:p>
            <a:pPr algn="ctr">
              <a:buFont typeface="Symbol"/>
              <a:buChar char="Þ"/>
            </a:pPr>
            <a:r>
              <a:rPr lang="fr-FR" sz="2000" b="1" dirty="0" smtClean="0"/>
              <a:t>  INTERNET</a:t>
            </a:r>
          </a:p>
          <a:p>
            <a:pPr algn="ctr">
              <a:buFont typeface="Symbol"/>
              <a:buChar char="Þ"/>
            </a:pPr>
            <a:endParaRPr lang="fr-FR" sz="2000" b="1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 algn="ctr"/>
            <a:r>
              <a:rPr lang="fr-FR" sz="2000" b="1" dirty="0" smtClean="0"/>
              <a:t>      Voix – Données – Images 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90843"/>
            <a:ext cx="5079479" cy="36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pPr marL="1076325" lvl="0" indent="-1076325"/>
            <a:r>
              <a:rPr lang="fr-FR" sz="2000" dirty="0" smtClean="0"/>
              <a:t>Exercice :  Quelle est l'adresse réseau de chacun des huit sous-réseaux, la plage des adresses utilisables ainsi que leurs adresses de </a:t>
            </a:r>
            <a:r>
              <a:rPr lang="fr-FR" sz="2000" dirty="0" err="1" smtClean="0"/>
              <a:t>broadcast</a:t>
            </a:r>
            <a:r>
              <a:rPr lang="fr-FR" sz="2000" dirty="0" smtClean="0"/>
              <a:t> ?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19572" y="3428996"/>
          <a:ext cx="7956885" cy="3368004"/>
        </p:xfrm>
        <a:graphic>
          <a:graphicData uri="http://schemas.openxmlformats.org/drawingml/2006/table">
            <a:tbl>
              <a:tblPr/>
              <a:tblGrid>
                <a:gridCol w="812024"/>
                <a:gridCol w="1785499"/>
                <a:gridCol w="1786454"/>
                <a:gridCol w="1786454"/>
                <a:gridCol w="1786454"/>
              </a:tblGrid>
              <a:tr h="5731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>
                          <a:latin typeface="Courier New"/>
                          <a:ea typeface="Calibri"/>
                          <a:cs typeface="Times New Roman"/>
                        </a:rPr>
                        <a:t>N° Sous-réseau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Adresse sous-réseau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Adresse premier hôte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Adresse dernier hôte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Adresse de brodcast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1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2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3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4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5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6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latin typeface="Courier New"/>
                          <a:ea typeface="Calibri"/>
                          <a:cs typeface="Times New Roman"/>
                        </a:rPr>
                        <a:t>7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Découpage des réseaux à des tailles appropriées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612" y="2564904"/>
            <a:ext cx="6696744" cy="418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Découpage des réseaux à des tailles appropriées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6932"/>
            <a:ext cx="5148572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48064" y="2636912"/>
            <a:ext cx="3924436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Découpage des réseaux à des tailles appropriées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28900"/>
            <a:ext cx="8352928" cy="43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TP Création d’un réseau étendu</a:t>
            </a:r>
          </a:p>
          <a:p>
            <a:endParaRPr lang="fr-FR" sz="2000" b="1" dirty="0" smtClean="0"/>
          </a:p>
          <a:p>
            <a:pPr marL="1695450" indent="-1695450"/>
            <a:r>
              <a:rPr lang="fr-FR" sz="2000" b="1" dirty="0" smtClean="0"/>
              <a:t>Objectif du TP :  </a:t>
            </a:r>
            <a:r>
              <a:rPr lang="fr-FR" sz="2000" dirty="0" smtClean="0"/>
              <a:t>Il s'agit de créer un réseau local, ce qui suppose de connecter des périphériques réseau et de configurer les ordinateurs hôtes pour une connectivité réseau de base.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52111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4- Architecture client/serveur</a:t>
            </a:r>
            <a:endParaRPr lang="fr-FR" sz="4000" dirty="0"/>
          </a:p>
        </p:txBody>
      </p:sp>
      <p:pic>
        <p:nvPicPr>
          <p:cNvPr id="1028" name="Picture 4" descr="client_serv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2096851"/>
            <a:ext cx="4032448" cy="37267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Définition :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b="1" dirty="0" smtClean="0"/>
              <a:t>Client</a:t>
            </a:r>
            <a:r>
              <a:rPr lang="fr-FR" sz="2000" dirty="0" smtClean="0"/>
              <a:t> :     Demande des information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b="1" dirty="0" smtClean="0"/>
              <a:t>Serveur</a:t>
            </a:r>
            <a:r>
              <a:rPr lang="fr-FR" sz="2000" dirty="0" smtClean="0"/>
              <a:t> : Répond aux requêtes d’un client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3"/>
            <a:ext cx="573303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Serveur :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Exécute un service : processus encore appelé démon (</a:t>
            </a:r>
            <a:r>
              <a:rPr lang="fr-FR" sz="2000" dirty="0" err="1" smtClean="0"/>
              <a:t>deamon</a:t>
            </a:r>
            <a:r>
              <a:rPr lang="fr-FR" sz="2000" dirty="0" smtClean="0"/>
              <a:t>)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Le démon est à l’écoute les requêtes des clients sur un port définit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3140968"/>
            <a:ext cx="55086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DHCP : </a:t>
            </a:r>
            <a:r>
              <a:rPr lang="fr-FR" sz="2000" b="1" dirty="0" err="1" smtClean="0"/>
              <a:t>Dynamic</a:t>
            </a:r>
            <a:r>
              <a:rPr lang="fr-FR" sz="2000" b="1" dirty="0" smtClean="0"/>
              <a:t> Host Control Protocol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Configuration TCP/IP automatique des hôtes :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Adresse IP,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Masque de sous-réseau,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Passerelle par défaut, …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3861048"/>
            <a:ext cx="7704856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SMB : Server Message Block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Service de partage de fichiers :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Connexion à long terme (durée de la session),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Monte le partage dans le système de fichier local,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Base du partage de fichier sous Windows.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4960"/>
          <a:stretch>
            <a:fillRect/>
          </a:stretch>
        </p:blipFill>
        <p:spPr bwMode="auto">
          <a:xfrm>
            <a:off x="1187624" y="3789041"/>
            <a:ext cx="60905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Les 5 éléments d’un réseau :</a:t>
            </a:r>
          </a:p>
          <a:p>
            <a:endParaRPr lang="fr-FR" sz="2000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périphériques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supports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règles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services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messages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477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HTTP : Hyper </a:t>
            </a:r>
            <a:r>
              <a:rPr lang="fr-FR" sz="2000" b="1" dirty="0" err="1" smtClean="0"/>
              <a:t>Text</a:t>
            </a:r>
            <a:r>
              <a:rPr lang="fr-FR" sz="2000" b="1" dirty="0" smtClean="0"/>
              <a:t> Transfert Protocol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Service web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827561"/>
            <a:ext cx="7416316" cy="40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FTP : File Transfert Protocol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Service de transfert de fichiers :</a:t>
            </a:r>
          </a:p>
          <a:p>
            <a:pPr marL="1519238" indent="-265113">
              <a:buFont typeface="Arial" pitchFamily="34" charset="0"/>
              <a:buChar char="•"/>
            </a:pPr>
            <a:r>
              <a:rPr lang="fr-FR" sz="2000" dirty="0" smtClean="0"/>
              <a:t>Généralement dans des réseaux étendus,</a:t>
            </a:r>
          </a:p>
          <a:p>
            <a:pPr marL="1519238" indent="-265113">
              <a:buFont typeface="Arial" pitchFamily="34" charset="0"/>
              <a:buChar char="•"/>
            </a:pPr>
            <a:r>
              <a:rPr lang="fr-FR" sz="2000" dirty="0" smtClean="0"/>
              <a:t>Deux types de connexions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45849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TP Création d’un réseau étendu</a:t>
            </a:r>
          </a:p>
          <a:p>
            <a:endParaRPr lang="fr-FR" sz="2000" b="1" dirty="0" smtClean="0"/>
          </a:p>
          <a:p>
            <a:pPr marL="1695450" indent="-1695450"/>
            <a:r>
              <a:rPr lang="fr-FR" sz="2000" b="1" dirty="0" smtClean="0"/>
              <a:t>Objectif du TP :  </a:t>
            </a:r>
            <a:r>
              <a:rPr lang="fr-FR" sz="2000" dirty="0" smtClean="0"/>
              <a:t>Configurer les services réseaux sur un serveur afin de répondre aux besoins des postes clients :</a:t>
            </a:r>
          </a:p>
          <a:p>
            <a:pPr marL="2419350" lvl="0" indent="-265113">
              <a:buFont typeface="Arial" pitchFamily="34" charset="0"/>
              <a:buChar char="•"/>
            </a:pPr>
            <a:r>
              <a:rPr lang="fr-FR" sz="2000" dirty="0" smtClean="0"/>
              <a:t>Serveur OS Linux </a:t>
            </a:r>
            <a:r>
              <a:rPr lang="fr-FR" sz="2000" dirty="0" err="1" smtClean="0"/>
              <a:t>OpenSuse</a:t>
            </a:r>
            <a:r>
              <a:rPr lang="fr-FR" sz="2000" dirty="0" smtClean="0"/>
              <a:t>. </a:t>
            </a:r>
          </a:p>
          <a:p>
            <a:pPr marL="2419350" lvl="0" indent="-265113">
              <a:buFont typeface="Arial" pitchFamily="34" charset="0"/>
              <a:buChar char="•"/>
            </a:pPr>
            <a:r>
              <a:rPr lang="fr-FR" sz="2000" dirty="0" smtClean="0"/>
              <a:t>Installer et configurer le service DHCP. </a:t>
            </a:r>
          </a:p>
          <a:p>
            <a:pPr marL="2419350" lvl="0" indent="-265113">
              <a:buFont typeface="Arial" pitchFamily="34" charset="0"/>
              <a:buChar char="•"/>
            </a:pPr>
            <a:r>
              <a:rPr lang="fr-FR" sz="2000" dirty="0" smtClean="0"/>
              <a:t>Installer et configurer le service SAMBA. </a:t>
            </a:r>
          </a:p>
          <a:p>
            <a:pPr marL="2419350" lvl="0" indent="-265113">
              <a:buFont typeface="Arial" pitchFamily="34" charset="0"/>
              <a:buChar char="•"/>
            </a:pPr>
            <a:r>
              <a:rPr lang="fr-FR" sz="2000" dirty="0" smtClean="0"/>
              <a:t>Installer et configurer le service APACHE. </a:t>
            </a:r>
          </a:p>
          <a:p>
            <a:pPr marL="2419350" lvl="0" indent="-265113">
              <a:buFont typeface="Arial" pitchFamily="34" charset="0"/>
              <a:buChar char="•"/>
            </a:pPr>
            <a:r>
              <a:rPr lang="fr-FR" sz="2000" dirty="0" smtClean="0"/>
              <a:t>Installer et configurer le service FTP.</a:t>
            </a:r>
          </a:p>
          <a:p>
            <a:pPr marL="1695450" indent="-1695450"/>
            <a:endParaRPr lang="fr-FR" sz="2000" dirty="0" smtClean="0"/>
          </a:p>
          <a:p>
            <a:pPr marL="1695450" indent="-1695450"/>
            <a:endParaRPr lang="fr-FR" sz="2000" dirty="0" smtClean="0"/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 descr="http://127.0.0.1:52574/s/chain/u/pub/Opale/terminale/periode1.xml/web/res/reseau39_1.png"/>
          <p:cNvPicPr/>
          <p:nvPr/>
        </p:nvPicPr>
        <p:blipFill>
          <a:blip r:embed="rId2" cstate="print"/>
          <a:srcRect b="69659"/>
          <a:stretch>
            <a:fillRect/>
          </a:stretch>
        </p:blipFill>
        <p:spPr bwMode="auto">
          <a:xfrm>
            <a:off x="1511660" y="5301208"/>
            <a:ext cx="6048672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9428</TotalTime>
  <Words>2171</Words>
  <Application>Microsoft Office PowerPoint</Application>
  <PresentationFormat>Affichage à l'écran (4:3)</PresentationFormat>
  <Paragraphs>688</Paragraphs>
  <Slides>92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9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68</cp:revision>
  <dcterms:created xsi:type="dcterms:W3CDTF">2012-02-09T17:40:14Z</dcterms:created>
  <dcterms:modified xsi:type="dcterms:W3CDTF">2014-10-06T21:05:39Z</dcterms:modified>
</cp:coreProperties>
</file>