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handoutMasterIdLst>
    <p:handoutMasterId r:id="rId139"/>
  </p:handoutMasterIdLst>
  <p:sldIdLst>
    <p:sldId id="256" r:id="rId2"/>
    <p:sldId id="257" r:id="rId3"/>
    <p:sldId id="401" r:id="rId4"/>
    <p:sldId id="269" r:id="rId5"/>
    <p:sldId id="270" r:id="rId6"/>
    <p:sldId id="284" r:id="rId7"/>
    <p:sldId id="285" r:id="rId8"/>
    <p:sldId id="286" r:id="rId9"/>
    <p:sldId id="287" r:id="rId10"/>
    <p:sldId id="288" r:id="rId11"/>
    <p:sldId id="290" r:id="rId12"/>
    <p:sldId id="395" r:id="rId13"/>
    <p:sldId id="292" r:id="rId14"/>
    <p:sldId id="293" r:id="rId15"/>
    <p:sldId id="294" r:id="rId16"/>
    <p:sldId id="289" r:id="rId17"/>
    <p:sldId id="295" r:id="rId18"/>
    <p:sldId id="296" r:id="rId19"/>
    <p:sldId id="297" r:id="rId20"/>
    <p:sldId id="298" r:id="rId21"/>
    <p:sldId id="299" r:id="rId22"/>
    <p:sldId id="300" r:id="rId23"/>
    <p:sldId id="305" r:id="rId24"/>
    <p:sldId id="306" r:id="rId25"/>
    <p:sldId id="404" r:id="rId26"/>
    <p:sldId id="449" r:id="rId27"/>
    <p:sldId id="450" r:id="rId28"/>
    <p:sldId id="451" r:id="rId29"/>
    <p:sldId id="452" r:id="rId30"/>
    <p:sldId id="403" r:id="rId31"/>
    <p:sldId id="405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343" r:id="rId46"/>
    <p:sldId id="344" r:id="rId47"/>
    <p:sldId id="448" r:id="rId48"/>
    <p:sldId id="346" r:id="rId49"/>
    <p:sldId id="393" r:id="rId50"/>
    <p:sldId id="354" r:id="rId51"/>
    <p:sldId id="397" r:id="rId52"/>
    <p:sldId id="355" r:id="rId53"/>
    <p:sldId id="356" r:id="rId54"/>
    <p:sldId id="357" r:id="rId55"/>
    <p:sldId id="358" r:id="rId56"/>
    <p:sldId id="360" r:id="rId57"/>
    <p:sldId id="361" r:id="rId58"/>
    <p:sldId id="359" r:id="rId59"/>
    <p:sldId id="362" r:id="rId60"/>
    <p:sldId id="364" r:id="rId61"/>
    <p:sldId id="363" r:id="rId62"/>
    <p:sldId id="366" r:id="rId63"/>
    <p:sldId id="365" r:id="rId64"/>
    <p:sldId id="380" r:id="rId65"/>
    <p:sldId id="367" r:id="rId66"/>
    <p:sldId id="378" r:id="rId67"/>
    <p:sldId id="379" r:id="rId68"/>
    <p:sldId id="368" r:id="rId69"/>
    <p:sldId id="409" r:id="rId70"/>
    <p:sldId id="410" r:id="rId71"/>
    <p:sldId id="411" r:id="rId72"/>
    <p:sldId id="412" r:id="rId73"/>
    <p:sldId id="369" r:id="rId74"/>
    <p:sldId id="370" r:id="rId75"/>
    <p:sldId id="371" r:id="rId76"/>
    <p:sldId id="372" r:id="rId77"/>
    <p:sldId id="373" r:id="rId78"/>
    <p:sldId id="374" r:id="rId79"/>
    <p:sldId id="375" r:id="rId80"/>
    <p:sldId id="377" r:id="rId81"/>
    <p:sldId id="381" r:id="rId82"/>
    <p:sldId id="383" r:id="rId83"/>
    <p:sldId id="384" r:id="rId84"/>
    <p:sldId id="385" r:id="rId85"/>
    <p:sldId id="382" r:id="rId86"/>
    <p:sldId id="387" r:id="rId87"/>
    <p:sldId id="466" r:id="rId88"/>
    <p:sldId id="398" r:id="rId89"/>
    <p:sldId id="418" r:id="rId90"/>
    <p:sldId id="419" r:id="rId91"/>
    <p:sldId id="420" r:id="rId92"/>
    <p:sldId id="421" r:id="rId93"/>
    <p:sldId id="422" r:id="rId94"/>
    <p:sldId id="423" r:id="rId95"/>
    <p:sldId id="424" r:id="rId96"/>
    <p:sldId id="483" r:id="rId97"/>
    <p:sldId id="467" r:id="rId98"/>
    <p:sldId id="468" r:id="rId99"/>
    <p:sldId id="469" r:id="rId100"/>
    <p:sldId id="470" r:id="rId101"/>
    <p:sldId id="471" r:id="rId102"/>
    <p:sldId id="472" r:id="rId103"/>
    <p:sldId id="473" r:id="rId104"/>
    <p:sldId id="474" r:id="rId105"/>
    <p:sldId id="475" r:id="rId106"/>
    <p:sldId id="476" r:id="rId107"/>
    <p:sldId id="477" r:id="rId108"/>
    <p:sldId id="478" r:id="rId109"/>
    <p:sldId id="479" r:id="rId110"/>
    <p:sldId id="481" r:id="rId111"/>
    <p:sldId id="480" r:id="rId112"/>
    <p:sldId id="482" r:id="rId113"/>
    <p:sldId id="447" r:id="rId114"/>
    <p:sldId id="386" r:id="rId115"/>
    <p:sldId id="426" r:id="rId116"/>
    <p:sldId id="427" r:id="rId117"/>
    <p:sldId id="428" r:id="rId118"/>
    <p:sldId id="429" r:id="rId119"/>
    <p:sldId id="430" r:id="rId120"/>
    <p:sldId id="484" r:id="rId121"/>
    <p:sldId id="485" r:id="rId122"/>
    <p:sldId id="486" r:id="rId123"/>
    <p:sldId id="487" r:id="rId124"/>
    <p:sldId id="488" r:id="rId125"/>
    <p:sldId id="489" r:id="rId126"/>
    <p:sldId id="490" r:id="rId127"/>
    <p:sldId id="491" r:id="rId128"/>
    <p:sldId id="498" r:id="rId129"/>
    <p:sldId id="492" r:id="rId130"/>
    <p:sldId id="493" r:id="rId131"/>
    <p:sldId id="494" r:id="rId132"/>
    <p:sldId id="495" r:id="rId133"/>
    <p:sldId id="496" r:id="rId134"/>
    <p:sldId id="497" r:id="rId135"/>
    <p:sldId id="499" r:id="rId136"/>
    <p:sldId id="500" r:id="rId13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43" d="100"/>
          <a:sy n="43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D7CB84-8624-43EB-871B-57CF9FA3B797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7F838C0-4924-44CE-86E5-38B75630CD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4BC25A-5D69-4E8B-8AA3-FE2793F0D3F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0432DA-68DB-4C5C-A716-A63B4850BA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74EA-2EDC-4F3C-85A6-44B270D9A66C}" type="datetimeFigureOut">
              <a:rPr lang="fr-FR" smtClean="0"/>
              <a:pPr/>
              <a:t>09/02/2015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E9E8-81FB-4130-BC7A-69B54E6120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79" y="2132856"/>
            <a:ext cx="719581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3200" dirty="0" smtClean="0"/>
          </a:p>
          <a:p>
            <a:pPr algn="ctr"/>
            <a:r>
              <a:rPr lang="fr-FR" sz="5400" dirty="0" smtClean="0"/>
              <a:t>Concepts fondamentaux </a:t>
            </a:r>
          </a:p>
          <a:p>
            <a:pPr algn="ctr"/>
            <a:r>
              <a:rPr lang="fr-FR" sz="5400" dirty="0" smtClean="0"/>
              <a:t>des réseaux</a:t>
            </a:r>
            <a:endParaRPr lang="fr-FR" sz="54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6021288"/>
            <a:ext cx="841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Marc </a:t>
            </a:r>
            <a:r>
              <a:rPr lang="fr-FR" dirty="0" err="1" smtClean="0"/>
              <a:t>Silanus</a:t>
            </a:r>
            <a:r>
              <a:rPr lang="fr-FR" dirty="0" smtClean="0"/>
              <a:t> – marc.silanus@ac-aix-marseille.fr</a:t>
            </a:r>
          </a:p>
          <a:p>
            <a:r>
              <a:rPr lang="fr-FR" dirty="0" smtClean="0"/>
              <a:t>Génie Electronique – Lycée A. Benoit – Cours Victor Hugo – 84803 L’ISLE SUR LA SORGUE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3082058"/>
            <a:ext cx="2448272" cy="37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38199"/>
            <a:ext cx="7632848" cy="5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1808819"/>
            <a:ext cx="7704856" cy="50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1808820"/>
            <a:ext cx="7416824" cy="498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150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916831"/>
            <a:ext cx="8316924" cy="46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93905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916832"/>
            <a:ext cx="8928484" cy="433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32958"/>
            <a:ext cx="6660740" cy="492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2024844"/>
            <a:ext cx="8604956" cy="445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1147"/>
            <a:ext cx="7488832" cy="478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510634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755576" y="1880828"/>
            <a:ext cx="7848872" cy="6273316"/>
            <a:chOff x="755576" y="1880828"/>
            <a:chExt cx="7848872" cy="6273316"/>
          </a:xfrm>
        </p:grpSpPr>
        <p:pic>
          <p:nvPicPr>
            <p:cNvPr id="14131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t="4913"/>
            <a:stretch>
              <a:fillRect/>
            </a:stretch>
          </p:blipFill>
          <p:spPr bwMode="auto">
            <a:xfrm>
              <a:off x="3956693" y="1880828"/>
              <a:ext cx="4647755" cy="2090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6473" y="3297551"/>
              <a:ext cx="4657458" cy="2289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3180" y="5980530"/>
              <a:ext cx="4473100" cy="215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1898451"/>
              <a:ext cx="4744785" cy="2117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3804369"/>
              <a:ext cx="4744785" cy="233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5965837"/>
              <a:ext cx="4744785" cy="218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863588" y="1772816"/>
            <a:ext cx="7776864" cy="5544616"/>
            <a:chOff x="683568" y="1124744"/>
            <a:chExt cx="7679965" cy="5436604"/>
          </a:xfrm>
        </p:grpSpPr>
        <p:pic>
          <p:nvPicPr>
            <p:cNvPr id="14029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124744"/>
              <a:ext cx="467677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29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3908" y="1124744"/>
              <a:ext cx="4619625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29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1900" y="2960948"/>
              <a:ext cx="465772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0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960948"/>
              <a:ext cx="4600575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0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665873"/>
              <a:ext cx="4248150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0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1960" y="4581128"/>
              <a:ext cx="4133850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539552" y="1772816"/>
            <a:ext cx="7920880" cy="5085184"/>
            <a:chOff x="431540" y="962794"/>
            <a:chExt cx="7663011" cy="4848783"/>
          </a:xfrm>
        </p:grpSpPr>
        <p:pic>
          <p:nvPicPr>
            <p:cNvPr id="142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40" y="972319"/>
              <a:ext cx="466725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5876" y="962794"/>
              <a:ext cx="4638675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5876" y="2816932"/>
              <a:ext cx="4638675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540" y="2770423"/>
              <a:ext cx="4657725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540" y="3897052"/>
              <a:ext cx="4676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7924" y="4077072"/>
              <a:ext cx="419100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4- Architecture client/serveur</a:t>
            </a:r>
            <a:endParaRPr lang="fr-FR" sz="4000" dirty="0"/>
          </a:p>
        </p:txBody>
      </p:sp>
      <p:pic>
        <p:nvPicPr>
          <p:cNvPr id="1028" name="Picture 4" descr="client_serv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2096851"/>
            <a:ext cx="4032448" cy="37267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79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Définition :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b="1" dirty="0" smtClean="0"/>
              <a:t>Client</a:t>
            </a:r>
            <a:r>
              <a:rPr lang="fr-FR" sz="2000" dirty="0" smtClean="0"/>
              <a:t> :     Demande des information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b="1" dirty="0" smtClean="0"/>
              <a:t>Serveur</a:t>
            </a:r>
            <a:r>
              <a:rPr lang="fr-FR" sz="2000" dirty="0" smtClean="0"/>
              <a:t> : Répond aux requêtes d’un client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72916"/>
            <a:ext cx="573303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37677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Serveur :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Exécute un service : processus encore appelé démon (</a:t>
            </a:r>
            <a:r>
              <a:rPr lang="fr-FR" sz="2000" dirty="0" err="1" smtClean="0"/>
              <a:t>deamon</a:t>
            </a:r>
            <a:r>
              <a:rPr lang="fr-FR" sz="2000" dirty="0" smtClean="0"/>
              <a:t>)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Le démon est à l’écoute les requêtes des clients sur un port définit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2384884"/>
            <a:ext cx="55086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3767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DHCP : </a:t>
            </a:r>
            <a:r>
              <a:rPr lang="fr-FR" sz="2000" b="1" dirty="0" err="1" smtClean="0"/>
              <a:t>Dynamic</a:t>
            </a:r>
            <a:r>
              <a:rPr lang="fr-FR" sz="2000" b="1" dirty="0" smtClean="0"/>
              <a:t> Host Control Protocol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Configuration TCP/IP automatique des hôtes :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Adresse IP,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Masque de sous-réseau,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Passerelle par défaut, …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3104964"/>
            <a:ext cx="7704856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376771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SMB : Server Message Block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Service de partage de fichiers :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Connexion à long terme (durée de la session),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Monte le partage dans le système de fichier local,</a:t>
            </a:r>
          </a:p>
          <a:p>
            <a:pPr marL="1430338" indent="-265113">
              <a:buFont typeface="Arial" pitchFamily="34" charset="0"/>
              <a:buChar char="•"/>
            </a:pPr>
            <a:r>
              <a:rPr lang="fr-FR" sz="2000" dirty="0" smtClean="0"/>
              <a:t>Base du partage de fichier sous Windows.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4960"/>
          <a:stretch>
            <a:fillRect/>
          </a:stretch>
        </p:blipFill>
        <p:spPr bwMode="auto">
          <a:xfrm>
            <a:off x="1187624" y="3032956"/>
            <a:ext cx="60905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0214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HTTP : Hyper </a:t>
            </a:r>
            <a:r>
              <a:rPr lang="fr-FR" sz="2000" b="1" dirty="0" err="1" smtClean="0"/>
              <a:t>Text</a:t>
            </a:r>
            <a:r>
              <a:rPr lang="fr-FR" sz="2000" b="1" dirty="0" smtClean="0"/>
              <a:t> Transfert Protocol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Service web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096852"/>
            <a:ext cx="7416316" cy="40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386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Architecture client/serveur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3767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FTP : File Transfert Protocol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000" dirty="0" smtClean="0"/>
              <a:t>Service de transfert de fichiers :</a:t>
            </a:r>
          </a:p>
          <a:p>
            <a:pPr marL="1519238" indent="-265113">
              <a:buFont typeface="Arial" pitchFamily="34" charset="0"/>
              <a:buChar char="•"/>
            </a:pPr>
            <a:r>
              <a:rPr lang="fr-FR" sz="2000" dirty="0" smtClean="0"/>
              <a:t>Généralement dans des réseaux étendus,</a:t>
            </a:r>
          </a:p>
          <a:p>
            <a:pPr marL="1519238" indent="-265113">
              <a:buFont typeface="Arial" pitchFamily="34" charset="0"/>
              <a:buChar char="•"/>
            </a:pPr>
            <a:r>
              <a:rPr lang="fr-FR" sz="2000" dirty="0" smtClean="0"/>
              <a:t>Deux types de connexions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2672916"/>
            <a:ext cx="5652628" cy="418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448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Intérêt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1916832"/>
            <a:ext cx="4051045" cy="45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:\Users\Marco\Documents\opale3.4\FormationReseau\~gen\BTS-SN\web.publi\ReseauSN\res\Internet_of_Thing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996444" cy="3943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IPV6 / IPV4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7" y="2060848"/>
            <a:ext cx="8807283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37" y="3645024"/>
            <a:ext cx="87698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Représentation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5" y="1952836"/>
            <a:ext cx="6829099" cy="459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Représentation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08820"/>
            <a:ext cx="8676964" cy="389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Représentation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2168860"/>
            <a:ext cx="80765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Représentation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5656" y="1880828"/>
            <a:ext cx="582723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2001:0db8:0000:0000:0000:0000:0000:0c50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2001:0db8:0:0:0:0:0:0c50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2001:0db8::0c50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2001:db8::c50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2001:db8::c5</a:t>
            </a:r>
          </a:p>
          <a:p>
            <a:pPr marL="442913">
              <a:buFont typeface="Wingdings" pitchFamily="2" charset="2"/>
              <a:buChar char="q"/>
            </a:pPr>
            <a:endParaRPr lang="fr-FR" sz="2400" dirty="0" smtClean="0"/>
          </a:p>
          <a:p>
            <a:r>
              <a:rPr lang="fr-FR" sz="2400" dirty="0" smtClean="0"/>
              <a:t>2001:0db8:0000:0000:b450:0000:0000:00b4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2001:db8::b450::b4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2001:db8::b450:0:0:b4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2001:db8::b45:0000:0000:b4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2001:db8:0:0:b450::b4</a:t>
            </a:r>
            <a:endParaRPr lang="fr-F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Représentation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5656" y="1880828"/>
            <a:ext cx="575478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2001:0db8:00f0:0000:0000:03d0:0000:00ff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2001:0db8:00f0::3d0:0:00ff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2001:db8:f0:0:0:3d0:0:ff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2001:db8:f0::3d0:0:ff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2001:0db8:0f0:0:0:3d0:0:0ff</a:t>
            </a:r>
          </a:p>
          <a:p>
            <a:endParaRPr lang="fr-FR" sz="2400" dirty="0" smtClean="0"/>
          </a:p>
          <a:p>
            <a:r>
              <a:rPr lang="fr-FR" sz="2400" dirty="0" smtClean="0"/>
              <a:t>2001:0db8:0f3c:00d7:7dab:03d0:0000:00ff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</a:t>
            </a:r>
            <a:r>
              <a:rPr lang="fr-FR" sz="2400" dirty="0" err="1" smtClean="0"/>
              <a:t>f3c:d7</a:t>
            </a:r>
            <a:r>
              <a:rPr lang="fr-FR" sz="2400" dirty="0" smtClean="0"/>
              <a:t>:7dab:3d:0:ff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</a:t>
            </a:r>
            <a:r>
              <a:rPr lang="fr-FR" sz="2400" dirty="0" err="1" smtClean="0"/>
              <a:t>f3c:d7</a:t>
            </a:r>
            <a:r>
              <a:rPr lang="fr-FR" sz="2400" dirty="0" smtClean="0"/>
              <a:t>:7dab:3d0:0:ff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2001:db8:</a:t>
            </a:r>
            <a:r>
              <a:rPr lang="fr-FR" sz="2400" dirty="0" err="1" smtClean="0"/>
              <a:t>f3c:d7</a:t>
            </a:r>
            <a:r>
              <a:rPr lang="fr-FR" sz="2400" dirty="0" smtClean="0"/>
              <a:t>:7dab:3d0::ff </a:t>
            </a:r>
          </a:p>
          <a:p>
            <a:pPr marL="442913">
              <a:buFont typeface="Wingdings" pitchFamily="2" charset="2"/>
              <a:buChar char="q"/>
            </a:pPr>
            <a:r>
              <a:rPr lang="fr-FR" sz="2400" dirty="0" smtClean="0"/>
              <a:t> 2001:0db8:0f3c:00d7:7dab:03d::00ff</a:t>
            </a:r>
            <a:endParaRPr lang="fr-F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64804"/>
            <a:ext cx="6228692" cy="49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80212" y="1880828"/>
            <a:ext cx="2266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Uniques</a:t>
            </a:r>
          </a:p>
          <a:p>
            <a:r>
              <a:rPr lang="fr-FR" dirty="0" smtClean="0"/>
              <a:t>Routables sur internet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16216" y="2672916"/>
            <a:ext cx="251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Limitée à un sous-réseau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52220" y="3573016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 127.0.0.1</a:t>
            </a:r>
            <a:endParaRPr lang="fr-FR" dirty="0" smtClean="0"/>
          </a:p>
        </p:txBody>
      </p:sp>
      <p:sp>
        <p:nvSpPr>
          <p:cNvPr id="13" name="Rectangle à coins arrondis 12"/>
          <p:cNvSpPr/>
          <p:nvPr/>
        </p:nvSpPr>
        <p:spPr>
          <a:xfrm>
            <a:off x="3203848" y="1700808"/>
            <a:ext cx="583214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530625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</a:t>
            </a:r>
            <a:r>
              <a:rPr lang="fr-FR" sz="2000" b="1" dirty="0" err="1" smtClean="0"/>
              <a:t>link</a:t>
            </a:r>
            <a:r>
              <a:rPr lang="fr-FR" sz="2000" b="1" dirty="0" smtClean="0"/>
              <a:t>-local (lien local)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1314" name="Picture 2" descr="http://67.20.90.56/ipv6blog/wp-content/uploads/2011/05/ipv6-link-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2672916"/>
            <a:ext cx="6248400" cy="3000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8443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</a:t>
            </a:r>
            <a:r>
              <a:rPr lang="fr-FR" sz="2000" b="1" dirty="0" err="1" smtClean="0"/>
              <a:t>link</a:t>
            </a:r>
            <a:r>
              <a:rPr lang="fr-FR" sz="2000" b="1" dirty="0" smtClean="0"/>
              <a:t>-local (lien local)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r="10199"/>
          <a:stretch>
            <a:fillRect/>
          </a:stretch>
        </p:blipFill>
        <p:spPr bwMode="auto">
          <a:xfrm>
            <a:off x="179511" y="2168860"/>
            <a:ext cx="8460941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848074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836974"/>
            <a:ext cx="8496943" cy="6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</a:t>
            </a:r>
            <a:r>
              <a:rPr lang="fr-FR" sz="2000" b="1" dirty="0" err="1" smtClean="0"/>
              <a:t>link</a:t>
            </a:r>
            <a:r>
              <a:rPr lang="fr-FR" sz="2000" b="1" dirty="0" smtClean="0"/>
              <a:t>-local (lien local)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1763356"/>
            <a:ext cx="6624736" cy="50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Adressage globale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916832"/>
            <a:ext cx="7448553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Adressage complet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024844"/>
            <a:ext cx="8492606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5722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319972" y="3825044"/>
            <a:ext cx="313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Préfixe : dépend de l’opérateur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95536" y="3717032"/>
            <a:ext cx="1296144" cy="1332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763688" y="3717032"/>
            <a:ext cx="1368152" cy="1332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Exercices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251520" y="1880828"/>
          <a:ext cx="8460940" cy="4626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0470"/>
                <a:gridCol w="4230470"/>
              </a:tblGrid>
              <a:tr h="51405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Adresse IPv6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Type d’adresse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2001:0DB8:1:ACAD::FE55:6789:B210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::1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FC00:22:A:2::CD4:23E4:76FA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2033:DB8:1:1:22:A33D:259A:21FE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FE80::3201:CC01:65B1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FF00::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FF00::DB7:4322:A231:67C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14057">
                <a:tc>
                  <a:txBody>
                    <a:bodyPr/>
                    <a:lstStyle/>
                    <a:p>
                      <a:r>
                        <a:rPr lang="fr-FR" dirty="0" smtClean="0"/>
                        <a:t>FF02::2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Exercices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844824"/>
            <a:ext cx="6781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1331640" y="4545124"/>
            <a:ext cx="82809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67644" y="4581128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12 bits</a:t>
            </a:r>
          </a:p>
          <a:p>
            <a:r>
              <a:rPr lang="fr-FR" sz="1600" b="1" dirty="0" smtClean="0"/>
              <a:t>IANA</a:t>
            </a:r>
            <a:endParaRPr lang="fr-FR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24175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4- Adressage IPV6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Types d’adresses : Exercices</a:t>
            </a:r>
          </a:p>
          <a:p>
            <a:pPr marL="1519238" indent="-265113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205668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/>
            <a:r>
              <a:rPr lang="fr-FR" dirty="0" smtClean="0"/>
              <a:t>Soit l’adresse suivante, répondez aux questions suivantes : </a:t>
            </a:r>
            <a:r>
              <a:rPr lang="fr-FR" b="1" dirty="0" smtClean="0"/>
              <a:t>2000:1111:</a:t>
            </a:r>
            <a:r>
              <a:rPr lang="fr-FR" b="1" dirty="0" err="1" smtClean="0"/>
              <a:t>aaaa</a:t>
            </a:r>
            <a:r>
              <a:rPr lang="fr-FR" b="1" dirty="0" smtClean="0"/>
              <a:t>:0:50a5:8a35:a5bb:66e1/64 </a:t>
            </a:r>
          </a:p>
          <a:p>
            <a:endParaRPr lang="fr-FR" dirty="0" smtClean="0"/>
          </a:p>
          <a:p>
            <a:r>
              <a:rPr lang="fr-FR" dirty="0" smtClean="0"/>
              <a:t>a. Quel est l’ID d’interface ? ______________________________________________________________________________b. Quel est le numéro de sous-réseau ? ______________________________________________________________________________c. Quel est le numéro du site ? ______________________________________________________________________________d. Quel est le numéro du FAI ? ______________________________________________________________________________e.  Quel est le numéro global IANA ? ______________________________________________________________________________ </a:t>
            </a:r>
          </a:p>
          <a:p>
            <a:r>
              <a:rPr lang="fr-FR" dirty="0" smtClean="0"/>
              <a:t>f. Quel est le préfixe de routage global ? ______________________________________________________________________________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759406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43711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: Envoi d’un message instantané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104" y="2433986"/>
            <a:ext cx="7593786" cy="439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060848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Tolérance aux pannes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Evolutivité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008646"/>
            <a:ext cx="7212801" cy="48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060848"/>
            <a:ext cx="754397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8224" y="4005064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Le référentiel de BTS SN</a:t>
            </a:r>
          </a:p>
          <a:p>
            <a:r>
              <a:rPr lang="fr-FR" sz="2400" b="1" dirty="0" smtClean="0"/>
              <a:t>Savoir  S7.2. </a:t>
            </a:r>
            <a:r>
              <a:rPr lang="fr-FR" sz="2400" dirty="0" smtClean="0"/>
              <a:t>: </a:t>
            </a:r>
          </a:p>
          <a:p>
            <a:pPr marL="987425" indent="-265113">
              <a:buFont typeface="Arial" pitchFamily="34" charset="0"/>
              <a:buChar char="•"/>
            </a:pPr>
            <a:r>
              <a:rPr lang="fr-FR" sz="2400" dirty="0" smtClean="0"/>
              <a:t>Concepts fondamentaux des  réseaux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Types de réseaux : du PAN au WAN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Topologies (bus, étoile, etc.)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Équipements réseau : connecteur, carte réseau, commutateur, pont, routeur, etc.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Modèles de référence (OSI, etc.)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Classification et critères déterminants de choix</a:t>
            </a:r>
          </a:p>
          <a:p>
            <a:pPr marL="987425" lvl="0" indent="-265113">
              <a:buFont typeface="Arial" pitchFamily="34" charset="0"/>
              <a:buChar char="•"/>
            </a:pPr>
            <a:r>
              <a:rPr lang="fr-FR" sz="2400" dirty="0" smtClean="0"/>
              <a:t>Modèle en couches et protocoles de l’Internet : IP, ICMP, ARP, UDP, TCP, etc.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b="1" dirty="0" smtClean="0"/>
              <a:t>compétences</a:t>
            </a:r>
            <a:r>
              <a:rPr lang="fr-FR" sz="2400" dirty="0" smtClean="0"/>
              <a:t>   C4.1 : câbler et/ou intégrer un matériel</a:t>
            </a:r>
          </a:p>
          <a:p>
            <a:pPr marL="1887538"/>
            <a:r>
              <a:rPr lang="fr-FR" sz="2400" dirty="0" smtClean="0"/>
              <a:t>C4.2 : adapter et/ou configurer un matériel</a:t>
            </a:r>
            <a:endParaRPr lang="fr-F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qualité de service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068960"/>
            <a:ext cx="76365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32856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132856"/>
            <a:ext cx="27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Architecture réseau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La Sécurité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420888"/>
            <a:ext cx="89614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901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2- Connexion des périphériques </a:t>
            </a:r>
            <a:endParaRPr lang="fr-FR" sz="4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74894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776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Concepts fondamentaux des réseaux</a:t>
            </a:r>
          </a:p>
          <a:p>
            <a:endParaRPr lang="fr-FR" sz="2400" dirty="0" smtClean="0"/>
          </a:p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2362200"/>
            <a:ext cx="5124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9512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Cuivre :  coaxial et paire torsadée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Verre :  fibre optique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Ondes électromagnétiques :  sans fil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772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Cuivre :  paire torsadée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8" name="il_fi" descr="http://polmeguimafr.free.fr/cable%20droit%20croi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694877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090495" cy="27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5718051"/>
            <a:ext cx="1521891" cy="11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050" flipV="1">
            <a:off x="6986054" y="5105392"/>
            <a:ext cx="575491" cy="10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35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624736" cy="37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</a:p>
          <a:p>
            <a:endParaRPr lang="fr-FR" dirty="0" smtClean="0"/>
          </a:p>
          <a:p>
            <a:r>
              <a:rPr lang="fr-FR" dirty="0" smtClean="0"/>
              <a:t>Transmission  en mode commun ou différentielle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755576" y="4437112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55576" y="508518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691680" y="508518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475656" y="5445224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1475656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619672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763688" y="5445224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83568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23528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2987824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87824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Vs = Ve+</a:t>
            </a:r>
            <a:r>
              <a:rPr lang="fr-FR" dirty="0" err="1" smtClean="0"/>
              <a:t>Vp</a:t>
            </a:r>
            <a:endParaRPr lang="fr-FR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8992" flipV="1">
            <a:off x="1976754" y="3690663"/>
            <a:ext cx="401483" cy="7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33975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716016" y="4437112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004048" y="5085184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572000" y="5733256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4572000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4716016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4860032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644008" y="44371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28396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V1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7236296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236296" y="450912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12</a:t>
            </a:r>
            <a:r>
              <a:rPr lang="fr-FR" dirty="0" smtClean="0"/>
              <a:t> </a:t>
            </a:r>
          </a:p>
          <a:p>
            <a:r>
              <a:rPr lang="fr-FR" dirty="0" smtClean="0"/>
              <a:t>V1+</a:t>
            </a:r>
            <a:r>
              <a:rPr lang="fr-FR" dirty="0" err="1" smtClean="0"/>
              <a:t>Vp</a:t>
            </a:r>
            <a:r>
              <a:rPr lang="fr-FR" dirty="0" smtClean="0"/>
              <a:t> – (V2+</a:t>
            </a:r>
            <a:r>
              <a:rPr lang="fr-FR" dirty="0" err="1" smtClean="0"/>
              <a:t>Vp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28992" flipV="1">
            <a:off x="6225226" y="3690663"/>
            <a:ext cx="401483" cy="7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588224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4932040" y="51571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860032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V2</a:t>
            </a:r>
            <a:endParaRPr lang="fr-FR" dirty="0"/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012160" y="5733256"/>
            <a:ext cx="423664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6012160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156176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6300192" y="573325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084168" y="44371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724128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6372200" y="51571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300192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 flipV="1">
            <a:off x="1691680" y="44371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331640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Vp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limitation des effets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6369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phénomènes peuvent être limités par le choix du support de transmission</a:t>
            </a:r>
          </a:p>
          <a:p>
            <a:endParaRPr lang="fr-FR" dirty="0" smtClean="0"/>
          </a:p>
          <a:p>
            <a:r>
              <a:rPr lang="fr-FR" dirty="0" smtClean="0"/>
              <a:t>Phénomène de diaphonie (interférences par phénomène d’induction)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rot="16200000">
            <a:off x="827584" y="4653136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6200000">
            <a:off x="827584" y="5301208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16200000">
            <a:off x="1727684" y="5337212"/>
            <a:ext cx="360040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547664" y="508518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</a:t>
            </a:r>
            <a:endParaRPr lang="fr-FR" sz="2400" dirty="0"/>
          </a:p>
        </p:txBody>
      </p:sp>
      <p:sp>
        <p:nvSpPr>
          <p:cNvPr id="73" name="Ellipse 72"/>
          <p:cNvSpPr/>
          <p:nvPr/>
        </p:nvSpPr>
        <p:spPr>
          <a:xfrm>
            <a:off x="1619672" y="4437112"/>
            <a:ext cx="576064" cy="72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1331640" y="4365104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899592" y="4221088"/>
            <a:ext cx="20162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2267744" y="3573016"/>
            <a:ext cx="0" cy="2808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79512" y="546903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conducteur parcouru par un courant crée un  champs magnétique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339752" y="538067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conducteur baignant dans un champs magnétique est le siège d’un courant induit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2339752" y="50131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</a:t>
            </a:r>
            <a:r>
              <a:rPr lang="fr-FR" sz="1400" dirty="0" err="1" smtClean="0"/>
              <a:t>ind</a:t>
            </a:r>
            <a:endParaRPr lang="fr-FR" sz="2400" dirty="0"/>
          </a:p>
        </p:txBody>
      </p:sp>
      <p:cxnSp>
        <p:nvCxnSpPr>
          <p:cNvPr id="82" name="Connecteur droit 81"/>
          <p:cNvCxnSpPr/>
          <p:nvPr/>
        </p:nvCxnSpPr>
        <p:spPr>
          <a:xfrm rot="16200000">
            <a:off x="2087724" y="5265204"/>
            <a:ext cx="360040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55576" y="47251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cxnSp>
        <p:nvCxnSpPr>
          <p:cNvPr id="85" name="Connecteur droit avec flèche 84"/>
          <p:cNvCxnSpPr>
            <a:stCxn id="75" idx="2"/>
          </p:cNvCxnSpPr>
          <p:nvPr/>
        </p:nvCxnSpPr>
        <p:spPr>
          <a:xfrm>
            <a:off x="899592" y="4581128"/>
            <a:ext cx="28803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479" y="4149080"/>
            <a:ext cx="4992522" cy="15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1- Caractéristiques des réseaux</a:t>
            </a:r>
          </a:p>
          <a:p>
            <a:pPr algn="ctr"/>
            <a:endParaRPr lang="fr-FR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2839"/>
            <a:ext cx="8136904" cy="43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772" y="25289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Verre:  Fibre optique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940"/>
            <a:ext cx="6264188" cy="39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lefigaro.fr/medias/2008/05/21/13cab814-26f0-11dd-bd93-33db64e7f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188" y="2996952"/>
            <a:ext cx="2879812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www.objectifgard.com/wp-content/uploads/2013/08/Equipezment-central-Fibre-Optique.jpg"/>
          <p:cNvPicPr/>
          <p:nvPr/>
        </p:nvPicPr>
        <p:blipFill>
          <a:blip r:embed="rId4" cstate="print"/>
          <a:srcRect t="11553" b="5598"/>
          <a:stretch>
            <a:fillRect/>
          </a:stretch>
        </p:blipFill>
        <p:spPr bwMode="auto">
          <a:xfrm>
            <a:off x="6264188" y="4761148"/>
            <a:ext cx="2879812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supports de transmission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9772" y="25289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Ondes électromagnétiques :  sans fil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60948"/>
            <a:ext cx="7380312" cy="38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15"/>
          <a:stretch>
            <a:fillRect/>
          </a:stretch>
        </p:blipFill>
        <p:spPr bwMode="auto">
          <a:xfrm>
            <a:off x="1907704" y="2481803"/>
            <a:ext cx="6480720" cy="43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971600" y="285293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043608" y="37890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3608" y="4437112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Signal</a:t>
            </a:r>
          </a:p>
          <a:p>
            <a:pPr algn="ctr"/>
            <a:r>
              <a:rPr lang="fr-FR" dirty="0" smtClean="0"/>
              <a:t>+</a:t>
            </a:r>
          </a:p>
          <a:p>
            <a:r>
              <a:rPr lang="fr-FR" dirty="0" smtClean="0"/>
              <a:t>Bruit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96046" y="5733256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reçues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-21348" y="6093296"/>
            <a:ext cx="20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transmises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6300192" y="6597352"/>
            <a:ext cx="1152128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120100" y="6488668"/>
            <a:ext cx="154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Bits en erreurs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Approche naïve : la répétition</a:t>
            </a:r>
          </a:p>
          <a:p>
            <a:endParaRPr lang="fr-FR" b="1" dirty="0" smtClean="0"/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Détection d’erreurs </a:t>
            </a:r>
          </a:p>
          <a:p>
            <a:pPr marL="530225" indent="-176213">
              <a:buFont typeface="Arial" pitchFamily="34" charset="0"/>
              <a:buChar char="•"/>
            </a:pPr>
            <a:r>
              <a:rPr lang="fr-FR" dirty="0" smtClean="0"/>
              <a:t>Le message envoyé est constitué du double du message initial.</a:t>
            </a:r>
          </a:p>
          <a:p>
            <a:pPr marL="987425" indent="-354013">
              <a:buFont typeface="Symbol"/>
              <a:buChar char="Þ"/>
            </a:pPr>
            <a:r>
              <a:rPr lang="fr-FR" dirty="0" smtClean="0"/>
              <a:t>Envoyer </a:t>
            </a:r>
            <a:r>
              <a:rPr lang="fr-FR" b="1" dirty="0" smtClean="0"/>
              <a:t>1001001 </a:t>
            </a:r>
            <a:r>
              <a:rPr lang="fr-FR" b="1" dirty="0" err="1" smtClean="0"/>
              <a:t>1001001</a:t>
            </a:r>
            <a:r>
              <a:rPr lang="fr-FR" dirty="0" smtClean="0"/>
              <a:t> au lieu de </a:t>
            </a:r>
            <a:r>
              <a:rPr lang="fr-FR" b="1" dirty="0" smtClean="0"/>
              <a:t>1001001</a:t>
            </a:r>
          </a:p>
          <a:p>
            <a:pPr marL="987425"/>
            <a:r>
              <a:rPr lang="fr-FR" b="1" dirty="0" smtClean="0">
                <a:solidFill>
                  <a:srgbClr val="FF0000"/>
                </a:solidFill>
              </a:rPr>
              <a:t>Le récepteur détecte une erreur si les exemplaires ne sont pas identiques.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err="1" smtClean="0"/>
              <a:t>Auto-correction</a:t>
            </a:r>
            <a:endParaRPr lang="fr-FR" b="1" dirty="0" smtClean="0"/>
          </a:p>
          <a:p>
            <a:pPr marL="530225" indent="-176213">
              <a:buFont typeface="Arial" pitchFamily="34" charset="0"/>
              <a:buChar char="•"/>
            </a:pPr>
            <a:r>
              <a:rPr lang="fr-FR" dirty="0" smtClean="0"/>
              <a:t>Le message envoyé est constitué du triple du message initial.</a:t>
            </a:r>
          </a:p>
          <a:p>
            <a:pPr marL="987425" indent="-354013">
              <a:buFont typeface="Symbol"/>
              <a:buChar char="Þ"/>
            </a:pPr>
            <a:r>
              <a:rPr lang="fr-FR" dirty="0" smtClean="0"/>
              <a:t>Envoyer </a:t>
            </a:r>
            <a:r>
              <a:rPr lang="fr-FR" b="1" dirty="0" smtClean="0"/>
              <a:t>1001001 </a:t>
            </a:r>
            <a:r>
              <a:rPr lang="fr-FR" b="1" dirty="0" err="1" smtClean="0"/>
              <a:t>1001001</a:t>
            </a:r>
            <a:r>
              <a:rPr lang="fr-FR" b="1" dirty="0" smtClean="0"/>
              <a:t> </a:t>
            </a:r>
            <a:r>
              <a:rPr lang="fr-FR" b="1" dirty="0" err="1" smtClean="0"/>
              <a:t>1001001</a:t>
            </a:r>
            <a:r>
              <a:rPr lang="fr-FR" dirty="0" smtClean="0"/>
              <a:t> au lieu de </a:t>
            </a:r>
            <a:r>
              <a:rPr lang="fr-FR" b="1" dirty="0" smtClean="0"/>
              <a:t>1001001</a:t>
            </a:r>
          </a:p>
          <a:p>
            <a:pPr marL="987425"/>
            <a:r>
              <a:rPr lang="fr-FR" b="1" dirty="0" smtClean="0">
                <a:solidFill>
                  <a:srgbClr val="FF0000"/>
                </a:solidFill>
              </a:rPr>
              <a:t>Le message correct correspond aux 2 exemplaires identiques.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Approche naïve : la répétition</a:t>
            </a:r>
          </a:p>
          <a:p>
            <a:endParaRPr lang="fr-FR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détection et la correction des erreurs </a:t>
            </a:r>
            <a:r>
              <a:rPr lang="fr-FR" dirty="0" smtClean="0"/>
              <a:t>nécessitent d’introduire de la </a:t>
            </a:r>
            <a:r>
              <a:rPr lang="fr-FR" b="1" dirty="0" smtClean="0"/>
              <a:t>redondance</a:t>
            </a:r>
            <a:r>
              <a:rPr lang="fr-FR" dirty="0" smtClean="0"/>
              <a:t> dans les messages transmis.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L’</a:t>
            </a:r>
            <a:r>
              <a:rPr lang="fr-FR" b="1" dirty="0" err="1" smtClean="0"/>
              <a:t>auto-correction</a:t>
            </a:r>
            <a:r>
              <a:rPr lang="fr-FR" dirty="0" smtClean="0"/>
              <a:t> nécessite </a:t>
            </a:r>
            <a:r>
              <a:rPr lang="fr-FR" b="1" dirty="0" smtClean="0"/>
              <a:t>plus de redondance </a:t>
            </a:r>
            <a:r>
              <a:rPr lang="fr-FR" dirty="0" smtClean="0"/>
              <a:t>que la simple détection.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ne peuvent pas être détectées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la même erreur sur les deux exemplaires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détectées ne peuvent pas être corrigées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Une erreur différente sur au moins deux exemplaires.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Certaines erreurs sont mal corrigées </a:t>
            </a:r>
          </a:p>
          <a:p>
            <a:pPr marL="811213" indent="-176213">
              <a:buFont typeface="Arial" pitchFamily="34" charset="0"/>
              <a:buChar char="•"/>
            </a:pPr>
            <a:r>
              <a:rPr lang="fr-FR" dirty="0" smtClean="0"/>
              <a:t>Exemple : une même erreur sur deux exemplaires simultanément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Bit de parité</a:t>
            </a:r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b="1" dirty="0" smtClean="0"/>
              <a:t>parité</a:t>
            </a:r>
            <a:r>
              <a:rPr lang="fr-FR" dirty="0" smtClean="0"/>
              <a:t> peut être </a:t>
            </a:r>
            <a:r>
              <a:rPr lang="fr-FR" b="1" dirty="0" smtClean="0"/>
              <a:t>paire</a:t>
            </a:r>
            <a:r>
              <a:rPr lang="fr-FR" dirty="0" smtClean="0"/>
              <a:t> ou </a:t>
            </a:r>
            <a:r>
              <a:rPr lang="fr-FR" b="1" dirty="0" smtClean="0"/>
              <a:t>impaire</a:t>
            </a:r>
            <a:r>
              <a:rPr lang="fr-FR" dirty="0" smtClean="0"/>
              <a:t>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Pour une parité paire</a:t>
            </a:r>
            <a:r>
              <a:rPr lang="fr-FR" dirty="0" smtClean="0"/>
              <a:t> (impair), </a:t>
            </a:r>
            <a:r>
              <a:rPr lang="fr-FR" b="1" dirty="0" smtClean="0"/>
              <a:t>on protège une séquence de k bits par l’ajout d’un bits de sorte que le nombre de bits ayant la valeur 1 soit pair</a:t>
            </a:r>
            <a:r>
              <a:rPr lang="fr-FR" dirty="0" smtClean="0"/>
              <a:t> (impair)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553" y="4509120"/>
          <a:ext cx="792087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87"/>
                <a:gridCol w="1686023"/>
                <a:gridCol w="1204304"/>
                <a:gridCol w="1846598"/>
                <a:gridCol w="1899367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Caractère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ASCII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Nb de 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Parité pair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Parité impair</a:t>
                      </a:r>
                      <a:endParaRPr lang="fr-FR" sz="2000" dirty="0"/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0100 0001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0100 0001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0100 0001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0100 1100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0100 1100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0100 1100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z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0111 1010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0111 1010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0111 1010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9692" y="3284984"/>
            <a:ext cx="61206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Ce code détecte les erreurs en nombre impair.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Pas de correction automatique.</a:t>
            </a:r>
            <a:endParaRPr lang="fr-F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Somme de contrôle (check </a:t>
            </a:r>
            <a:r>
              <a:rPr lang="fr-FR" b="1" dirty="0" err="1" smtClean="0"/>
              <a:t>Sum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d’une somme de contrôle ajouté à la fin des données à transmettre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r>
              <a:rPr lang="fr-FR" dirty="0" smtClean="0"/>
              <a:t>Exemple simple : 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811213"/>
            <a:r>
              <a:rPr lang="fr-FR" dirty="0" smtClean="0"/>
              <a:t>Somme des codes ASCII de chaque caractère d’une chaine modulo 255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9" y="4869160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481 % FF = 85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7704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59532" y="5697252"/>
          <a:ext cx="846093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0651"/>
                <a:gridCol w="460093"/>
                <a:gridCol w="460094"/>
                <a:gridCol w="460093"/>
                <a:gridCol w="460093"/>
                <a:gridCol w="460094"/>
                <a:gridCol w="460093"/>
                <a:gridCol w="460093"/>
                <a:gridCol w="460094"/>
                <a:gridCol w="460093"/>
                <a:gridCol w="460093"/>
                <a:gridCol w="460094"/>
                <a:gridCol w="460093"/>
                <a:gridCol w="164916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489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% FF = 8D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Somme de contrôle (check </a:t>
            </a:r>
            <a:r>
              <a:rPr lang="fr-FR" b="1" dirty="0" err="1" smtClean="0"/>
              <a:t>Sum</a:t>
            </a:r>
            <a:r>
              <a:rPr lang="fr-FR" b="1" dirty="0" smtClean="0"/>
              <a:t>)</a:t>
            </a:r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d’une somme de contrôle ajouté à la fin des données à transmettre</a:t>
            </a:r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r>
              <a:rPr lang="fr-FR" dirty="0" smtClean="0"/>
              <a:t>Exemple simple : 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811213"/>
            <a:r>
              <a:rPr lang="fr-FR" dirty="0" smtClean="0"/>
              <a:t>Somme des codes ASCII de chaque caractère d’une chaine modulo 255</a:t>
            </a:r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722313" indent="-265113"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9" y="4869160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481 % FF = 85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7704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23528" y="5733256"/>
          <a:ext cx="8496943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96143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462051"/>
                <a:gridCol w="462052"/>
                <a:gridCol w="462051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Chaine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ASCII (</a:t>
                      </a:r>
                      <a:r>
                        <a:rPr lang="fr-FR" dirty="0" err="1" smtClean="0"/>
                        <a:t>hex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50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42 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481 % FF = 85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dirty="0" smtClean="0"/>
              <a:t>Calcul d’un code de contrôle ajouté à la fin des données à transmettre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Basé sur le principe de la </a:t>
            </a:r>
            <a:r>
              <a:rPr lang="fr-FR" b="1" dirty="0" smtClean="0"/>
              <a:t>division polynomiale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Une séquence  de bits constitue un polynôme P(X) tel que :</a:t>
            </a:r>
          </a:p>
          <a:p>
            <a:pPr marL="987425" indent="-354013">
              <a:spcBef>
                <a:spcPts val="1200"/>
              </a:spcBef>
              <a:buFont typeface="Symbol"/>
              <a:buChar char="Þ"/>
            </a:pPr>
            <a:r>
              <a:rPr lang="fr-FR" b="1" dirty="0" smtClean="0"/>
              <a:t>a</a:t>
            </a:r>
            <a:r>
              <a:rPr lang="fr-FR" b="1" baseline="-25000" dirty="0" smtClean="0"/>
              <a:t>n-1</a:t>
            </a:r>
            <a:r>
              <a:rPr lang="fr-FR" b="1" dirty="0" smtClean="0"/>
              <a:t> a</a:t>
            </a:r>
            <a:r>
              <a:rPr lang="fr-FR" b="1" baseline="-25000" dirty="0" smtClean="0"/>
              <a:t>n-2</a:t>
            </a:r>
            <a:r>
              <a:rPr lang="fr-FR" b="1" dirty="0" smtClean="0"/>
              <a:t> …… a</a:t>
            </a:r>
            <a:r>
              <a:rPr lang="fr-FR" b="1" baseline="-25000" dirty="0" smtClean="0"/>
              <a:t>2</a:t>
            </a:r>
            <a:r>
              <a:rPr lang="fr-FR" b="1" dirty="0" smtClean="0"/>
              <a:t> a</a:t>
            </a:r>
            <a:r>
              <a:rPr lang="fr-FR" b="1" baseline="-25000" dirty="0" smtClean="0"/>
              <a:t>1</a:t>
            </a:r>
            <a:r>
              <a:rPr lang="fr-FR" b="1" dirty="0" smtClean="0"/>
              <a:t> a</a:t>
            </a:r>
            <a:r>
              <a:rPr lang="fr-FR" b="1" baseline="-25000" dirty="0" smtClean="0"/>
              <a:t>0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 P(X) = </a:t>
            </a:r>
            <a:r>
              <a:rPr lang="fr-FR" b="1" dirty="0" smtClean="0"/>
              <a:t>a</a:t>
            </a:r>
            <a:r>
              <a:rPr lang="fr-FR" b="1" baseline="-25000" dirty="0" smtClean="0"/>
              <a:t>n-1</a:t>
            </a:r>
            <a:r>
              <a:rPr lang="fr-FR" b="1" dirty="0" smtClean="0"/>
              <a:t> </a:t>
            </a:r>
            <a:r>
              <a:rPr lang="fr-FR" b="1" dirty="0" err="1" smtClean="0"/>
              <a:t>X</a:t>
            </a:r>
            <a:r>
              <a:rPr lang="fr-FR" b="1" baseline="30000" dirty="0" err="1" smtClean="0"/>
              <a:t>n</a:t>
            </a:r>
            <a:r>
              <a:rPr lang="fr-FR" b="1" baseline="30000" dirty="0" smtClean="0"/>
              <a:t>-1</a:t>
            </a:r>
            <a:r>
              <a:rPr lang="fr-FR" b="1" dirty="0" smtClean="0"/>
              <a:t> + a</a:t>
            </a:r>
            <a:r>
              <a:rPr lang="fr-FR" b="1" baseline="-25000" dirty="0" smtClean="0"/>
              <a:t>n-2</a:t>
            </a:r>
            <a:r>
              <a:rPr lang="fr-FR" b="1" dirty="0" smtClean="0"/>
              <a:t> </a:t>
            </a:r>
            <a:r>
              <a:rPr lang="fr-FR" b="1" dirty="0" err="1" smtClean="0"/>
              <a:t>X</a:t>
            </a:r>
            <a:r>
              <a:rPr lang="fr-FR" b="1" baseline="30000" dirty="0" err="1" smtClean="0"/>
              <a:t>n</a:t>
            </a:r>
            <a:r>
              <a:rPr lang="fr-FR" b="1" baseline="30000" dirty="0" smtClean="0"/>
              <a:t>-2</a:t>
            </a:r>
            <a:r>
              <a:rPr lang="fr-FR" b="1" dirty="0" smtClean="0"/>
              <a:t> + …… + a</a:t>
            </a:r>
            <a:r>
              <a:rPr lang="fr-FR" b="1" baseline="-25000" dirty="0" smtClean="0"/>
              <a:t>2</a:t>
            </a:r>
            <a:r>
              <a:rPr lang="fr-FR" b="1" dirty="0" smtClean="0"/>
              <a:t> X</a:t>
            </a:r>
            <a:r>
              <a:rPr lang="fr-FR" b="1" baseline="30000" dirty="0" smtClean="0"/>
              <a:t>2</a:t>
            </a:r>
            <a:r>
              <a:rPr lang="fr-FR" b="1" dirty="0" smtClean="0"/>
              <a:t> + a</a:t>
            </a:r>
            <a:r>
              <a:rPr lang="fr-FR" b="1" baseline="-25000" dirty="0" smtClean="0"/>
              <a:t>1</a:t>
            </a:r>
            <a:r>
              <a:rPr lang="fr-FR" b="1" dirty="0" smtClean="0"/>
              <a:t> X</a:t>
            </a:r>
            <a:r>
              <a:rPr lang="fr-FR" b="1" baseline="30000" dirty="0" smtClean="0"/>
              <a:t>1</a:t>
            </a:r>
            <a:r>
              <a:rPr lang="fr-FR" b="1" dirty="0" smtClean="0"/>
              <a:t> + a</a:t>
            </a:r>
            <a:r>
              <a:rPr lang="fr-FR" b="1" baseline="-25000" dirty="0" smtClean="0"/>
              <a:t>0</a:t>
            </a:r>
            <a:r>
              <a:rPr lang="fr-FR" b="1" dirty="0" smtClean="0"/>
              <a:t> X</a:t>
            </a:r>
            <a:r>
              <a:rPr lang="fr-FR" b="1" baseline="30000" dirty="0" smtClean="0"/>
              <a:t>0 </a:t>
            </a:r>
          </a:p>
          <a:p>
            <a:pPr marL="633413">
              <a:spcBef>
                <a:spcPts val="1200"/>
              </a:spcBef>
            </a:pPr>
            <a:r>
              <a:rPr lang="fr-FR" dirty="0" smtClean="0"/>
              <a:t>Exemple :  1110 0111 </a:t>
            </a:r>
            <a:r>
              <a:rPr lang="fr-FR" dirty="0" smtClean="0">
                <a:sym typeface="Wingdings" pitchFamily="2" charset="2"/>
              </a:rPr>
              <a:t> P(X) = X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+ X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+ X</a:t>
            </a:r>
            <a:r>
              <a:rPr lang="fr-FR" baseline="30000" dirty="0" smtClean="0">
                <a:sym typeface="Wingdings" pitchFamily="2" charset="2"/>
              </a:rPr>
              <a:t>5</a:t>
            </a:r>
            <a:r>
              <a:rPr lang="fr-FR" dirty="0" smtClean="0">
                <a:sym typeface="Wingdings" pitchFamily="2" charset="2"/>
              </a:rPr>
              <a:t> +X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>
                <a:sym typeface="Wingdings" pitchFamily="2" charset="2"/>
              </a:rPr>
              <a:t> + X + 1</a:t>
            </a:r>
            <a:endParaRPr lang="fr-FR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dirty="0" smtClean="0"/>
              <a:t>Utilisation d’un </a:t>
            </a:r>
            <a:r>
              <a:rPr lang="fr-FR" b="1" dirty="0" smtClean="0"/>
              <a:t>polynôme de générateur g(X) </a:t>
            </a:r>
            <a:r>
              <a:rPr lang="fr-FR" dirty="0" smtClean="0"/>
              <a:t>connu de l’émetteur et du récepteur</a:t>
            </a:r>
          </a:p>
          <a:p>
            <a:pPr marL="633413">
              <a:spcBef>
                <a:spcPts val="1200"/>
              </a:spcBef>
            </a:pPr>
            <a:r>
              <a:rPr lang="fr-FR" dirty="0" smtClean="0"/>
              <a:t>Exemple : g(X) = X</a:t>
            </a:r>
            <a:r>
              <a:rPr lang="fr-FR" baseline="30000" dirty="0" smtClean="0">
                <a:sym typeface="Wingdings" pitchFamily="2" charset="2"/>
              </a:rPr>
              <a:t>4</a:t>
            </a:r>
            <a:r>
              <a:rPr lang="fr-FR" dirty="0" smtClean="0"/>
              <a:t> +X</a:t>
            </a:r>
            <a:r>
              <a:rPr lang="fr-FR" baseline="30000" dirty="0" smtClean="0">
                <a:sym typeface="Wingdings" pitchFamily="2" charset="2"/>
              </a:rPr>
              <a:t>2</a:t>
            </a:r>
            <a:r>
              <a:rPr lang="fr-FR" dirty="0" smtClean="0"/>
              <a:t> + X  </a:t>
            </a:r>
            <a:r>
              <a:rPr lang="fr-FR" dirty="0" smtClean="0">
                <a:sym typeface="Wingdings" pitchFamily="2" charset="2"/>
              </a:rPr>
              <a:t> 10110</a:t>
            </a:r>
            <a:r>
              <a:rPr lang="fr-FR" dirty="0" smtClean="0"/>
              <a:t> </a:t>
            </a:r>
          </a:p>
          <a:p>
            <a:pPr marL="265113" indent="-265113">
              <a:spcBef>
                <a:spcPts val="1200"/>
              </a:spcBef>
            </a:pPr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En émission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0n ajoute au message à émettre un code de contrôle tel que le polynôme correspondant au message plus le code de contrôle soit divisible par le polynôme générateur choisi.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En réception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Le message reçu qui contient les données et le CRC doit être divisible par le polynôme générateur.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On vérifie donc par une division euclidienne en base 2 que le reste de la division est nul.</a:t>
            </a:r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endParaRPr lang="fr-FR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Type d’informations échangées sur les réseaux de données :</a:t>
            </a:r>
          </a:p>
          <a:p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audio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Images, photos, graphiques, 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Flux vidéo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r-FR" sz="2000" dirty="0" smtClean="0"/>
              <a:t>Données informatiques</a:t>
            </a:r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3140968"/>
            <a:ext cx="465476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b="1" dirty="0" smtClean="0"/>
          </a:p>
          <a:p>
            <a:pPr marL="265113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Procédure de codage :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Séquence à transmettre : </a:t>
            </a:r>
            <a:r>
              <a:rPr lang="fr-FR" b="1" dirty="0" smtClean="0"/>
              <a:t>1110 0111 </a:t>
            </a:r>
            <a:r>
              <a:rPr lang="fr-FR" b="1" dirty="0" smtClean="0">
                <a:sym typeface="Wingdings" pitchFamily="2" charset="2"/>
              </a:rPr>
              <a:t> P(X) = 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>
                <a:sym typeface="Wingdings" pitchFamily="2" charset="2"/>
              </a:rPr>
              <a:t> + X + 1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Polynôme générateur : </a:t>
            </a:r>
            <a:r>
              <a:rPr lang="fr-FR" b="1" dirty="0" smtClean="0">
                <a:sym typeface="Wingdings" pitchFamily="2" charset="2"/>
              </a:rPr>
              <a:t>10110  </a:t>
            </a:r>
            <a:r>
              <a:rPr lang="fr-FR" b="1" dirty="0" smtClean="0"/>
              <a:t>g(X) =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 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/>
              <a:t>On calcul M(X)=P(X).</a:t>
            </a:r>
            <a:r>
              <a:rPr lang="fr-FR" dirty="0" err="1" smtClean="0"/>
              <a:t>X</a:t>
            </a:r>
            <a:r>
              <a:rPr lang="fr-FR" baseline="30000" dirty="0" err="1" smtClean="0"/>
              <a:t>k</a:t>
            </a:r>
            <a:r>
              <a:rPr lang="fr-FR" dirty="0" smtClean="0"/>
              <a:t> où k est le degré de g(X) :  M(X) = </a:t>
            </a: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 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On calcul le reste de la division de M(X) / g(X) </a:t>
            </a:r>
            <a:r>
              <a:rPr lang="fr-FR" b="1" dirty="0" smtClean="0">
                <a:sym typeface="Wingdings" pitchFamily="2" charset="2"/>
              </a:rPr>
              <a:t>:  M(X) = Q(X).g(X) + R(X)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Le CRC est la séquence binaire correspondant à R(X)</a:t>
            </a:r>
          </a:p>
          <a:p>
            <a:pPr marL="722313" indent="-265113">
              <a:spcBef>
                <a:spcPts val="1200"/>
              </a:spcBef>
              <a:buFont typeface="Symbol"/>
              <a:buChar char="Þ"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On transmet la séquence binaire correspondant à la concaténation de P(X) et R(X)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fr-FR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soit M(X)+R(X)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 : Calcul du code CRC</a:t>
            </a:r>
          </a:p>
          <a:p>
            <a:pPr marL="722313" indent="-265113">
              <a:spcBef>
                <a:spcPts val="1200"/>
              </a:spcBef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5 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   </a:t>
            </a: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 </a:t>
            </a:r>
          </a:p>
          <a:p>
            <a:pPr marL="722313" indent="-2651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11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9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	X</a:t>
            </a:r>
            <a:r>
              <a:rPr lang="fr-FR" b="1" baseline="30000" dirty="0" smtClean="0">
                <a:sym typeface="Wingdings" pitchFamily="2" charset="2"/>
              </a:rPr>
              <a:t>7 </a:t>
            </a:r>
            <a:r>
              <a:rPr lang="fr-FR" b="1" dirty="0" smtClean="0">
                <a:sym typeface="Wingdings" pitchFamily="2" charset="2"/>
              </a:rPr>
              <a:t>+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</a:t>
            </a:r>
            <a:r>
              <a:rPr lang="fr-FR" b="1" dirty="0" smtClean="0">
                <a:sym typeface="Wingdings" pitchFamily="2" charset="2"/>
              </a:rPr>
              <a:t> + </a:t>
            </a: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2 </a:t>
            </a:r>
            <a:r>
              <a:rPr lang="fr-FR" b="1" dirty="0" smtClean="0">
                <a:sym typeface="Wingdings" pitchFamily="2" charset="2"/>
              </a:rPr>
              <a:t>+ 1</a:t>
            </a:r>
          </a:p>
          <a:p>
            <a:pPr marL="7223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 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</a:p>
          <a:p>
            <a:pPr marL="811213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10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8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7</a:t>
            </a:r>
          </a:p>
          <a:p>
            <a:pPr marL="1076325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   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</a:p>
          <a:p>
            <a:pPr marL="1076325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7</a:t>
            </a:r>
            <a:r>
              <a:rPr lang="fr-FR" b="1" dirty="0" smtClean="0">
                <a:sym typeface="Wingdings" pitchFamily="2" charset="2"/>
              </a:rPr>
              <a:t> +  X</a:t>
            </a:r>
            <a:r>
              <a:rPr lang="fr-FR" b="1" baseline="30000" dirty="0" smtClean="0">
                <a:sym typeface="Wingdings" pitchFamily="2" charset="2"/>
              </a:rPr>
              <a:t>5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</a:p>
          <a:p>
            <a:pPr marL="16081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  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endParaRPr lang="fr-FR" b="1" dirty="0" smtClean="0">
              <a:sym typeface="Wingdings" pitchFamily="2" charset="2"/>
            </a:endParaRPr>
          </a:p>
          <a:p>
            <a:pPr marL="16081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6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</a:t>
            </a:r>
          </a:p>
          <a:p>
            <a:pPr marL="1976438">
              <a:tabLst>
                <a:tab pos="3052763" algn="l"/>
              </a:tabLst>
            </a:pPr>
            <a:r>
              <a:rPr lang="fr-FR" b="1" dirty="0" smtClean="0">
                <a:sym typeface="Wingdings" pitchFamily="2" charset="2"/>
              </a:rPr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>
                <a:sym typeface="Wingdings" pitchFamily="2" charset="2"/>
              </a:rPr>
              <a:t> + X</a:t>
            </a:r>
            <a:r>
              <a:rPr lang="fr-FR" b="1" baseline="30000" dirty="0" smtClean="0">
                <a:sym typeface="Wingdings" pitchFamily="2" charset="2"/>
              </a:rPr>
              <a:t>3 </a:t>
            </a:r>
            <a:endParaRPr lang="fr-FR" b="1" dirty="0" smtClean="0">
              <a:sym typeface="Wingdings" pitchFamily="2" charset="2"/>
            </a:endParaRPr>
          </a:p>
          <a:p>
            <a:pPr marL="1976438">
              <a:tabLst>
                <a:tab pos="3052763" algn="l"/>
              </a:tabLst>
            </a:pPr>
            <a:r>
              <a:rPr lang="fr-FR" b="1" dirty="0" smtClean="0"/>
              <a:t>X</a:t>
            </a:r>
            <a:r>
              <a:rPr lang="fr-FR" b="1" baseline="30000" dirty="0" smtClean="0">
                <a:sym typeface="Wingdings" pitchFamily="2" charset="2"/>
              </a:rPr>
              <a:t>4</a:t>
            </a:r>
            <a:r>
              <a:rPr lang="fr-FR" b="1" dirty="0" smtClean="0"/>
              <a:t> +X</a:t>
            </a:r>
            <a:r>
              <a:rPr lang="fr-FR" b="1" baseline="30000" dirty="0" smtClean="0">
                <a:sym typeface="Wingdings" pitchFamily="2" charset="2"/>
              </a:rPr>
              <a:t>2</a:t>
            </a:r>
            <a:r>
              <a:rPr lang="fr-FR" b="1" dirty="0" smtClean="0"/>
              <a:t> + X</a:t>
            </a:r>
          </a:p>
          <a:p>
            <a:pPr marL="1976438">
              <a:spcBef>
                <a:spcPts val="600"/>
              </a:spcBef>
              <a:tabLst>
                <a:tab pos="3052763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fr-FR" b="1" dirty="0" smtClean="0">
                <a:solidFill>
                  <a:srgbClr val="FF0000"/>
                </a:solidFill>
              </a:rPr>
              <a:t> +X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 + X</a:t>
            </a:r>
          </a:p>
          <a:p>
            <a:pPr marL="1976438">
              <a:tabLst>
                <a:tab pos="3052763" algn="l"/>
              </a:tabLst>
            </a:pP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Équation" r:id="rId3" imgW="114120" imgH="215640" progId="Equation.3">
              <p:embed/>
            </p:oleObj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3275856" y="3573016"/>
            <a:ext cx="0" cy="3284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75856" y="393305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971600" y="479715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627784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331640" y="53372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059832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403648" y="587727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211960" y="5013176"/>
            <a:ext cx="41923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CRC = X</a:t>
            </a:r>
            <a:r>
              <a:rPr lang="fr-FR" sz="2400" b="1" baseline="30000" dirty="0" smtClean="0"/>
              <a:t>3</a:t>
            </a:r>
            <a:r>
              <a:rPr lang="fr-FR" sz="2400" b="1" dirty="0" smtClean="0"/>
              <a:t> + X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 + X </a:t>
            </a:r>
            <a:r>
              <a:rPr lang="fr-FR" sz="2400" b="1" dirty="0" smtClean="0">
                <a:sym typeface="Wingdings" pitchFamily="2" charset="2"/>
              </a:rPr>
              <a:t> 1110</a:t>
            </a:r>
          </a:p>
          <a:p>
            <a:r>
              <a:rPr lang="fr-FR" sz="2400" b="1" dirty="0" smtClean="0">
                <a:sym typeface="Wingdings" pitchFamily="2" charset="2"/>
              </a:rPr>
              <a:t>A transmettre : </a:t>
            </a:r>
            <a:r>
              <a:rPr lang="fr-FR" sz="2400" b="1" dirty="0" smtClean="0"/>
              <a:t>1110 0111 </a:t>
            </a:r>
            <a:r>
              <a:rPr lang="fr-FR" sz="2400" b="1" dirty="0" smtClean="0">
                <a:solidFill>
                  <a:srgbClr val="FF0000"/>
                </a:solidFill>
              </a:rPr>
              <a:t>1110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547664" y="6453336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5576" y="4293096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83568" y="4509120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55576" y="422108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195736" y="40050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3568" y="4005064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347864" y="400506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635896" y="4005064"/>
            <a:ext cx="3960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031940" y="4005064"/>
            <a:ext cx="4680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427984" y="3969060"/>
            <a:ext cx="43204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935596" y="476114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079612" y="5085184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860032" y="3969060"/>
            <a:ext cx="4680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1115616" y="5337212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151620" y="5625244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1151620" y="584126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1187624" y="620130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187624" y="6569968"/>
            <a:ext cx="20522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Code CRC (</a:t>
            </a:r>
            <a:r>
              <a:rPr lang="fr-FR" dirty="0" err="1" smtClean="0"/>
              <a:t>Cyclic</a:t>
            </a:r>
            <a:r>
              <a:rPr lang="fr-FR" dirty="0" smtClean="0"/>
              <a:t> </a:t>
            </a:r>
            <a:r>
              <a:rPr lang="fr-FR" dirty="0" err="1" smtClean="0"/>
              <a:t>Redundancy</a:t>
            </a:r>
            <a:r>
              <a:rPr lang="fr-FR" dirty="0" smtClean="0"/>
              <a:t> Check – Contrôle de Redondance Cyclique)</a:t>
            </a:r>
            <a:endParaRPr lang="fr-FR" b="1" dirty="0" smtClean="0"/>
          </a:p>
          <a:p>
            <a:endParaRPr lang="fr-FR" sz="1200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Exemple : Vérification du CRC</a:t>
            </a:r>
          </a:p>
          <a:p>
            <a:pPr marL="633413">
              <a:tabLst>
                <a:tab pos="3141663" algn="l"/>
              </a:tabLst>
            </a:pPr>
            <a:endParaRPr lang="fr-FR" b="1" dirty="0" smtClean="0">
              <a:sym typeface="Wingdings" pitchFamily="2" charset="2"/>
            </a:endParaRPr>
          </a:p>
          <a:p>
            <a:pPr marL="633413">
              <a:tabLst>
                <a:tab pos="3141663" algn="l"/>
              </a:tabLst>
            </a:pPr>
            <a:r>
              <a:rPr lang="fr-FR" b="1" dirty="0" smtClean="0"/>
              <a:t>Si M(X) est le message reçu, il doit vérifier : </a:t>
            </a:r>
            <a:r>
              <a:rPr lang="fr-FR" b="1" dirty="0" smtClean="0">
                <a:solidFill>
                  <a:srgbClr val="FF0000"/>
                </a:solidFill>
              </a:rPr>
              <a:t>M(X) = Q(X).g(X)</a:t>
            </a:r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buFont typeface="Symbol"/>
              <a:buChar char="Þ"/>
              <a:tabLst>
                <a:tab pos="3141663" algn="l"/>
              </a:tabLst>
            </a:pPr>
            <a:r>
              <a:rPr lang="fr-FR" b="1" dirty="0" smtClean="0"/>
              <a:t>Le reste de la division de la séquence reçue par le polynôme générateur est nulle s’il n’y a pas d’erreur</a:t>
            </a:r>
          </a:p>
          <a:p>
            <a:pPr marL="633413">
              <a:buFont typeface="Symbol"/>
              <a:buChar char="Þ"/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buFont typeface="Symbol"/>
              <a:buChar char="Þ"/>
              <a:tabLst>
                <a:tab pos="3141663" algn="l"/>
              </a:tabLst>
            </a:pPr>
            <a:r>
              <a:rPr lang="fr-FR" b="1" dirty="0" smtClean="0"/>
              <a:t>1110 0111 </a:t>
            </a:r>
            <a:r>
              <a:rPr lang="fr-FR" b="1" dirty="0" smtClean="0">
                <a:solidFill>
                  <a:srgbClr val="FF0000"/>
                </a:solidFill>
              </a:rPr>
              <a:t>1110   </a:t>
            </a:r>
            <a:r>
              <a:rPr lang="fr-FR" b="1" dirty="0" smtClean="0"/>
              <a:t>/ 10110 </a:t>
            </a:r>
            <a:endParaRPr lang="fr-FR" b="1" dirty="0" smtClean="0">
              <a:sym typeface="Wingdings" pitchFamily="2" charset="2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É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59279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4568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 Vérification du CRC: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1 1 1 0  0 1 1 1 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1 1 1 0  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1 0 1 1 0</a:t>
            </a: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tabLst>
                <a:tab pos="3141663" algn="l"/>
              </a:tabLst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8574" y="2440601"/>
            <a:ext cx="93586" cy="419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18574" y="276463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9772" y="2467223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6026586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771801" y="2198169"/>
            <a:ext cx="3384376" cy="701864"/>
          </a:xfrm>
          <a:custGeom>
            <a:avLst/>
            <a:gdLst>
              <a:gd name="connsiteX0" fmla="*/ 0 w 3908323"/>
              <a:gd name="connsiteY0" fmla="*/ 258097 h 656303"/>
              <a:gd name="connsiteX1" fmla="*/ 2979175 w 3908323"/>
              <a:gd name="connsiteY1" fmla="*/ 66368 h 656303"/>
              <a:gd name="connsiteX2" fmla="*/ 3908323 w 3908323"/>
              <a:gd name="connsiteY2" fmla="*/ 656303 h 656303"/>
              <a:gd name="connsiteX3" fmla="*/ 3908323 w 3908323"/>
              <a:gd name="connsiteY3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23" h="656303">
                <a:moveTo>
                  <a:pt x="0" y="258097"/>
                </a:moveTo>
                <a:cubicBezTo>
                  <a:pt x="1163894" y="129048"/>
                  <a:pt x="2327788" y="0"/>
                  <a:pt x="2979175" y="66368"/>
                </a:cubicBezTo>
                <a:cubicBezTo>
                  <a:pt x="3630562" y="132736"/>
                  <a:pt x="3908323" y="656303"/>
                  <a:pt x="3908323" y="656303"/>
                </a:cubicBezTo>
                <a:lnTo>
                  <a:pt x="3908323" y="656303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" name="Rectangle 20"/>
          <p:cNvSpPr/>
          <p:nvPr/>
        </p:nvSpPr>
        <p:spPr>
          <a:xfrm>
            <a:off x="2519772" y="270201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1 0 1 1  0 </a:t>
            </a:r>
            <a:endParaRPr lang="fr-FR" sz="1600" dirty="0"/>
          </a:p>
        </p:txBody>
      </p:sp>
      <p:grpSp>
        <p:nvGrpSpPr>
          <p:cNvPr id="2" name="Groupe 31"/>
          <p:cNvGrpSpPr/>
          <p:nvPr/>
        </p:nvGrpSpPr>
        <p:grpSpPr>
          <a:xfrm>
            <a:off x="2663788" y="2722645"/>
            <a:ext cx="1368152" cy="216024"/>
            <a:chOff x="1007604" y="4041068"/>
            <a:chExt cx="1512168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19772" y="289927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1 0 1  0 1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2786226" y="290789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9" name="Forme libre 28"/>
          <p:cNvSpPr/>
          <p:nvPr/>
        </p:nvSpPr>
        <p:spPr>
          <a:xfrm rot="21095305">
            <a:off x="2894281" y="2385124"/>
            <a:ext cx="3504220" cy="750533"/>
          </a:xfrm>
          <a:custGeom>
            <a:avLst/>
            <a:gdLst>
              <a:gd name="connsiteX0" fmla="*/ 0 w 3908323"/>
              <a:gd name="connsiteY0" fmla="*/ 258097 h 656303"/>
              <a:gd name="connsiteX1" fmla="*/ 2979175 w 3908323"/>
              <a:gd name="connsiteY1" fmla="*/ 66368 h 656303"/>
              <a:gd name="connsiteX2" fmla="*/ 3908323 w 3908323"/>
              <a:gd name="connsiteY2" fmla="*/ 656303 h 656303"/>
              <a:gd name="connsiteX3" fmla="*/ 3908323 w 3908323"/>
              <a:gd name="connsiteY3" fmla="*/ 656303 h 65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23" h="656303">
                <a:moveTo>
                  <a:pt x="0" y="258097"/>
                </a:moveTo>
                <a:cubicBezTo>
                  <a:pt x="1163894" y="129048"/>
                  <a:pt x="2327788" y="0"/>
                  <a:pt x="2979175" y="66368"/>
                </a:cubicBezTo>
                <a:cubicBezTo>
                  <a:pt x="3630562" y="132736"/>
                  <a:pt x="3908323" y="656303"/>
                  <a:pt x="3908323" y="656303"/>
                </a:cubicBezTo>
                <a:lnTo>
                  <a:pt x="3908323" y="656303"/>
                </a:ln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ZoneTexte 29"/>
          <p:cNvSpPr txBox="1"/>
          <p:nvPr/>
        </p:nvSpPr>
        <p:spPr>
          <a:xfrm>
            <a:off x="627861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23169" y="316483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822230" y="2710631"/>
            <a:ext cx="1440160" cy="737320"/>
            <a:chOff x="1007604" y="4041068"/>
            <a:chExt cx="1512168" cy="36004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753619" y="345219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0 0  1 1 1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3038254" y="3442725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9" name="ZoneTexte 38"/>
          <p:cNvSpPr txBox="1"/>
          <p:nvPr/>
        </p:nvSpPr>
        <p:spPr>
          <a:xfrm>
            <a:off x="6494638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53619" y="366822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6" name="Groupe 40"/>
          <p:cNvGrpSpPr/>
          <p:nvPr/>
        </p:nvGrpSpPr>
        <p:grpSpPr>
          <a:xfrm>
            <a:off x="3038254" y="2746635"/>
            <a:ext cx="1440160" cy="1205372"/>
            <a:chOff x="1007604" y="4041068"/>
            <a:chExt cx="1512168" cy="360040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047809" y="39562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0  1 1 1 1 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326286" y="394678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ZoneTexte 45"/>
          <p:cNvSpPr txBox="1"/>
          <p:nvPr/>
        </p:nvSpPr>
        <p:spPr>
          <a:xfrm>
            <a:off x="671217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38254" y="41722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/>
          </a:p>
        </p:txBody>
      </p:sp>
      <p:grpSp>
        <p:nvGrpSpPr>
          <p:cNvPr id="8" name="Groupe 47"/>
          <p:cNvGrpSpPr/>
          <p:nvPr/>
        </p:nvGrpSpPr>
        <p:grpSpPr>
          <a:xfrm>
            <a:off x="3434298" y="2746635"/>
            <a:ext cx="1404156" cy="1673424"/>
            <a:chOff x="1007604" y="4041068"/>
            <a:chExt cx="1512168" cy="36004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038254" y="4424305"/>
            <a:ext cx="2340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 1 1 1 1  1 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686326" y="4433597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ZoneTexte 52"/>
          <p:cNvSpPr txBox="1"/>
          <p:nvPr/>
        </p:nvSpPr>
        <p:spPr>
          <a:xfrm>
            <a:off x="689219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19872" y="464032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1 0 1 1  0 </a:t>
            </a:r>
            <a:endParaRPr lang="fr-FR" sz="1600" dirty="0"/>
          </a:p>
        </p:txBody>
      </p:sp>
      <p:grpSp>
        <p:nvGrpSpPr>
          <p:cNvPr id="11" name="Groupe 54"/>
          <p:cNvGrpSpPr/>
          <p:nvPr/>
        </p:nvGrpSpPr>
        <p:grpSpPr>
          <a:xfrm>
            <a:off x="3722330" y="2746635"/>
            <a:ext cx="1368152" cy="2141476"/>
            <a:chOff x="1007604" y="4041068"/>
            <a:chExt cx="1512168" cy="36004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725727" y="49009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1 0 0  1 1 </a:t>
            </a:r>
            <a:endParaRPr lang="fr-FR" sz="1600" dirty="0"/>
          </a:p>
        </p:txBody>
      </p:sp>
      <p:sp>
        <p:nvSpPr>
          <p:cNvPr id="59" name="Rectangle 58"/>
          <p:cNvSpPr/>
          <p:nvPr/>
        </p:nvSpPr>
        <p:spPr>
          <a:xfrm>
            <a:off x="4010362" y="4910269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0" name="ZoneTexte 59"/>
          <p:cNvSpPr txBox="1"/>
          <p:nvPr/>
        </p:nvSpPr>
        <p:spPr>
          <a:xfrm>
            <a:off x="707221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25727" y="511700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12" name="Groupe 61"/>
          <p:cNvGrpSpPr/>
          <p:nvPr/>
        </p:nvGrpSpPr>
        <p:grpSpPr>
          <a:xfrm>
            <a:off x="4010362" y="2755255"/>
            <a:ext cx="1332148" cy="2636912"/>
            <a:chOff x="1007604" y="4041068"/>
            <a:chExt cx="1512168" cy="36004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725727" y="5369029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0 1  0 1 1 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4262390" y="537832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8" name="ZoneTexte 67"/>
          <p:cNvSpPr txBox="1"/>
          <p:nvPr/>
        </p:nvSpPr>
        <p:spPr>
          <a:xfrm>
            <a:off x="725223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95936" y="55850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14" name="Groupe 69"/>
          <p:cNvGrpSpPr/>
          <p:nvPr/>
        </p:nvGrpSpPr>
        <p:grpSpPr>
          <a:xfrm>
            <a:off x="4298394" y="2755255"/>
            <a:ext cx="1296144" cy="3104964"/>
            <a:chOff x="1007604" y="4041068"/>
            <a:chExt cx="1512168" cy="36004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265787" y="581907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  <p:sp>
        <p:nvSpPr>
          <p:cNvPr id="74" name="Rectangle 73"/>
          <p:cNvSpPr/>
          <p:nvPr/>
        </p:nvSpPr>
        <p:spPr>
          <a:xfrm>
            <a:off x="4550422" y="5805264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5" name="ZoneTexte 74"/>
          <p:cNvSpPr txBox="1"/>
          <p:nvPr/>
        </p:nvSpPr>
        <p:spPr>
          <a:xfrm>
            <a:off x="743225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62390" y="6078778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4499992" y="630932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258892" y="6294802"/>
            <a:ext cx="1789272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336196" y="5085184"/>
            <a:ext cx="2484276" cy="720080"/>
          </a:xfrm>
          <a:prstGeom prst="wedgeRoundRectCallout">
            <a:avLst>
              <a:gd name="adj1" fmla="val -68326"/>
              <a:gd name="adj2" fmla="val 141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Pas d’erreur</a:t>
            </a:r>
            <a:endParaRPr lang="fr-FR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 animBg="1"/>
      <p:bldP spid="20" grpId="1" animBg="1"/>
      <p:bldP spid="21" grpId="0"/>
      <p:bldP spid="27" grpId="0"/>
      <p:bldP spid="28" grpId="0" animBg="1"/>
      <p:bldP spid="29" grpId="0" animBg="1"/>
      <p:bldP spid="29" grpId="1" animBg="1"/>
      <p:bldP spid="30" grpId="0"/>
      <p:bldP spid="31" grpId="0"/>
      <p:bldP spid="37" grpId="0"/>
      <p:bldP spid="38" grpId="0" animBg="1"/>
      <p:bldP spid="39" grpId="0"/>
      <p:bldP spid="40" grpId="0"/>
      <p:bldP spid="44" grpId="0"/>
      <p:bldP spid="45" grpId="0" animBg="1"/>
      <p:bldP spid="46" grpId="0"/>
      <p:bldP spid="47" grpId="0"/>
      <p:bldP spid="51" grpId="0"/>
      <p:bldP spid="52" grpId="0" animBg="1"/>
      <p:bldP spid="53" grpId="0"/>
      <p:bldP spid="54" grpId="0"/>
      <p:bldP spid="58" grpId="0"/>
      <p:bldP spid="59" grpId="0" animBg="1"/>
      <p:bldP spid="60" grpId="0"/>
      <p:bldP spid="61" grpId="0"/>
      <p:bldP spid="65" grpId="0"/>
      <p:bldP spid="67" grpId="0" animBg="1"/>
      <p:bldP spid="68" grpId="0"/>
      <p:bldP spid="69" grpId="0"/>
      <p:bldP spid="73" grpId="0"/>
      <p:bldP spid="74" grpId="0" animBg="1"/>
      <p:bldP spid="75" grpId="0"/>
      <p:bldP spid="76" grpId="0"/>
      <p:bldP spid="79" grpId="0" animBg="1"/>
      <p:bldP spid="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55679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Altération de la transmission : Détection d’erreur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456892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b="1" dirty="0" smtClean="0"/>
              <a:t> Vérification du CRC: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1 1 1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0 1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1  </a:t>
            </a:r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1 1 1 0   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1 0 1 1 0</a:t>
            </a: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633413">
              <a:tabLst>
                <a:tab pos="3141663" algn="l"/>
              </a:tabLst>
            </a:pPr>
            <a:endParaRPr lang="fr-FR" b="1" dirty="0" smtClean="0"/>
          </a:p>
          <a:p>
            <a:pPr marL="900113" indent="-266700">
              <a:tabLst>
                <a:tab pos="3141663" algn="l"/>
              </a:tabLst>
            </a:pP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8574" y="2440601"/>
            <a:ext cx="93586" cy="419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918574" y="276463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19772" y="2467223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ZoneTexte 16"/>
          <p:cNvSpPr txBox="1"/>
          <p:nvPr/>
        </p:nvSpPr>
        <p:spPr>
          <a:xfrm>
            <a:off x="6026586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9772" y="270201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1 0 1 1  0 </a:t>
            </a:r>
            <a:endParaRPr lang="fr-FR" sz="1600" dirty="0"/>
          </a:p>
        </p:txBody>
      </p:sp>
      <p:grpSp>
        <p:nvGrpSpPr>
          <p:cNvPr id="2" name="Groupe 31"/>
          <p:cNvGrpSpPr/>
          <p:nvPr/>
        </p:nvGrpSpPr>
        <p:grpSpPr>
          <a:xfrm>
            <a:off x="2663788" y="2722645"/>
            <a:ext cx="1368152" cy="216024"/>
            <a:chOff x="1007604" y="4041068"/>
            <a:chExt cx="1512168" cy="360040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519772" y="289927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1 0 0  0 1 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2786226" y="290789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ZoneTexte 29"/>
          <p:cNvSpPr txBox="1"/>
          <p:nvPr/>
        </p:nvSpPr>
        <p:spPr>
          <a:xfrm>
            <a:off x="627861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0700" y="316483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1 0 1  1 0 </a:t>
            </a:r>
            <a:endParaRPr lang="fr-FR" sz="16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822230" y="2710631"/>
            <a:ext cx="1440160" cy="737320"/>
            <a:chOff x="1007604" y="4041068"/>
            <a:chExt cx="1512168" cy="36004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735796" y="345219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0 1  1 1 0 </a:t>
            </a:r>
            <a:endParaRPr lang="fr-FR" sz="1600" dirty="0"/>
          </a:p>
        </p:txBody>
      </p:sp>
      <p:sp>
        <p:nvSpPr>
          <p:cNvPr id="38" name="Rectangle 37"/>
          <p:cNvSpPr/>
          <p:nvPr/>
        </p:nvSpPr>
        <p:spPr>
          <a:xfrm>
            <a:off x="3038254" y="3442725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9" name="ZoneTexte 38"/>
          <p:cNvSpPr txBox="1"/>
          <p:nvPr/>
        </p:nvSpPr>
        <p:spPr>
          <a:xfrm>
            <a:off x="6494638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53619" y="366822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6" name="Groupe 40"/>
          <p:cNvGrpSpPr/>
          <p:nvPr/>
        </p:nvGrpSpPr>
        <p:grpSpPr>
          <a:xfrm>
            <a:off x="3038254" y="2746635"/>
            <a:ext cx="1440160" cy="1205372"/>
            <a:chOff x="1007604" y="4041068"/>
            <a:chExt cx="1512168" cy="360040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047809" y="39562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1  1 1 0 1 </a:t>
            </a:r>
            <a:endParaRPr lang="fr-FR" sz="1600" dirty="0"/>
          </a:p>
        </p:txBody>
      </p:sp>
      <p:sp>
        <p:nvSpPr>
          <p:cNvPr id="45" name="Rectangle 44"/>
          <p:cNvSpPr/>
          <p:nvPr/>
        </p:nvSpPr>
        <p:spPr>
          <a:xfrm>
            <a:off x="3326286" y="394678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ZoneTexte 45"/>
          <p:cNvSpPr txBox="1"/>
          <p:nvPr/>
        </p:nvSpPr>
        <p:spPr>
          <a:xfrm>
            <a:off x="671217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e 47"/>
          <p:cNvGrpSpPr/>
          <p:nvPr/>
        </p:nvGrpSpPr>
        <p:grpSpPr>
          <a:xfrm>
            <a:off x="3434298" y="2746635"/>
            <a:ext cx="1404156" cy="1673424"/>
            <a:chOff x="1007604" y="4041068"/>
            <a:chExt cx="1512168" cy="360040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038254" y="4424305"/>
            <a:ext cx="2340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 1 0 1 1  1 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3686326" y="4433597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3" name="ZoneTexte 52"/>
          <p:cNvSpPr txBox="1"/>
          <p:nvPr/>
        </p:nvSpPr>
        <p:spPr>
          <a:xfrm>
            <a:off x="6892194" y="283664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19872" y="464032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1 0 1 1  0 </a:t>
            </a:r>
            <a:endParaRPr lang="fr-FR" sz="1600" dirty="0"/>
          </a:p>
        </p:txBody>
      </p:sp>
      <p:grpSp>
        <p:nvGrpSpPr>
          <p:cNvPr id="11" name="Groupe 54"/>
          <p:cNvGrpSpPr/>
          <p:nvPr/>
        </p:nvGrpSpPr>
        <p:grpSpPr>
          <a:xfrm>
            <a:off x="3722330" y="2746635"/>
            <a:ext cx="1368152" cy="2141476"/>
            <a:chOff x="1007604" y="4041068"/>
            <a:chExt cx="1512168" cy="36004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635896" y="4900977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0 0 0  1 1 </a:t>
            </a:r>
            <a:endParaRPr lang="fr-FR" sz="1600" dirty="0"/>
          </a:p>
        </p:txBody>
      </p:sp>
      <p:sp>
        <p:nvSpPr>
          <p:cNvPr id="59" name="Rectangle 58"/>
          <p:cNvSpPr/>
          <p:nvPr/>
        </p:nvSpPr>
        <p:spPr>
          <a:xfrm>
            <a:off x="3923928" y="4910269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0" name="ZoneTexte 59"/>
          <p:cNvSpPr txBox="1"/>
          <p:nvPr/>
        </p:nvSpPr>
        <p:spPr>
          <a:xfrm>
            <a:off x="707221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35896" y="5117001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0 0 0  0 0 </a:t>
            </a:r>
            <a:endParaRPr lang="fr-FR" sz="1600" dirty="0"/>
          </a:p>
        </p:txBody>
      </p:sp>
      <p:grpSp>
        <p:nvGrpSpPr>
          <p:cNvPr id="12" name="Groupe 61"/>
          <p:cNvGrpSpPr/>
          <p:nvPr/>
        </p:nvGrpSpPr>
        <p:grpSpPr>
          <a:xfrm>
            <a:off x="4010362" y="2755255"/>
            <a:ext cx="1332148" cy="2636912"/>
            <a:chOff x="1007604" y="4041068"/>
            <a:chExt cx="1512168" cy="36004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615985" y="5369029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  0 0  1 1 1 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4139952" y="5378321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8" name="ZoneTexte 67"/>
          <p:cNvSpPr txBox="1"/>
          <p:nvPr/>
        </p:nvSpPr>
        <p:spPr>
          <a:xfrm>
            <a:off x="725223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87924" y="5585053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0 0  0 0 0 </a:t>
            </a:r>
            <a:endParaRPr lang="fr-FR" sz="1600" dirty="0"/>
          </a:p>
        </p:txBody>
      </p:sp>
      <p:grpSp>
        <p:nvGrpSpPr>
          <p:cNvPr id="14" name="Groupe 69"/>
          <p:cNvGrpSpPr/>
          <p:nvPr/>
        </p:nvGrpSpPr>
        <p:grpSpPr>
          <a:xfrm>
            <a:off x="4298394" y="2755255"/>
            <a:ext cx="1296144" cy="3104964"/>
            <a:chOff x="1007604" y="4041068"/>
            <a:chExt cx="1512168" cy="36004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1007604" y="4401108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2519772" y="40410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103948" y="5819079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0  1 1 1 0 </a:t>
            </a:r>
            <a:endParaRPr lang="fr-FR" sz="1600" dirty="0"/>
          </a:p>
        </p:txBody>
      </p:sp>
      <p:sp>
        <p:nvSpPr>
          <p:cNvPr id="74" name="Rectangle 73"/>
          <p:cNvSpPr/>
          <p:nvPr/>
        </p:nvSpPr>
        <p:spPr>
          <a:xfrm>
            <a:off x="4391980" y="5841268"/>
            <a:ext cx="252028" cy="288032"/>
          </a:xfrm>
          <a:prstGeom prst="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5" name="ZoneTexte 74"/>
          <p:cNvSpPr txBox="1"/>
          <p:nvPr/>
        </p:nvSpPr>
        <p:spPr>
          <a:xfrm>
            <a:off x="7432254" y="2845265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03948" y="6078778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0  0 0 0 0 </a:t>
            </a:r>
            <a:endParaRPr lang="fr-FR" sz="1600" dirty="0"/>
          </a:p>
        </p:txBody>
      </p:sp>
      <p:cxnSp>
        <p:nvCxnSpPr>
          <p:cNvPr id="77" name="Connecteur droit 76"/>
          <p:cNvCxnSpPr/>
          <p:nvPr/>
        </p:nvCxnSpPr>
        <p:spPr>
          <a:xfrm>
            <a:off x="4499992" y="6309320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103948" y="6294802"/>
            <a:ext cx="1789272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0  1 1 1 0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156176" y="5085184"/>
            <a:ext cx="2808312" cy="720080"/>
          </a:xfrm>
          <a:prstGeom prst="wedgeRoundRectCallout">
            <a:avLst>
              <a:gd name="adj1" fmla="val -61499"/>
              <a:gd name="adj2" fmla="val 137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Présence d’erreur(s)</a:t>
            </a:r>
            <a:endParaRPr lang="fr-FR" sz="2400" b="1" dirty="0"/>
          </a:p>
        </p:txBody>
      </p:sp>
      <p:sp>
        <p:nvSpPr>
          <p:cNvPr id="66" name="Rectangle 65"/>
          <p:cNvSpPr/>
          <p:nvPr/>
        </p:nvSpPr>
        <p:spPr>
          <a:xfrm>
            <a:off x="3034756" y="4185084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 1  0 1 1 0 </a:t>
            </a:r>
            <a:endParaRPr lang="fr-F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Transmission longue distance sur cuivre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Longue distance : dégradation du signal en bande de base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Le support se comporte comme un filtre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Utilisation de MODEM : </a:t>
            </a:r>
            <a:r>
              <a:rPr lang="fr-FR" dirty="0" err="1" smtClean="0">
                <a:sym typeface="Wingdings" pitchFamily="2" charset="2"/>
              </a:rPr>
              <a:t>MOdulateur</a:t>
            </a:r>
            <a:r>
              <a:rPr lang="fr-FR" dirty="0" smtClean="0">
                <a:sym typeface="Wingdings" pitchFamily="2" charset="2"/>
              </a:rPr>
              <a:t> – </a:t>
            </a:r>
            <a:r>
              <a:rPr lang="fr-FR" dirty="0" err="1" smtClean="0">
                <a:sym typeface="Wingdings" pitchFamily="2" charset="2"/>
              </a:rPr>
              <a:t>DEmodulateur</a:t>
            </a:r>
            <a:endParaRPr lang="fr-FR" dirty="0" smtClean="0">
              <a:sym typeface="Wingdings" pitchFamily="2" charset="2"/>
            </a:endParaRPr>
          </a:p>
          <a:p>
            <a:pPr marL="722313" indent="-368300">
              <a:spcBef>
                <a:spcPts val="600"/>
              </a:spcBef>
              <a:buFont typeface="Symbol"/>
              <a:buChar char="Þ"/>
            </a:pPr>
            <a:r>
              <a:rPr lang="fr-FR" dirty="0" smtClean="0">
                <a:sym typeface="Wingdings" pitchFamily="2" charset="2"/>
              </a:rPr>
              <a:t>Transforme le signal numérique en signal analogique modulé</a:t>
            </a:r>
          </a:p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Picture 8" descr="fig214_1_3_11"/>
          <p:cNvPicPr>
            <a:picLocks noChangeAspect="1" noChangeArrowheads="1"/>
          </p:cNvPicPr>
          <p:nvPr/>
        </p:nvPicPr>
        <p:blipFill>
          <a:blip r:embed="rId2" cstate="print"/>
          <a:srcRect b="10977"/>
          <a:stretch>
            <a:fillRect/>
          </a:stretch>
        </p:blipFill>
        <p:spPr bwMode="auto">
          <a:xfrm>
            <a:off x="1547664" y="4149080"/>
            <a:ext cx="6336704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Classification des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9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628800"/>
            <a:ext cx="8280920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21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2- Connexion des périphériques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Topologie d’un réseaux de données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>
              <a:spcBef>
                <a:spcPts val="1200"/>
              </a:spcBef>
              <a:buFont typeface="Symbol"/>
              <a:buChar char="Þ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endParaRPr lang="fr-FR" b="1" dirty="0" smtClean="0">
              <a:sym typeface="Wingdings" pitchFamily="2" charset="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636911"/>
            <a:ext cx="7862640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2" y="980728"/>
            <a:ext cx="8479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3- Fonctionnement d’un réseau</a:t>
            </a:r>
            <a:endParaRPr lang="fr-FR" sz="40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329197"/>
            <a:ext cx="53721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Adaptation des réseaux à notre mode de vie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endParaRPr lang="fr-FR" sz="2000" b="1" dirty="0"/>
          </a:p>
          <a:p>
            <a:r>
              <a:rPr lang="fr-FR" sz="2000" dirty="0" smtClean="0"/>
              <a:t>Réseaux de communication autrefois séparés et bien distincts convergent maintenant sur une plateforme commune :</a:t>
            </a:r>
          </a:p>
          <a:p>
            <a:endParaRPr lang="fr-FR" sz="2000" dirty="0" smtClean="0"/>
          </a:p>
          <a:p>
            <a:pPr algn="ctr">
              <a:buFont typeface="Symbol"/>
              <a:buChar char="Þ"/>
            </a:pPr>
            <a:r>
              <a:rPr lang="fr-FR" sz="2000" b="1" dirty="0" smtClean="0"/>
              <a:t>  INTERNET</a:t>
            </a:r>
          </a:p>
          <a:p>
            <a:pPr algn="ctr">
              <a:buFont typeface="Symbol"/>
              <a:buChar char="Þ"/>
            </a:pPr>
            <a:endParaRPr lang="fr-FR" sz="2000" b="1" dirty="0" smtClean="0"/>
          </a:p>
          <a:p>
            <a:pPr marL="265113" indent="-265113">
              <a:buFont typeface="Arial" pitchFamily="34" charset="0"/>
              <a:buChar char="•"/>
            </a:pPr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/>
            <a:endParaRPr lang="fr-FR" sz="2000" dirty="0" smtClean="0"/>
          </a:p>
          <a:p>
            <a:pPr marL="265113" indent="-265113" algn="ctr"/>
            <a:r>
              <a:rPr lang="fr-FR" sz="2000" b="1" dirty="0" smtClean="0"/>
              <a:t>      Voix – Données – Images </a:t>
            </a:r>
          </a:p>
          <a:p>
            <a:pPr marL="265113" indent="-265113"/>
            <a:endParaRPr lang="fr-FR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90843"/>
            <a:ext cx="5079479" cy="36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OSI (Operating System  </a:t>
            </a:r>
            <a:r>
              <a:rPr lang="fr-FR" sz="2000" b="1" dirty="0" err="1" smtClean="0"/>
              <a:t>Interconnction</a:t>
            </a:r>
            <a:r>
              <a:rPr lang="fr-FR" sz="2000" b="1" dirty="0" smtClean="0"/>
              <a:t>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r="61859"/>
          <a:stretch>
            <a:fillRect/>
          </a:stretch>
        </p:blipFill>
        <p:spPr bwMode="auto">
          <a:xfrm>
            <a:off x="2663788" y="2636912"/>
            <a:ext cx="2736304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2699792" y="4365104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688124" y="3176972"/>
            <a:ext cx="2850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Couches Hautes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6136" y="5229200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Couches Basses</a:t>
            </a:r>
            <a:endParaRPr lang="fr-FR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Modèle de référence : Comparaison OSI – TCP/IP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708" y="2420888"/>
            <a:ext cx="540060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810758"/>
            <a:ext cx="888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vers le bas 11"/>
          <p:cNvSpPr/>
          <p:nvPr/>
        </p:nvSpPr>
        <p:spPr>
          <a:xfrm>
            <a:off x="3851920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267744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5436096" y="461306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295636" y="5369150"/>
            <a:ext cx="2034281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MAC</a:t>
            </a:r>
          </a:p>
          <a:p>
            <a:pPr algn="ctr"/>
            <a:r>
              <a:rPr lang="fr-FR" dirty="0" err="1" smtClean="0"/>
              <a:t>hh:hh:hh:hh:hh:hh</a:t>
            </a:r>
            <a:endParaRPr lang="fr-FR" dirty="0" smtClean="0"/>
          </a:p>
          <a:p>
            <a:pPr algn="ctr"/>
            <a:r>
              <a:rPr lang="fr-FR" dirty="0" smtClean="0"/>
              <a:t>Unique pour une interface réseau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7864" y="5369150"/>
            <a:ext cx="154817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Adresse IP</a:t>
            </a:r>
          </a:p>
          <a:p>
            <a:pPr algn="ctr"/>
            <a:r>
              <a:rPr lang="fr-FR" dirty="0" smtClean="0"/>
              <a:t>A.B.C.D</a:t>
            </a:r>
          </a:p>
          <a:p>
            <a:pPr algn="ctr"/>
            <a:r>
              <a:rPr lang="fr-FR" dirty="0" smtClean="0"/>
              <a:t>Unique dans le réseau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96036" y="5369150"/>
            <a:ext cx="352839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N° de port</a:t>
            </a:r>
          </a:p>
          <a:p>
            <a:pPr algn="ctr"/>
            <a:r>
              <a:rPr lang="fr-FR" dirty="0" smtClean="0"/>
              <a:t>De 0 à 1023</a:t>
            </a:r>
          </a:p>
          <a:p>
            <a:pPr marL="176213"/>
            <a:r>
              <a:rPr lang="fr-FR" dirty="0" smtClean="0"/>
              <a:t>80 : service web</a:t>
            </a:r>
          </a:p>
          <a:p>
            <a:pPr marL="176213"/>
            <a:r>
              <a:rPr lang="fr-FR" dirty="0" smtClean="0"/>
              <a:t>25 : service d’expédition de mail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940"/>
            <a:ext cx="9144000" cy="24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604448" y="476114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dans le réseau et principe de l’encapsulation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" y="2528900"/>
            <a:ext cx="8856475" cy="43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392996"/>
            <a:ext cx="9144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4401108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447600"/>
            <a:ext cx="703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Chaque hôte doit avoir une adresse IPv4 unique dans le réseau considéré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744924"/>
            <a:ext cx="7816015" cy="41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951820" y="1772816"/>
            <a:ext cx="2808312" cy="1188132"/>
          </a:xfrm>
          <a:prstGeom prst="wedgeRoundRectCallout">
            <a:avLst>
              <a:gd name="adj1" fmla="val -50732"/>
              <a:gd name="adj2" fmla="val 63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IP publique </a:t>
            </a:r>
          </a:p>
          <a:p>
            <a:pPr algn="ctr"/>
            <a:r>
              <a:rPr lang="fr-FR" dirty="0" smtClean="0"/>
              <a:t>NAT </a:t>
            </a:r>
          </a:p>
          <a:p>
            <a:pPr algn="ctr"/>
            <a:r>
              <a:rPr lang="fr-FR" dirty="0" smtClean="0"/>
              <a:t>(Translation d’adresse réseau)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79812" y="292494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92.153.135.209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375756" y="443711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92.153.135.210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92896"/>
            <a:ext cx="346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TCP/IP : Attribution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80" y="2708919"/>
            <a:ext cx="7344816" cy="41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60" y="1844824"/>
            <a:ext cx="818409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56892"/>
            <a:ext cx="337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 paramètres TCP/IP : Passerelle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613" y="2666479"/>
            <a:ext cx="7695072" cy="41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48" y="1628800"/>
            <a:ext cx="8568444" cy="51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52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 : masque de sous-réseau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Les 5 éléments d’un réseau :</a:t>
            </a:r>
          </a:p>
          <a:p>
            <a:endParaRPr lang="fr-FR" sz="2000" b="1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périphériques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supports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règles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services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fr-FR" sz="2000" dirty="0" smtClean="0"/>
              <a:t>Les messages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477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89189"/>
          <a:stretch>
            <a:fillRect/>
          </a:stretch>
        </p:blipFill>
        <p:spPr bwMode="auto">
          <a:xfrm>
            <a:off x="20683" y="2960948"/>
            <a:ext cx="9089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54054"/>
          <a:stretch>
            <a:fillRect/>
          </a:stretch>
        </p:blipFill>
        <p:spPr bwMode="auto">
          <a:xfrm>
            <a:off x="20683" y="2960948"/>
            <a:ext cx="90890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6084168" y="1304764"/>
            <a:ext cx="2808312" cy="1224136"/>
          </a:xfrm>
          <a:prstGeom prst="wedgeRoundRectCallout">
            <a:avLst>
              <a:gd name="adj1" fmla="val 45864"/>
              <a:gd name="adj2" fmla="val 85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Masque de sous-réseau :</a:t>
            </a:r>
          </a:p>
          <a:p>
            <a:pPr algn="ctr"/>
            <a:r>
              <a:rPr lang="fr-FR" b="1" dirty="0" smtClean="0"/>
              <a:t>20 bits successifs à 1</a:t>
            </a:r>
          </a:p>
          <a:p>
            <a:pPr algn="ctr"/>
            <a:r>
              <a:rPr lang="fr-FR" b="1" dirty="0" smtClean="0"/>
              <a:t>255.255.240.0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37838"/>
          <a:stretch>
            <a:fillRect/>
          </a:stretch>
        </p:blipFill>
        <p:spPr bwMode="auto">
          <a:xfrm>
            <a:off x="20683" y="2960948"/>
            <a:ext cx="90890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315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20683" y="2960948"/>
            <a:ext cx="90890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92180" y="4293096"/>
            <a:ext cx="1872208" cy="720080"/>
          </a:xfrm>
          <a:prstGeom prst="rect">
            <a:avLst/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211960" y="5561856"/>
            <a:ext cx="4140460" cy="1296144"/>
          </a:xfrm>
          <a:prstGeom prst="wedgeRoundRectCallout">
            <a:avLst>
              <a:gd name="adj1" fmla="val -1243"/>
              <a:gd name="adj2" fmla="val -89975"/>
              <a:gd name="adj3" fmla="val 16667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Lorsque tous ces bits sont à 1 :</a:t>
            </a:r>
          </a:p>
          <a:p>
            <a:pPr algn="ctr"/>
            <a:r>
              <a:rPr lang="fr-FR" b="1" dirty="0" smtClean="0"/>
              <a:t>Dernière adresse du réseau</a:t>
            </a:r>
          </a:p>
          <a:p>
            <a:pPr algn="ctr"/>
            <a:r>
              <a:rPr lang="fr-FR" dirty="0" smtClean="0"/>
              <a:t>10101100.0001000.1000</a:t>
            </a:r>
            <a:r>
              <a:rPr lang="fr-FR" b="1" dirty="0" smtClean="0">
                <a:solidFill>
                  <a:srgbClr val="FF0000"/>
                </a:solidFill>
              </a:rPr>
              <a:t>1111.11111111</a:t>
            </a:r>
          </a:p>
          <a:p>
            <a:pPr marL="530225">
              <a:tabLst>
                <a:tab pos="900113" algn="l"/>
                <a:tab pos="1341438" algn="l"/>
                <a:tab pos="1798638" algn="l"/>
                <a:tab pos="2241550" algn="l"/>
                <a:tab pos="2773363" algn="l"/>
                <a:tab pos="3141663" algn="l"/>
              </a:tabLst>
            </a:pPr>
            <a:r>
              <a:rPr lang="fr-FR" b="1" dirty="0" smtClean="0"/>
              <a:t>172	 . 	16	 .	143	 .	255 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90945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Constitution d’une adresse IPv4</a:t>
            </a:r>
          </a:p>
          <a:p>
            <a:endParaRPr lang="fr-FR" dirty="0" smtClean="0"/>
          </a:p>
          <a:p>
            <a:r>
              <a:rPr lang="fr-FR" sz="2000" dirty="0" smtClean="0"/>
              <a:t>L’hôte</a:t>
            </a:r>
            <a:r>
              <a:rPr lang="fr-FR" sz="2000" b="1" dirty="0" smtClean="0"/>
              <a:t> 172.16.132.70/20 </a:t>
            </a:r>
            <a:r>
              <a:rPr lang="fr-FR" sz="2000" dirty="0" smtClean="0"/>
              <a:t>fait partie du réseau </a:t>
            </a:r>
            <a:r>
              <a:rPr lang="fr-FR" sz="2000" b="1" dirty="0" smtClean="0"/>
              <a:t>172.16.128.0/20 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9612" y="3753036"/>
          <a:ext cx="6492044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246022"/>
                <a:gridCol w="324602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172.16.128.0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 du premier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latin typeface="Courier New" pitchFamily="49" charset="0"/>
                        </a:rPr>
                        <a:t>172.16.128.1</a:t>
                      </a:r>
                      <a:endParaRPr lang="fr-FR" b="1" baseline="0" dirty="0" smtClean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...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Adresse</a:t>
                      </a:r>
                      <a:r>
                        <a:rPr lang="fr-FR" baseline="0" dirty="0" smtClean="0"/>
                        <a:t> du dernier hôte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Dernière adresse dans le 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baseline="0" dirty="0" smtClean="0">
                          <a:latin typeface="Courier New" pitchFamily="49" charset="0"/>
                        </a:rPr>
                        <a:t>172.16.143.255</a:t>
                      </a:r>
                      <a:endParaRPr lang="fr-FR" b="1" baseline="0" dirty="0">
                        <a:latin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007604" y="5769260"/>
            <a:ext cx="5688632" cy="720080"/>
          </a:xfrm>
          <a:prstGeom prst="wedgeRoundRectCallout">
            <a:avLst>
              <a:gd name="adj1" fmla="val 6403"/>
              <a:gd name="adj2" fmla="val -84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Dernière adresse de réseau = adresse de diffusion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24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Classes d’adresse IPv4 – système d’adressage obsolète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5953"/>
            <a:ext cx="9074374" cy="37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21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744924"/>
            <a:ext cx="6588732" cy="40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7732823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réseau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diffusion (</a:t>
            </a:r>
            <a:r>
              <a:rPr lang="fr-FR" b="1" dirty="0" err="1" smtClean="0"/>
              <a:t>broadcast</a:t>
            </a:r>
            <a:r>
              <a:rPr lang="fr-FR" b="1" dirty="0" smtClean="0"/>
              <a:t>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Routes par défaut   :   0.0.0.0 - 0.255.255.255  (0.0.0.0 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de bouclage :   127.0.0.0 - 127.255.255.255  (127.0.0.0/8)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locales-liens : 169.254.0.0 - 169.254.255.255 (169.254.0.0 /16)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r>
              <a:rPr lang="fr-FR" b="1" dirty="0" smtClean="0"/>
              <a:t>Adresses publiques</a:t>
            </a:r>
          </a:p>
          <a:p>
            <a:pPr marL="722313" indent="-279400">
              <a:spcBef>
                <a:spcPts val="120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>
              <a:buFont typeface="Arial" pitchFamily="34" charset="0"/>
              <a:buChar char="•"/>
            </a:pPr>
            <a:endParaRPr lang="fr-FR" b="1" dirty="0" smtClean="0"/>
          </a:p>
          <a:p>
            <a:pPr marL="722313" indent="-279400"/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Plages d’adresse IPv4 exclues de l’adressage des hôtes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Utilisables dans un réseau privé :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9652" y="3573016"/>
            <a:ext cx="5688632" cy="132343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10.0.0.0 à 10.255.255.255 (10.0.0.0 /8)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172.16.0.0 à 172.31.255.255 (172.16.0.0 /12)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fr-FR" sz="2000" b="1" dirty="0" smtClean="0"/>
              <a:t>192.168.0.0 à 192.168.255.255 (192.168.0.0 /16)</a:t>
            </a:r>
            <a:endParaRPr lang="fr-FR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Adresse réseau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31780"/>
          <a:stretch>
            <a:fillRect/>
          </a:stretch>
        </p:blipFill>
        <p:spPr bwMode="auto">
          <a:xfrm>
            <a:off x="0" y="3465004"/>
            <a:ext cx="9144000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1"/>
          <a:stretch>
            <a:fillRect/>
          </a:stretch>
        </p:blipFill>
        <p:spPr bwMode="auto">
          <a:xfrm>
            <a:off x="899592" y="2348880"/>
            <a:ext cx="7416824" cy="45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Nombre d’hôtes disponibles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t="33640" r="6294"/>
          <a:stretch>
            <a:fillRect/>
          </a:stretch>
        </p:blipFill>
        <p:spPr bwMode="auto">
          <a:xfrm>
            <a:off x="0" y="3392996"/>
            <a:ext cx="9144000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Adresses réseau, d’hôte et de diffusion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22788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Adressage IPv4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Exercices :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Plage d’adresse utilisable pour les hôtes et adresse de diffusion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t="26773"/>
          <a:stretch>
            <a:fillRect/>
          </a:stretch>
        </p:blipFill>
        <p:spPr bwMode="auto">
          <a:xfrm>
            <a:off x="0" y="3320988"/>
            <a:ext cx="9144000" cy="35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384884"/>
            <a:ext cx="8136904" cy="33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"/>
          <a:stretch>
            <a:fillRect/>
          </a:stretch>
        </p:blipFill>
        <p:spPr bwMode="auto">
          <a:xfrm>
            <a:off x="0" y="2384884"/>
            <a:ext cx="8560904" cy="44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2340260"/>
            <a:ext cx="8611815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6"/>
            <a:ext cx="8172908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12875"/>
            <a:ext cx="8136904" cy="45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48880"/>
            <a:ext cx="8172908" cy="44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420887"/>
            <a:ext cx="7848872" cy="42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3" y="1795265"/>
            <a:ext cx="5364088" cy="50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533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routage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32" y="2672916"/>
            <a:ext cx="81900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820" y="2528900"/>
            <a:ext cx="5905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saisie une URL dans la barre d’adresse du navigateur. </a:t>
            </a:r>
          </a:p>
          <a:p>
            <a:endParaRPr lang="fr-FR" b="1" dirty="0" smtClean="0"/>
          </a:p>
          <a:p>
            <a:r>
              <a:rPr lang="fr-FR" b="1" dirty="0" smtClean="0"/>
              <a:t>Pour expédier la requête au serveur www.cisco.com, il doit connaitre son adresse IP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929246"/>
            <a:ext cx="6081197" cy="29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client expédie une requête DNS à son serveur DNS pour connaitre l’adresse IP   du serveur www.cisco.com.</a:t>
            </a:r>
          </a:p>
          <a:p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07" y="3789040"/>
            <a:ext cx="6156393" cy="30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serveur DNS consulte sa table et s’il trouve une correspondance pour le nom de domaine demandé, il retourne l’adresse IP correspondante au client.</a:t>
            </a:r>
          </a:p>
          <a:p>
            <a:endParaRPr lang="fr-FR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828" y="3898477"/>
            <a:ext cx="6120172" cy="29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9572" y="2528900"/>
            <a:ext cx="356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Service DNS (Domain Name System)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3392996"/>
            <a:ext cx="2844316" cy="298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Le  client peut construire la trame réseau contenant l’adresse IP du serveur www.cisco.com comme destination.</a:t>
            </a:r>
          </a:p>
          <a:p>
            <a:endParaRPr lang="fr-FR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6012160" y="3212976"/>
            <a:ext cx="2952328" cy="612068"/>
          </a:xfrm>
          <a:prstGeom prst="wedgeRoundRectCallout">
            <a:avLst>
              <a:gd name="adj1" fmla="val -6096"/>
              <a:gd name="adj2" fmla="val 130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@IP </a:t>
            </a:r>
            <a:r>
              <a:rPr lang="fr-FR" b="1" dirty="0" err="1" smtClean="0"/>
              <a:t>dest</a:t>
            </a:r>
            <a:r>
              <a:rPr lang="fr-FR" b="1" dirty="0" smtClean="0"/>
              <a:t> : 198.133.219.25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Principe du nommage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168860"/>
            <a:ext cx="7094108" cy="46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36912"/>
            <a:ext cx="8575873" cy="41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79512" y="148478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5576" y="1952836"/>
            <a:ext cx="342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Protocol ICMP : Commande 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ping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79512" y="148478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5576" y="1952836"/>
            <a:ext cx="342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Protocol ICMP : Commande 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ping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0" y="2708920"/>
            <a:ext cx="9107180" cy="3411137"/>
          </a:xfrm>
          <a:prstGeom prst="rect">
            <a:avLst/>
          </a:prstGeom>
          <a:noFill/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482865" y="5589576"/>
            <a:ext cx="4432404" cy="505681"/>
            <a:chOff x="759446" y="14954"/>
            <a:chExt cx="4354480" cy="611"/>
          </a:xfrm>
        </p:grpSpPr>
        <p:sp>
          <p:nvSpPr>
            <p:cNvPr id="3081" name="AutoShape 9"/>
            <p:cNvSpPr>
              <a:spLocks noChangeShapeType="1"/>
            </p:cNvSpPr>
            <p:nvPr/>
          </p:nvSpPr>
          <p:spPr bwMode="auto">
            <a:xfrm>
              <a:off x="1296477" y="14963"/>
              <a:ext cx="381744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AutoShape 8"/>
            <p:cNvSpPr>
              <a:spLocks noChangeShapeType="1"/>
            </p:cNvSpPr>
            <p:nvPr/>
          </p:nvSpPr>
          <p:spPr bwMode="auto">
            <a:xfrm>
              <a:off x="5113926" y="14963"/>
              <a:ext cx="0" cy="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AutoShape 7"/>
            <p:cNvSpPr>
              <a:spLocks noChangeShapeType="1"/>
            </p:cNvSpPr>
            <p:nvPr/>
          </p:nvSpPr>
          <p:spPr bwMode="auto">
            <a:xfrm flipH="1">
              <a:off x="759446" y="15565"/>
              <a:ext cx="43544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AutoShape 6"/>
            <p:cNvSpPr>
              <a:spLocks noChangeShapeType="1"/>
            </p:cNvSpPr>
            <p:nvPr/>
          </p:nvSpPr>
          <p:spPr bwMode="auto">
            <a:xfrm flipV="1">
              <a:off x="759446" y="15139"/>
              <a:ext cx="0" cy="4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AutoShape 5"/>
            <p:cNvSpPr>
              <a:spLocks noChangeShapeType="1"/>
            </p:cNvSpPr>
            <p:nvPr/>
          </p:nvSpPr>
          <p:spPr bwMode="auto">
            <a:xfrm>
              <a:off x="759446" y="15139"/>
              <a:ext cx="5370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6" name="AutoShape 4"/>
            <p:cNvSpPr>
              <a:spLocks noChangeShapeType="1"/>
            </p:cNvSpPr>
            <p:nvPr/>
          </p:nvSpPr>
          <p:spPr bwMode="auto">
            <a:xfrm flipV="1">
              <a:off x="1310331" y="14954"/>
              <a:ext cx="0" cy="1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650321" y="6272330"/>
            <a:ext cx="1505912" cy="372124"/>
          </a:xfrm>
          <a:prstGeom prst="wedgeRoundRectCallout">
            <a:avLst>
              <a:gd name="adj1" fmla="val -27792"/>
              <a:gd name="adj2" fmla="val -11844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Paquet  ICMP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6820" y="5240817"/>
            <a:ext cx="7003685" cy="1428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938916" y="2989240"/>
            <a:ext cx="1505912" cy="372124"/>
          </a:xfrm>
          <a:prstGeom prst="wedgeRoundRectCallout">
            <a:avLst>
              <a:gd name="adj1" fmla="val -69514"/>
              <a:gd name="adj2" fmla="val -155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Trame complète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532829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79512" y="148071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Chemin suivit par l’information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5576" y="1988840"/>
            <a:ext cx="384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Protocol ICMP :  Commande 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tracert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82"/>
          <a:stretch>
            <a:fillRect/>
          </a:stretch>
        </p:blipFill>
        <p:spPr bwMode="auto">
          <a:xfrm>
            <a:off x="1619672" y="2688620"/>
            <a:ext cx="6084676" cy="41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r>
              <a:rPr lang="fr-FR" sz="2000" dirty="0" smtClean="0"/>
              <a:t>La création de sous-réseaux permet de créer plusieurs réseaux logiques à partir d’un seul bloc d’adresses.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t="9584"/>
          <a:stretch>
            <a:fillRect/>
          </a:stretch>
        </p:blipFill>
        <p:spPr bwMode="auto">
          <a:xfrm>
            <a:off x="1403648" y="3356992"/>
            <a:ext cx="602178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3501008"/>
            <a:ext cx="79928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1- Les principes de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1328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Eléments d’un réseau 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  <a:p>
            <a:pPr marL="354013" indent="-354013"/>
            <a:endParaRPr lang="fr-FR" sz="2000" b="1" dirty="0" smtClean="0"/>
          </a:p>
          <a:p>
            <a:pPr marL="265113" indent="-265113"/>
            <a:endParaRPr lang="fr-FR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06083"/>
            <a:ext cx="8280920" cy="43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r>
              <a:rPr lang="fr-FR" sz="2000" dirty="0" smtClean="0"/>
              <a:t>Calculs : </a:t>
            </a:r>
          </a:p>
          <a:p>
            <a:endParaRPr lang="fr-FR" sz="2000" dirty="0" smtClean="0"/>
          </a:p>
          <a:p>
            <a:pPr algn="ctr"/>
            <a:r>
              <a:rPr lang="fr-FR" sz="2000" dirty="0" smtClean="0"/>
              <a:t>nombre de sous-réseaux :</a:t>
            </a:r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nombre d’hôtes par réseau :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 </a:t>
            </a:r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583668" y="382504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2</a:t>
                      </a:r>
                      <a:r>
                        <a:rPr lang="fr-FR" sz="1800" b="1" baseline="30000" dirty="0" smtClean="0"/>
                        <a:t>n</a:t>
                      </a:r>
                      <a:r>
                        <a:rPr lang="fr-FR" sz="1800" b="1" dirty="0" smtClean="0"/>
                        <a:t> où n = le nombre de bits empruntés</a:t>
                      </a:r>
                      <a:endParaRPr lang="fr-FR" sz="1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583668" y="50383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- 2 où n = le nombre de bits laissés pour les hôtes</a:t>
                      </a:r>
                      <a:endParaRPr lang="fr-F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2000" b="1" dirty="0" smtClean="0"/>
          </a:p>
          <a:p>
            <a:pPr marL="1076325" indent="-1076325"/>
            <a:r>
              <a:rPr lang="fr-FR" sz="2000" dirty="0" smtClean="0"/>
              <a:t>Exercice :  On attribue le réseau 132.45.0.0/16. </a:t>
            </a:r>
            <a:br>
              <a:rPr lang="fr-FR" sz="2000" dirty="0" smtClean="0"/>
            </a:br>
            <a:r>
              <a:rPr lang="fr-FR" sz="2000" dirty="0" smtClean="0"/>
              <a:t>Il faut redécouper ce réseau en 8 sous-réseaux.</a:t>
            </a:r>
          </a:p>
          <a:p>
            <a:pPr lvl="0"/>
            <a:endParaRPr lang="fr-FR" sz="2000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fr-FR" sz="2000" dirty="0" smtClean="0"/>
              <a:t>Combien de bits supplémentaires sont nécessaires pour définir huit sous-réseaux ?</a:t>
            </a:r>
          </a:p>
          <a:p>
            <a:r>
              <a:rPr lang="fr-FR" sz="2000" dirty="0" smtClean="0"/>
              <a:t> </a:t>
            </a:r>
          </a:p>
          <a:p>
            <a:endParaRPr lang="fr-FR" sz="2000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fr-FR" sz="2000" dirty="0" smtClean="0"/>
              <a:t>Combien d’hôtes pourront être adressés dans chaque sous-réseau ?</a:t>
            </a:r>
          </a:p>
          <a:p>
            <a:r>
              <a:rPr lang="fr-FR" sz="2000" dirty="0" smtClean="0"/>
              <a:t> </a:t>
            </a:r>
          </a:p>
          <a:p>
            <a:endParaRPr lang="fr-FR" sz="2000" dirty="0" smtClean="0"/>
          </a:p>
          <a:p>
            <a:pPr marL="265113" lvl="0" indent="-265113">
              <a:buFont typeface="Arial" pitchFamily="34" charset="0"/>
              <a:buChar char="•"/>
            </a:pPr>
            <a:r>
              <a:rPr lang="fr-FR" sz="2000" dirty="0" smtClean="0"/>
              <a:t>Quel est le masque réseau qui permet la création de huit sous-réseaux ? </a:t>
            </a:r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23528" y="1448780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Notions de base sur la création de sous-réseaux</a:t>
            </a:r>
          </a:p>
          <a:p>
            <a:endParaRPr lang="fr-FR" sz="800" b="1" dirty="0" smtClean="0"/>
          </a:p>
          <a:p>
            <a:pPr marL="1076325" lvl="0" indent="-1076325"/>
            <a:r>
              <a:rPr lang="fr-FR" sz="2000" dirty="0" smtClean="0"/>
              <a:t>Exercice :  Quelle est l'adresse réseau de chacun des huit sous-réseaux, la plage des adresses utilisables ainsi que leurs adresses de </a:t>
            </a:r>
            <a:r>
              <a:rPr lang="fr-FR" sz="2000" dirty="0" err="1" smtClean="0"/>
              <a:t>broadcast</a:t>
            </a:r>
            <a:r>
              <a:rPr lang="fr-FR" sz="2000" dirty="0" smtClean="0"/>
              <a:t> ?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" y="2744920"/>
          <a:ext cx="9143998" cy="4052080"/>
        </p:xfrm>
        <a:graphic>
          <a:graphicData uri="http://schemas.openxmlformats.org/drawingml/2006/table">
            <a:tbl>
              <a:tblPr/>
              <a:tblGrid>
                <a:gridCol w="933172"/>
                <a:gridCol w="2051883"/>
                <a:gridCol w="2052981"/>
                <a:gridCol w="2052981"/>
                <a:gridCol w="2052981"/>
              </a:tblGrid>
              <a:tr h="68956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latin typeface="Courier New"/>
                          <a:ea typeface="Calibri"/>
                          <a:cs typeface="Times New Roman"/>
                        </a:rPr>
                        <a:t>N° Sous-réseau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Adresse sous-réseau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Adresse premier hôte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Adresse dernier hôte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Adresse de brodcast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0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1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2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3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4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5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6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>
                          <a:latin typeface="Courier New"/>
                          <a:ea typeface="Calibri"/>
                          <a:cs typeface="Times New Roman"/>
                        </a:rPr>
                        <a:t>7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400" dirty="0"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87524" y="141277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Découpage des réseaux à des tailles appropriées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764196"/>
            <a:ext cx="8244916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Découpage des réseaux à des tailles appropriées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6932"/>
            <a:ext cx="5148572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48064" y="2636912"/>
            <a:ext cx="3924436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1277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Découpage des réseaux à des tailles appropriées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8478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1901847"/>
            <a:ext cx="5724636" cy="49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815046" y="5380672"/>
            <a:ext cx="1328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PPP</a:t>
            </a:r>
          </a:p>
          <a:p>
            <a:r>
              <a:rPr lang="fr-FR" dirty="0" smtClean="0"/>
              <a:t>Frame Relay</a:t>
            </a:r>
          </a:p>
          <a:p>
            <a:r>
              <a:rPr lang="fr-FR" dirty="0" smtClean="0"/>
              <a:t>HDLC</a:t>
            </a:r>
          </a:p>
          <a:p>
            <a:r>
              <a:rPr lang="fr-FR" dirty="0" smtClean="0"/>
              <a:t>RNIS</a:t>
            </a:r>
          </a:p>
          <a:p>
            <a:r>
              <a:rPr lang="fr-FR" dirty="0" smtClean="0"/>
              <a:t>ATM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35996" y="6093296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Ethernet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5265204"/>
            <a:ext cx="1275402" cy="408623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ARP - RARP</a:t>
            </a:r>
            <a:endParaRPr lang="fr-FR" dirty="0"/>
          </a:p>
        </p:txBody>
      </p:sp>
      <p:cxnSp>
        <p:nvCxnSpPr>
          <p:cNvPr id="13" name="Forme 12"/>
          <p:cNvCxnSpPr>
            <a:stCxn id="11" idx="0"/>
          </p:cNvCxnSpPr>
          <p:nvPr/>
        </p:nvCxnSpPr>
        <p:spPr>
          <a:xfrm rot="5400000" flipH="1" flipV="1">
            <a:off x="1470470" y="4719959"/>
            <a:ext cx="468052" cy="62243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e 13"/>
          <p:cNvCxnSpPr>
            <a:stCxn id="11" idx="2"/>
          </p:cNvCxnSpPr>
          <p:nvPr/>
        </p:nvCxnSpPr>
        <p:spPr>
          <a:xfrm rot="16200000" flipH="1">
            <a:off x="1499948" y="5567156"/>
            <a:ext cx="491477" cy="7048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612" y="1916832"/>
            <a:ext cx="721655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09543"/>
            <a:ext cx="7092788" cy="49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STS SN</a:t>
            </a:r>
          </a:p>
          <a:p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Concepts fondamentaux des réseaux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53" y="980728"/>
            <a:ext cx="410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3- Fonctionnement d’un réseau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144878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protocoles de la couche transport</a:t>
            </a:r>
          </a:p>
          <a:p>
            <a:pPr marL="1076325" indent="-1076325"/>
            <a:endParaRPr lang="fr-FR" sz="2000" dirty="0" smtClean="0"/>
          </a:p>
          <a:p>
            <a:pPr lvl="0"/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844824"/>
            <a:ext cx="6912768" cy="49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12941</TotalTime>
  <Words>4190</Words>
  <Application>Microsoft Office PowerPoint</Application>
  <PresentationFormat>Affichage à l'écran (4:3)</PresentationFormat>
  <Paragraphs>1235</Paragraphs>
  <Slides>136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136</vt:i4>
      </vt:variant>
    </vt:vector>
  </HeadingPairs>
  <TitlesOfParts>
    <vt:vector size="138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79</cp:revision>
  <dcterms:created xsi:type="dcterms:W3CDTF">2012-02-09T17:40:14Z</dcterms:created>
  <dcterms:modified xsi:type="dcterms:W3CDTF">2015-02-09T08:51:15Z</dcterms:modified>
</cp:coreProperties>
</file>